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28" r:id="rId2"/>
    <p:sldMasterId id="2147483740" r:id="rId3"/>
    <p:sldMasterId id="2147483716" r:id="rId4"/>
  </p:sldMasterIdLst>
  <p:notesMasterIdLst>
    <p:notesMasterId r:id="rId34"/>
  </p:notesMasterIdLst>
  <p:handoutMasterIdLst>
    <p:handoutMasterId r:id="rId35"/>
  </p:handoutMasterIdLst>
  <p:sldIdLst>
    <p:sldId id="340" r:id="rId5"/>
    <p:sldId id="381" r:id="rId6"/>
    <p:sldId id="362" r:id="rId7"/>
    <p:sldId id="347" r:id="rId8"/>
    <p:sldId id="377" r:id="rId9"/>
    <p:sldId id="348" r:id="rId10"/>
    <p:sldId id="367" r:id="rId11"/>
    <p:sldId id="363" r:id="rId12"/>
    <p:sldId id="365" r:id="rId13"/>
    <p:sldId id="364" r:id="rId14"/>
    <p:sldId id="379" r:id="rId15"/>
    <p:sldId id="366" r:id="rId16"/>
    <p:sldId id="350" r:id="rId17"/>
    <p:sldId id="351" r:id="rId18"/>
    <p:sldId id="352" r:id="rId19"/>
    <p:sldId id="368" r:id="rId20"/>
    <p:sldId id="369" r:id="rId21"/>
    <p:sldId id="370" r:id="rId22"/>
    <p:sldId id="371" r:id="rId23"/>
    <p:sldId id="372" r:id="rId24"/>
    <p:sldId id="373" r:id="rId25"/>
    <p:sldId id="374" r:id="rId26"/>
    <p:sldId id="354" r:id="rId27"/>
    <p:sldId id="378" r:id="rId28"/>
    <p:sldId id="375" r:id="rId29"/>
    <p:sldId id="358" r:id="rId30"/>
    <p:sldId id="376" r:id="rId31"/>
    <p:sldId id="265" r:id="rId32"/>
    <p:sldId id="339" r:id="rId33"/>
  </p:sldIdLst>
  <p:sldSz cx="9144000" cy="6858000" type="screen4x3"/>
  <p:notesSz cx="6858000" cy="9144000"/>
  <p:defaultTex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283"/>
    <a:srgbClr val="FF0000"/>
    <a:srgbClr val="666666"/>
    <a:srgbClr val="2B3F7B"/>
    <a:srgbClr val="9C277B"/>
    <a:srgbClr val="D4652D"/>
    <a:srgbClr val="9E3039"/>
    <a:srgbClr val="999999"/>
  </p:clrMru>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84" autoAdjust="0"/>
    <p:restoredTop sz="91568" autoAdjust="0"/>
  </p:normalViewPr>
  <p:slideViewPr>
    <p:cSldViewPr snapToGrid="0" showGuides="1">
      <p:cViewPr varScale="1">
        <p:scale>
          <a:sx n="76" d="100"/>
          <a:sy n="76" d="100"/>
        </p:scale>
        <p:origin x="-1686" y="-96"/>
      </p:cViewPr>
      <p:guideLst>
        <p:guide orient="horz" pos="4117"/>
        <p:guide orient="horz" pos="206"/>
        <p:guide orient="horz" pos="3834"/>
        <p:guide orient="horz" pos="1065"/>
        <p:guide orient="horz" pos="777"/>
        <p:guide pos="5556"/>
        <p:guide pos="206"/>
        <p:guide pos="2886"/>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7" d="100"/>
          <a:sy n="77" d="100"/>
        </p:scale>
        <p:origin x="-2046"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49300" y="390525"/>
            <a:ext cx="5359400" cy="401955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750600" y="4706112"/>
            <a:ext cx="5356800" cy="3939264"/>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Slide Number Placeholder 6"/>
          <p:cNvSpPr>
            <a:spLocks noGrp="1"/>
          </p:cNvSpPr>
          <p:nvPr>
            <p:ph type="sldNum" sz="quarter" idx="5"/>
          </p:nvPr>
        </p:nvSpPr>
        <p:spPr>
          <a:xfrm>
            <a:off x="2957512" y="8915402"/>
            <a:ext cx="942976" cy="205358"/>
          </a:xfrm>
          <a:prstGeom prst="rect">
            <a:avLst/>
          </a:prstGeom>
        </p:spPr>
        <p:txBody>
          <a:bodyPr vert="horz" lIns="91440" tIns="45720" rIns="91440" bIns="45720" rtlCol="0" anchor="b"/>
          <a:lstStyle>
            <a:lvl1pPr algn="ctr">
              <a:defRPr sz="1000"/>
            </a:lvl1pPr>
          </a:lstStyle>
          <a:p>
            <a:fld id="{7D8C2C35-2B8A-446E-BEC0-FD36716C29AC}" type="slidenum">
              <a:rPr lang="de-DE" smtClean="0"/>
              <a:pPr/>
              <a:t>‹#›</a:t>
            </a:fld>
            <a:endParaRPr lang="de-DE"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270000" indent="-180000" algn="l" defTabSz="914400" rtl="0" eaLnBrk="1" latinLnBrk="0" hangingPunct="1">
      <a:buClr>
        <a:schemeClr val="accent1"/>
      </a:buClr>
      <a:buSzPct val="100000"/>
      <a:buFont typeface="Wingdings" pitchFamily="2" charset="2"/>
      <a:buChar char=""/>
      <a:defRPr sz="1200" kern="1200">
        <a:solidFill>
          <a:schemeClr val="tx1"/>
        </a:solidFill>
        <a:latin typeface="+mn-lt"/>
        <a:ea typeface="+mn-ea"/>
        <a:cs typeface="+mn-cs"/>
      </a:defRPr>
    </a:lvl2pPr>
    <a:lvl3pPr marL="449263" indent="-182563" algn="l" defTabSz="914400" rtl="0" eaLnBrk="1" latinLnBrk="0" hangingPunct="1">
      <a:buClr>
        <a:schemeClr val="accent2"/>
      </a:buClr>
      <a:buSzPct val="80000"/>
      <a:buFont typeface="Symbol" pitchFamily="18" charset="2"/>
      <a:buChar char="-"/>
      <a:defRPr sz="1000" kern="1200">
        <a:solidFill>
          <a:schemeClr val="tx1"/>
        </a:solidFill>
        <a:latin typeface="+mn-lt"/>
        <a:ea typeface="+mn-ea"/>
        <a:cs typeface="+mn-cs"/>
      </a:defRPr>
    </a:lvl3pPr>
    <a:lvl4pPr marL="566738" indent="-133350" algn="l" defTabSz="914400" rtl="0" eaLnBrk="1" latinLnBrk="0" hangingPunct="1">
      <a:buClr>
        <a:schemeClr val="accent2"/>
      </a:buClr>
      <a:buFont typeface="Arial" pitchFamily="34" charset="0"/>
      <a:buChar char="–"/>
      <a:defRPr sz="10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meraldinsight.com/fig/1723_10_1016_S1474-8231_08_07003-1.pn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bwMode="auto">
          <a:xfrm>
            <a:off x="717550" y="366713"/>
            <a:ext cx="5424488" cy="4068762"/>
          </a:xfrm>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lIns="0" tIns="0" rIns="0" bIns="0" numCol="1" anchor="t" anchorCtr="0" compatLnSpc="1">
            <a:prstTxWarp prst="textNoShape">
              <a:avLst/>
            </a:prstTxWarp>
          </a:bodyPr>
          <a:lstStyle/>
          <a:p>
            <a:pPr marL="184150" indent="-184150" eaLnBrk="1" hangingPunct="1">
              <a:spcBef>
                <a:spcPct val="50000"/>
              </a:spcBef>
              <a:buClr>
                <a:srgbClr val="F0AB00"/>
              </a:buClr>
            </a:pPr>
            <a:r>
              <a:rPr lang="en-US" b="1" smtClean="0">
                <a:solidFill>
                  <a:srgbClr val="000000"/>
                </a:solidFill>
              </a:rPr>
              <a:t>How SAP solves</a:t>
            </a:r>
          </a:p>
          <a:p>
            <a:pPr marL="184150" indent="-184150" eaLnBrk="1" hangingPunct="1">
              <a:spcBef>
                <a:spcPct val="50000"/>
              </a:spcBef>
              <a:buClr>
                <a:srgbClr val="F0AB00"/>
              </a:buClr>
            </a:pPr>
            <a:r>
              <a:rPr lang="en-US" b="1" smtClean="0">
                <a:solidFill>
                  <a:srgbClr val="000000"/>
                </a:solidFill>
              </a:rPr>
              <a:t>Adjust to cover full solution offering</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lienbildplatzhalter 1"/>
          <p:cNvSpPr>
            <a:spLocks noGrp="1" noRot="1" noChangeAspect="1" noTextEdit="1"/>
          </p:cNvSpPr>
          <p:nvPr>
            <p:ph type="sldImg"/>
          </p:nvPr>
        </p:nvSpPr>
        <p:spPr bwMode="auto">
          <a:noFill/>
          <a:ln>
            <a:solidFill>
              <a:srgbClr val="000000"/>
            </a:solidFill>
            <a:miter lim="800000"/>
            <a:headEnd/>
            <a:tailEnd/>
          </a:ln>
        </p:spPr>
      </p:sp>
      <p:sp>
        <p:nvSpPr>
          <p:cNvPr id="37891"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000" dirty="0" smtClean="0"/>
              <a:t>This</a:t>
            </a:r>
            <a:r>
              <a:rPr lang="de-DE" sz="1000" dirty="0" smtClean="0"/>
              <a:t> </a:t>
            </a:r>
            <a:r>
              <a:rPr lang="en-US" sz="1000" dirty="0" smtClean="0"/>
              <a:t>support includes different user interfaces and dialogs adapted to specific issues of the corresponding process. If a process requires more detailed input, the application supports this requirement by providing a configurable, guided activity.  At the same time, it is possible to reduce the recording interface</a:t>
            </a:r>
            <a:r>
              <a:rPr lang="en-US" sz="1000" baseline="0" dirty="0" smtClean="0"/>
              <a:t> process  </a:t>
            </a:r>
            <a:r>
              <a:rPr lang="en-US" sz="1000" dirty="0" smtClean="0"/>
              <a:t>dependent on a one-page input screen.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lienbildplatzhalter 1"/>
          <p:cNvSpPr>
            <a:spLocks noGrp="1" noRot="1" noChangeAspect="1" noTextEdit="1"/>
          </p:cNvSpPr>
          <p:nvPr>
            <p:ph type="sldImg"/>
          </p:nvPr>
        </p:nvSpPr>
        <p:spPr bwMode="auto">
          <a:noFill/>
          <a:ln>
            <a:solidFill>
              <a:srgbClr val="000000"/>
            </a:solidFill>
            <a:miter lim="800000"/>
            <a:headEnd/>
            <a:tailEnd/>
          </a:ln>
        </p:spPr>
      </p:sp>
      <p:sp>
        <p:nvSpPr>
          <p:cNvPr id="38915"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de-DE" sz="1000" dirty="0" smtClean="0"/>
              <a:t>After an incident was recorded a work item for an administrated incident manager (managed role) is created.</a:t>
            </a:r>
          </a:p>
          <a:p>
            <a:pPr>
              <a:spcBef>
                <a:spcPct val="0"/>
              </a:spcBef>
            </a:pPr>
            <a:r>
              <a:rPr lang="de-DE" sz="1000" dirty="0" smtClean="0"/>
              <a:t>The work item inludes the link to the related management dialogue for the incident.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olienbildplatzhalter 1"/>
          <p:cNvSpPr>
            <a:spLocks noGrp="1" noRot="1" noChangeAspect="1" noTextEdit="1"/>
          </p:cNvSpPr>
          <p:nvPr>
            <p:ph type="sldImg"/>
          </p:nvPr>
        </p:nvSpPr>
        <p:spPr bwMode="auto">
          <a:noFill/>
          <a:ln>
            <a:solidFill>
              <a:srgbClr val="000000"/>
            </a:solidFill>
            <a:miter lim="800000"/>
            <a:headEnd/>
            <a:tailEnd/>
          </a:ln>
        </p:spPr>
      </p:sp>
      <p:sp>
        <p:nvSpPr>
          <p:cNvPr id="39939"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Tx/>
              <a:buChar char="-"/>
            </a:pPr>
            <a:r>
              <a:rPr lang="de-DE" dirty="0" smtClean="0"/>
              <a:t> On this screen, the investigation team can be established and all investigation steps can </a:t>
            </a:r>
            <a:r>
              <a:rPr lang="de-DE" smtClean="0"/>
              <a:t>be managed.</a:t>
            </a:r>
            <a:endParaRPr lang="de-DE" dirty="0" smtClean="0"/>
          </a:p>
          <a:p>
            <a:pPr eaLnBrk="1" hangingPunct="1">
              <a:spcBef>
                <a:spcPct val="0"/>
              </a:spcBef>
              <a:buFontTx/>
              <a:buChar char="-"/>
            </a:pPr>
            <a:r>
              <a:rPr lang="de-DE" dirty="0" smtClean="0"/>
              <a:t> Incident and investigation summary reports are included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Folienbildplatzhalter 1"/>
          <p:cNvSpPr>
            <a:spLocks noGrp="1" noRot="1" noChangeAspect="1" noTextEdit="1"/>
          </p:cNvSpPr>
          <p:nvPr>
            <p:ph type="sldImg"/>
          </p:nvPr>
        </p:nvSpPr>
        <p:spPr bwMode="auto">
          <a:noFill/>
          <a:ln>
            <a:solidFill>
              <a:srgbClr val="000000"/>
            </a:solidFill>
            <a:miter lim="800000"/>
            <a:headEnd/>
            <a:tailEnd/>
          </a:ln>
        </p:spPr>
      </p:sp>
      <p:sp>
        <p:nvSpPr>
          <p:cNvPr id="40963"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de-DE" smtClean="0"/>
              <a:t>Summarized or individual reports.</a:t>
            </a:r>
          </a:p>
          <a:p>
            <a:pPr eaLnBrk="1" hangingPunct="1">
              <a:spcBef>
                <a:spcPct val="0"/>
              </a:spcBef>
            </a:pPr>
            <a:r>
              <a:rPr lang="de-DE" smtClean="0"/>
              <a:t>Link to requested reports.</a:t>
            </a:r>
          </a:p>
        </p:txBody>
      </p:sp>
      <p:sp>
        <p:nvSpPr>
          <p:cNvPr id="40964" name="Foliennummernplatzhalter 3"/>
          <p:cNvSpPr>
            <a:spLocks noGrp="1"/>
          </p:cNvSpPr>
          <p:nvPr>
            <p:ph type="sldNum" sz="quarter" idx="5"/>
          </p:nvPr>
        </p:nvSpPr>
        <p:spPr bwMode="auto">
          <a:noFill/>
          <a:ln>
            <a:miter lim="800000"/>
            <a:headEnd/>
            <a:tailEnd/>
          </a:ln>
        </p:spPr>
        <p:txBody>
          <a:bodyPr/>
          <a:lstStyle/>
          <a:p>
            <a:fld id="{CC71A614-5628-445C-99DF-0AA4DE97F611}" type="slidenum">
              <a:rPr lang="de-DE"/>
              <a:pPr/>
              <a:t>19</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olienbildplatzhalter 1"/>
          <p:cNvSpPr>
            <a:spLocks noGrp="1" noRot="1" noChangeAspect="1" noTextEdit="1"/>
          </p:cNvSpPr>
          <p:nvPr>
            <p:ph type="sldImg"/>
          </p:nvPr>
        </p:nvSpPr>
        <p:spPr bwMode="auto">
          <a:noFill/>
          <a:ln>
            <a:solidFill>
              <a:srgbClr val="000000"/>
            </a:solidFill>
            <a:miter lim="800000"/>
            <a:headEnd/>
            <a:tailEnd/>
          </a:ln>
        </p:spPr>
      </p:sp>
      <p:sp>
        <p:nvSpPr>
          <p:cNvPr id="41987"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988" name="Foliennummernplatzhalter 3"/>
          <p:cNvSpPr>
            <a:spLocks noGrp="1"/>
          </p:cNvSpPr>
          <p:nvPr>
            <p:ph type="sldNum" sz="quarter" idx="5"/>
          </p:nvPr>
        </p:nvSpPr>
        <p:spPr bwMode="auto">
          <a:noFill/>
          <a:ln>
            <a:miter lim="800000"/>
            <a:headEnd/>
            <a:tailEnd/>
          </a:ln>
        </p:spPr>
        <p:txBody>
          <a:bodyPr/>
          <a:lstStyle/>
          <a:p>
            <a:fld id="{B4BA15E2-BE00-4922-A9F9-B257A7FAA5C2}" type="slidenum">
              <a:rPr lang="de-DE"/>
              <a:pPr/>
              <a:t>20</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lIns="91431" tIns="45716" rIns="91431" bIns="45716"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olienbildplatzhalter 1"/>
          <p:cNvSpPr>
            <a:spLocks noGrp="1" noRot="1" noChangeAspect="1" noTextEdit="1"/>
          </p:cNvSpPr>
          <p:nvPr>
            <p:ph type="sldImg"/>
          </p:nvPr>
        </p:nvSpPr>
        <p:spPr bwMode="auto">
          <a:noFill/>
          <a:ln>
            <a:solidFill>
              <a:srgbClr val="000000"/>
            </a:solidFill>
            <a:miter lim="800000"/>
            <a:headEnd/>
            <a:tailEnd/>
          </a:ln>
        </p:spPr>
      </p:sp>
      <p:sp>
        <p:nvSpPr>
          <p:cNvPr id="44035"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de-DE" smtClean="0"/>
              <a:t>Display of process results – Where is there room for improvement?</a:t>
            </a:r>
          </a:p>
        </p:txBody>
      </p:sp>
      <p:sp>
        <p:nvSpPr>
          <p:cNvPr id="44036" name="Foliennummernplatzhalter 3"/>
          <p:cNvSpPr>
            <a:spLocks noGrp="1"/>
          </p:cNvSpPr>
          <p:nvPr>
            <p:ph type="sldNum" sz="quarter" idx="5"/>
          </p:nvPr>
        </p:nvSpPr>
        <p:spPr bwMode="auto">
          <a:noFill/>
          <a:ln>
            <a:miter lim="800000"/>
            <a:headEnd/>
            <a:tailEnd/>
          </a:ln>
        </p:spPr>
        <p:txBody>
          <a:bodyPr/>
          <a:lstStyle/>
          <a:p>
            <a:fld id="{546BDB0A-74C3-499D-AF46-D1743402C7AE}" type="slidenum">
              <a:rPr lang="de-DE"/>
              <a:pPr/>
              <a:t>22</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lIns="91431" tIns="45716" rIns="91431" bIns="45716" numCol="1" anchor="t" anchorCtr="0" compatLnSpc="1">
            <a:prstTxWarp prst="textNoShape">
              <a:avLst/>
            </a:prstTxWarp>
          </a:bodyPr>
          <a:lstStyle/>
          <a:p>
            <a:pPr eaLnBrk="1" hangingPunct="1">
              <a:spcBef>
                <a:spcPct val="0"/>
              </a:spcBef>
            </a:pPr>
            <a:r>
              <a:rPr lang="en-US" smtClean="0"/>
              <a:t>With a powerful range of functionality, the solution can operate as a stand-alone application to facilitate your sustainability and performance</a:t>
            </a:r>
          </a:p>
          <a:p>
            <a:pPr eaLnBrk="1" hangingPunct="1">
              <a:spcBef>
                <a:spcPct val="0"/>
              </a:spcBef>
            </a:pPr>
            <a:r>
              <a:rPr lang="en-US" smtClean="0"/>
              <a:t>management activities.  However, for SAP customers there is significant added value with pre-built integration to other SAP applications for key master data, operational data and robust performance optimization and governance applications.</a:t>
            </a:r>
          </a:p>
          <a:p>
            <a:pPr eaLnBrk="1" hangingPunct="1">
              <a:spcBef>
                <a:spcPct val="0"/>
              </a:spcBef>
            </a:pPr>
            <a:endParaRPr lang="en-US" smtClean="0"/>
          </a:p>
          <a:p>
            <a:pPr eaLnBrk="1" hangingPunct="1">
              <a:spcBef>
                <a:spcPct val="0"/>
              </a:spcBef>
            </a:pPr>
            <a:r>
              <a:rPr lang="en-US" smtClean="0"/>
              <a:t>Here are some the key integration points you can leverage your existing SAP environment with Sustainability Performance Mgt:</a:t>
            </a:r>
          </a:p>
          <a:p>
            <a:pPr eaLnBrk="1" hangingPunct="1">
              <a:spcBef>
                <a:spcPct val="0"/>
              </a:spcBef>
            </a:pPr>
            <a:endParaRPr lang="en-US" smtClean="0"/>
          </a:p>
          <a:p>
            <a:pPr lvl="1" eaLnBrk="1" hangingPunct="1">
              <a:spcBef>
                <a:spcPct val="0"/>
              </a:spcBef>
            </a:pPr>
            <a:r>
              <a:rPr lang="en-US" sz="1000" smtClean="0"/>
              <a:t>Synchronize with key master data in SAP Business Suite software related to organizations and materials</a:t>
            </a:r>
          </a:p>
          <a:p>
            <a:pPr lvl="1" eaLnBrk="1" hangingPunct="1">
              <a:spcBef>
                <a:spcPct val="0"/>
              </a:spcBef>
            </a:pPr>
            <a:r>
              <a:rPr lang="en-US" sz="800" smtClean="0"/>
              <a:t>Incorporate data from operational systems including the </a:t>
            </a:r>
            <a:r>
              <a:rPr lang="en-US" smtClean="0"/>
              <a:t>SAP Environment, Health, and Safety Management applications and the SAP Carbon Impact on-demand solution (such as GHG calculations, incidents, safety issues and compliance)</a:t>
            </a:r>
          </a:p>
          <a:p>
            <a:pPr lvl="1" eaLnBrk="1" hangingPunct="1">
              <a:spcBef>
                <a:spcPct val="0"/>
              </a:spcBef>
            </a:pPr>
            <a:r>
              <a:rPr lang="en-US" sz="1000" smtClean="0"/>
              <a:t>Apply additional management frameworks </a:t>
            </a:r>
            <a:r>
              <a:rPr lang="en-US" smtClean="0"/>
              <a:t>and tools to sustainability, such as the SAP BusinessObjectsStrategy Management, SAP BusinessObjects Process Control, and SAP BusinessObjects Risk Management applications</a:t>
            </a:r>
            <a:endParaRPr lang="en-US" sz="1000" b="1" smtClean="0"/>
          </a:p>
          <a:p>
            <a:pPr eaLnBrk="1" hangingPunct="1">
              <a:spcBef>
                <a:spcPct val="0"/>
              </a:spcBef>
            </a:pPr>
            <a:endParaRPr lang="en-US" smtClean="0"/>
          </a:p>
          <a:p>
            <a:pPr eaLnBrk="1" hangingPunct="1">
              <a:spcBef>
                <a:spcPct val="0"/>
              </a:spcBef>
            </a:pPr>
            <a:r>
              <a:rPr lang="en-US" smtClean="0"/>
              <a:t>This is a unique added value that no other provider can claim.</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bwMode="auto">
          <a:xfrm>
            <a:off x="1109663" y="479425"/>
            <a:ext cx="4662487" cy="3495675"/>
          </a:xfrm>
          <a:noFill/>
          <a:ln>
            <a:solidFill>
              <a:srgbClr val="000000"/>
            </a:solidFill>
            <a:miter lim="800000"/>
            <a:headEnd/>
            <a:tailEnd/>
          </a:ln>
        </p:spPr>
      </p:sp>
      <p:sp>
        <p:nvSpPr>
          <p:cNvPr id="450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Tx/>
              <a:buNone/>
            </a:pPr>
            <a:r>
              <a:rPr lang="de-DE" sz="1800" dirty="0" smtClean="0"/>
              <a:t>Avoid accidents / incidents by</a:t>
            </a:r>
          </a:p>
          <a:p>
            <a:pPr lvl="2" eaLnBrk="1" hangingPunct="1">
              <a:spcBef>
                <a:spcPct val="0"/>
              </a:spcBef>
              <a:buFont typeface="Arial" charset="0"/>
              <a:buChar char="•"/>
            </a:pPr>
            <a:r>
              <a:rPr lang="de-DE" sz="1600" dirty="0" smtClean="0"/>
              <a:t>Identifying dangers at an early stage</a:t>
            </a:r>
          </a:p>
          <a:p>
            <a:pPr lvl="2" eaLnBrk="1" hangingPunct="1">
              <a:spcBef>
                <a:spcPct val="0"/>
              </a:spcBef>
              <a:buFont typeface="Arial" charset="0"/>
              <a:buChar char="•"/>
            </a:pPr>
            <a:r>
              <a:rPr lang="de-DE" sz="1600" dirty="0" smtClean="0"/>
              <a:t>Being able to respond faster</a:t>
            </a:r>
          </a:p>
          <a:p>
            <a:pPr lvl="2" eaLnBrk="1" hangingPunct="1">
              <a:spcBef>
                <a:spcPct val="0"/>
              </a:spcBef>
              <a:buFont typeface="Arial" charset="0"/>
              <a:buChar char="•"/>
            </a:pPr>
            <a:r>
              <a:rPr lang="de-DE" sz="1600" dirty="0" smtClean="0"/>
              <a:t>Building a systematic, robust process</a:t>
            </a:r>
          </a:p>
          <a:p>
            <a:pPr lvl="2" eaLnBrk="1" hangingPunct="1">
              <a:spcBef>
                <a:spcPct val="0"/>
              </a:spcBef>
              <a:buFont typeface="Arial" charset="0"/>
              <a:buChar char="•"/>
            </a:pPr>
            <a:r>
              <a:rPr lang="de-DE" sz="1600" dirty="0" smtClean="0"/>
              <a:t>Using a risk asssessment-based approach</a:t>
            </a:r>
          </a:p>
          <a:p>
            <a:pPr lvl="2" eaLnBrk="1" hangingPunct="1">
              <a:spcBef>
                <a:spcPct val="0"/>
              </a:spcBef>
              <a:buFont typeface="Arial" charset="0"/>
              <a:buChar char="•"/>
            </a:pPr>
            <a:r>
              <a:rPr lang="de-DE" sz="1600" dirty="0" smtClean="0"/>
              <a:t>Ensuring that every employee (and employees from third-party companies) can participate in the process</a:t>
            </a:r>
          </a:p>
          <a:p>
            <a:pPr lvl="2" eaLnBrk="1" hangingPunct="1">
              <a:spcBef>
                <a:spcPct val="0"/>
              </a:spcBef>
              <a:buFont typeface="Arial" charset="0"/>
              <a:buChar char="•"/>
            </a:pPr>
            <a:r>
              <a:rPr lang="de-DE" sz="1600" dirty="0" smtClean="0"/>
              <a:t>Ensuring that everyone can make a contribution to building a safety culture</a:t>
            </a:r>
          </a:p>
          <a:p>
            <a:pPr eaLnBrk="1" hangingPunct="1">
              <a:spcBef>
                <a:spcPct val="0"/>
              </a:spcBef>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1111250" y="479425"/>
            <a:ext cx="4660900" cy="3495675"/>
          </a:xfrm>
          <a:ln/>
        </p:spPr>
      </p:sp>
      <p:sp>
        <p:nvSpPr>
          <p:cNvPr id="77827" name="Rectangle 3"/>
          <p:cNvSpPr>
            <a:spLocks noGrp="1" noChangeArrowheads="1"/>
          </p:cNvSpPr>
          <p:nvPr>
            <p:ph type="body" idx="1"/>
          </p:nvPr>
        </p:nvSpPr>
        <p:spPr>
          <a:noFill/>
          <a:ln w="9525"/>
        </p:spPr>
        <p:txBody>
          <a:bodyPr/>
          <a:lstStyle/>
          <a:p>
            <a:pPr marL="0" indent="0" eaLnBrk="1" hangingPunct="1">
              <a:lnSpc>
                <a:spcPct val="90000"/>
              </a:lnSpc>
            </a:pPr>
            <a:r>
              <a:rPr lang="en-US" altLang="ja-JP" b="0" dirty="0" smtClean="0"/>
              <a:t>Let’s look at </a:t>
            </a:r>
            <a:r>
              <a:rPr lang="en-US" altLang="ja-JP" b="0" baseline="0" dirty="0" smtClean="0"/>
              <a:t>each of the </a:t>
            </a:r>
            <a:r>
              <a:rPr lang="en-US" altLang="ja-JP" b="0" dirty="0" smtClean="0"/>
              <a:t>4 main business cases that address sustainability:</a:t>
            </a:r>
            <a:r>
              <a:rPr lang="en-US" altLang="ja-JP" b="0" baseline="0" dirty="0" smtClean="0"/>
              <a:t> </a:t>
            </a:r>
          </a:p>
          <a:p>
            <a:pPr marL="228600" indent="-228600" eaLnBrk="1" hangingPunct="1">
              <a:lnSpc>
                <a:spcPct val="90000"/>
              </a:lnSpc>
              <a:buAutoNum type="arabicPeriod"/>
            </a:pPr>
            <a:r>
              <a:rPr lang="en-US" altLang="ja-JP" b="0" baseline="0" dirty="0" smtClean="0"/>
              <a:t>Operational Risk Management keeps assets, people and products safe while proactively managing both risk and compliance primarily for manufacturing, Utilities and Public Sector.</a:t>
            </a:r>
          </a:p>
          <a:p>
            <a:pPr marL="228600" indent="-228600" eaLnBrk="1" hangingPunct="1">
              <a:lnSpc>
                <a:spcPct val="90000"/>
              </a:lnSpc>
              <a:buAutoNum type="arabicPeriod"/>
            </a:pPr>
            <a:r>
              <a:rPr lang="en-US" altLang="ja-JP" b="0" baseline="0" dirty="0" smtClean="0"/>
              <a:t>Energy &amp; Environmental Resource Mgmt is broad – any industry can find opportunities here in energy mgmt, </a:t>
            </a:r>
            <a:r>
              <a:rPr lang="en-US" altLang="ja-JP" b="0" baseline="0" dirty="0" err="1" smtClean="0"/>
              <a:t>env</a:t>
            </a:r>
            <a:r>
              <a:rPr lang="en-US" altLang="ja-JP" b="0" baseline="0" dirty="0" smtClean="0"/>
              <a:t> resource (carbon) </a:t>
            </a:r>
            <a:r>
              <a:rPr lang="en-US" altLang="ja-JP" b="0" baseline="0" dirty="0" err="1" smtClean="0"/>
              <a:t>mgmt</a:t>
            </a:r>
            <a:r>
              <a:rPr lang="en-US" altLang="ja-JP" b="0" baseline="0" dirty="0" smtClean="0"/>
              <a:t> and environmental compliance</a:t>
            </a:r>
          </a:p>
          <a:p>
            <a:pPr marL="228600" indent="-228600" eaLnBrk="1" hangingPunct="1">
              <a:lnSpc>
                <a:spcPct val="90000"/>
              </a:lnSpc>
              <a:buAutoNum type="arabicPeriod"/>
            </a:pPr>
            <a:r>
              <a:rPr lang="en-US" altLang="ja-JP" b="0" baseline="0" dirty="0" err="1" smtClean="0"/>
              <a:t>Sust</a:t>
            </a:r>
            <a:r>
              <a:rPr lang="en-US" altLang="ja-JP" b="0" baseline="0" dirty="0" smtClean="0"/>
              <a:t> Supply Chain and Products is broad and has appeal to any industry with products and supply chains to safeguard.  Especially CP and retail, and industries that serve them.  Product safety, product compliance – it’s all about protecting the brand.  A great example is Tropicana, who found the biggest part of their carbon footprint is in the fertilizer, not transportation or cooling.  Which drove Tropicana to work with farmers to use less fertilizer which reduced costs which reduced price to Tropicana – this never would have been identified unless Trop examined their supply-chain.</a:t>
            </a:r>
          </a:p>
          <a:p>
            <a:pPr marL="228600" indent="-228600" eaLnBrk="1" hangingPunct="1">
              <a:lnSpc>
                <a:spcPct val="90000"/>
              </a:lnSpc>
              <a:buAutoNum type="arabicPeriod"/>
            </a:pPr>
            <a:r>
              <a:rPr lang="en-US" altLang="ja-JP" b="0" baseline="0" dirty="0" err="1" smtClean="0"/>
              <a:t>Sust</a:t>
            </a:r>
            <a:r>
              <a:rPr lang="en-US" altLang="ja-JP" b="0" baseline="0" dirty="0" smtClean="0"/>
              <a:t> </a:t>
            </a:r>
            <a:r>
              <a:rPr lang="en-US" altLang="ja-JP" b="0" baseline="0" dirty="0" err="1" smtClean="0"/>
              <a:t>Rept</a:t>
            </a:r>
            <a:r>
              <a:rPr lang="en-US" altLang="ja-JP" b="0" baseline="0" dirty="0" smtClean="0"/>
              <a:t> and Analytics appeals to the executive level of any industry – how are sustainability performance gathered and reported.    </a:t>
            </a:r>
          </a:p>
          <a:p>
            <a:pPr marL="228600" indent="-228600" eaLnBrk="1" hangingPunct="1">
              <a:lnSpc>
                <a:spcPct val="90000"/>
              </a:lnSpc>
              <a:buAutoNum type="arabicPeriod"/>
            </a:pPr>
            <a:endParaRPr lang="en-US" altLang="ja-JP" b="0"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Rot="1" noChangeAspect="1" noChangeArrowheads="1" noTextEdit="1"/>
          </p:cNvSpPr>
          <p:nvPr>
            <p:ph type="sldImg"/>
          </p:nvPr>
        </p:nvSpPr>
        <p:spPr bwMode="auto">
          <a:xfrm>
            <a:off x="738188" y="457200"/>
            <a:ext cx="5386387" cy="4040188"/>
          </a:xfrm>
          <a:noFill/>
          <a:ln>
            <a:solidFill>
              <a:srgbClr val="000000"/>
            </a:solidFill>
            <a:miter lim="800000"/>
            <a:headEnd/>
            <a:tailEnd/>
          </a:ln>
        </p:spPr>
      </p:sp>
      <p:sp>
        <p:nvSpPr>
          <p:cNvPr id="63490" name="Rectangle 3"/>
          <p:cNvSpPr>
            <a:spLocks noGrp="1" noChangeArrowheads="1"/>
          </p:cNvSpPr>
          <p:nvPr>
            <p:ph type="body" idx="1"/>
          </p:nvPr>
        </p:nvSpPr>
        <p:spPr bwMode="auto">
          <a:xfrm>
            <a:off x="534988" y="4955665"/>
            <a:ext cx="5715000" cy="3628825"/>
          </a:xfrm>
          <a:noFill/>
        </p:spPr>
        <p:txBody>
          <a:bodyPr wrap="square" lIns="91798" tIns="45899" rIns="91798" bIns="45899" numCol="1" anchor="t" anchorCtr="0" compatLnSpc="1">
            <a:prstTxWarp prst="textNoShape">
              <a:avLst/>
            </a:prstTxWarp>
          </a:bodyPr>
          <a:lstStyle/>
          <a:p>
            <a:pPr eaLnBrk="1" hangingPunct="1"/>
            <a:endParaRPr lang="fr-FR"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084" name="Slide Number Placeholder 3"/>
          <p:cNvSpPr>
            <a:spLocks noGrp="1"/>
          </p:cNvSpPr>
          <p:nvPr>
            <p:ph type="sldNum" sz="quarter" idx="5"/>
          </p:nvPr>
        </p:nvSpPr>
        <p:spPr bwMode="auto">
          <a:noFill/>
          <a:ln>
            <a:miter lim="800000"/>
            <a:headEnd/>
            <a:tailEnd/>
          </a:ln>
        </p:spPr>
        <p:txBody>
          <a:bodyPr/>
          <a:lstStyle/>
          <a:p>
            <a:fld id="{674D0394-699E-4F4F-BC09-F904DF7FE4E2}" type="slidenum">
              <a:rPr lang="de-DE"/>
              <a:pPr/>
              <a:t>27</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28</a:t>
            </a:fld>
            <a:endParaRPr lang="de-DE" dirty="0"/>
          </a:p>
        </p:txBody>
      </p:sp>
      <p:sp>
        <p:nvSpPr>
          <p:cNvPr id="15" name="Slide Image Placeholder 14"/>
          <p:cNvSpPr>
            <a:spLocks noGrp="1" noRot="1" noChangeAspect="1"/>
          </p:cNvSpPr>
          <p:nvPr>
            <p:ph type="sldImg"/>
          </p:nvPr>
        </p:nvSpPr>
        <p:spPr/>
      </p:sp>
      <p:sp>
        <p:nvSpPr>
          <p:cNvPr id="16" name="Notes Placeholder 15"/>
          <p:cNvSpPr>
            <a:spLocks noGrp="1"/>
          </p:cNvSpPr>
          <p:nvPr>
            <p:ph type="body" idx="1"/>
          </p:nvPr>
        </p:nvSpPr>
        <p:spPr/>
        <p:txBody>
          <a:bodyPr>
            <a:normAutofit/>
          </a:bodyPr>
          <a:lstStyle/>
          <a:p>
            <a:endParaRPr lang="de-DE"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29</a:t>
            </a:fld>
            <a:endParaRPr lang="de-DE"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xfrm>
            <a:off x="1139825" y="685800"/>
            <a:ext cx="4572000" cy="3429000"/>
          </a:xfrm>
          <a:noFill/>
          <a:ln>
            <a:solidFill>
              <a:srgbClr val="000000"/>
            </a:solidFill>
            <a:miter lim="800000"/>
            <a:headEnd/>
            <a:tailEnd/>
          </a:ln>
        </p:spPr>
      </p:sp>
      <p:sp>
        <p:nvSpPr>
          <p:cNvPr id="41986" name="Notes Placeholder 2"/>
          <p:cNvSpPr>
            <a:spLocks noGrp="1"/>
          </p:cNvSpPr>
          <p:nvPr>
            <p:ph type="body" idx="1"/>
          </p:nvPr>
        </p:nvSpPr>
        <p:spPr bwMode="auto">
          <a:xfrm>
            <a:off x="669926" y="4346598"/>
            <a:ext cx="5503863" cy="4338604"/>
          </a:xfrm>
          <a:noFill/>
        </p:spPr>
        <p:txBody>
          <a:bodyPr wrap="square" lIns="91253" tIns="45626" rIns="91253" bIns="45626" numCol="1" anchor="t" anchorCtr="0" compatLnSpc="1">
            <a:prstTxWarp prst="textNoShape">
              <a:avLst/>
            </a:prstTxWarp>
          </a:bodyPr>
          <a:lstStyle/>
          <a:p>
            <a:pPr marL="188913" indent="-188913" defTabSz="906463" eaLnBrk="1" hangingPunct="1">
              <a:spcBef>
                <a:spcPct val="10000"/>
              </a:spcBef>
            </a:pPr>
            <a:r>
              <a:rPr lang="en-US" dirty="0" smtClean="0"/>
              <a:t>Although most companies have long-standing safety and environmental programs,  many are putting an increased focus on preventing incidents and accidents. </a:t>
            </a:r>
          </a:p>
          <a:p>
            <a:pPr marL="188913" indent="-188913" defTabSz="906463" eaLnBrk="1" hangingPunct="1">
              <a:spcBef>
                <a:spcPct val="10000"/>
              </a:spcBef>
              <a:buFontTx/>
              <a:buChar char="•"/>
            </a:pPr>
            <a:r>
              <a:rPr lang="en-US" dirty="0" smtClean="0"/>
              <a:t>There are several drivers at work: </a:t>
            </a:r>
          </a:p>
          <a:p>
            <a:pPr marL="188913" indent="-188913" defTabSz="906463" eaLnBrk="1" hangingPunct="1">
              <a:spcBef>
                <a:spcPct val="10000"/>
              </a:spcBef>
            </a:pPr>
            <a:r>
              <a:rPr lang="en-US" dirty="0" smtClean="0"/>
              <a:t>1.) Business managers see the need to reduce operational risks as a means to be more efficient, and to avoid interrupting production and revenue streams.</a:t>
            </a:r>
          </a:p>
          <a:p>
            <a:pPr marL="188913" indent="-188913" defTabSz="906463" eaLnBrk="1" hangingPunct="1">
              <a:spcBef>
                <a:spcPct val="10000"/>
              </a:spcBef>
            </a:pPr>
            <a:r>
              <a:rPr lang="en-US" dirty="0" smtClean="0"/>
              <a:t>2). Customers and business partners are increasingly considering safety and EHS performance when choosing who they will do business with – so better safety performance will tend to open up business opportunities. </a:t>
            </a:r>
          </a:p>
          <a:p>
            <a:pPr marL="188913" indent="-188913" defTabSz="906463" eaLnBrk="1" hangingPunct="1">
              <a:spcBef>
                <a:spcPct val="10000"/>
              </a:spcBef>
            </a:pPr>
            <a:r>
              <a:rPr lang="en-US" dirty="0" smtClean="0"/>
              <a:t>3.) There is more pressure from regulators to be in compliance, and more severe consequences for actions that lead to incidents and accidents,  including criminal prosecution of the responsible owners and managers  </a:t>
            </a:r>
          </a:p>
          <a:p>
            <a:pPr marL="188913" indent="-188913" defTabSz="906463" eaLnBrk="1" hangingPunct="1">
              <a:spcBef>
                <a:spcPct val="10000"/>
              </a:spcBef>
            </a:pPr>
            <a:r>
              <a:rPr lang="en-US" dirty="0" smtClean="0"/>
              <a:t>4.) and last,  a variety of external stakeholders, especially potential investors and the extended community  in which a company operates,  are demanding to have visibility to a company’s risk management systems and profile, and want to ensure that the company  </a:t>
            </a:r>
          </a:p>
          <a:p>
            <a:pPr marL="188913" indent="-188913" defTabSz="906463" eaLnBrk="1" hangingPunct="1">
              <a:spcBef>
                <a:spcPct val="10000"/>
              </a:spcBef>
            </a:pPr>
            <a:endParaRPr lang="en-US" dirty="0" smtClean="0"/>
          </a:p>
          <a:p>
            <a:pPr marL="188913" indent="-188913" defTabSz="906463" eaLnBrk="1" hangingPunct="1">
              <a:spcBef>
                <a:spcPct val="10000"/>
              </a:spcBef>
            </a:pPr>
            <a:r>
              <a:rPr lang="en-US" dirty="0" smtClean="0"/>
              <a:t>Net result:  </a:t>
            </a:r>
          </a:p>
          <a:p>
            <a:pPr marL="188913" indent="-188913" defTabSz="906463" eaLnBrk="1" hangingPunct="1">
              <a:spcBef>
                <a:spcPct val="10000"/>
              </a:spcBef>
            </a:pPr>
            <a:endParaRPr lang="en-US" dirty="0" smtClean="0"/>
          </a:p>
          <a:p>
            <a:pPr marL="188913" indent="-188913" defTabSz="906463" eaLnBrk="1" hangingPunct="1">
              <a:spcBef>
                <a:spcPct val="10000"/>
              </a:spcBef>
            </a:pPr>
            <a:endParaRPr lang="en-US" dirty="0" smtClean="0"/>
          </a:p>
        </p:txBody>
      </p:sp>
      <p:sp>
        <p:nvSpPr>
          <p:cNvPr id="41987" name="Slide Number Placeholder 3"/>
          <p:cNvSpPr txBox="1">
            <a:spLocks noGrp="1"/>
          </p:cNvSpPr>
          <p:nvPr/>
        </p:nvSpPr>
        <p:spPr bwMode="auto">
          <a:xfrm>
            <a:off x="3884613" y="8685202"/>
            <a:ext cx="2971800" cy="457200"/>
          </a:xfrm>
          <a:prstGeom prst="rect">
            <a:avLst/>
          </a:prstGeom>
          <a:noFill/>
          <a:ln w="9525">
            <a:noFill/>
            <a:miter lim="800000"/>
            <a:headEnd/>
            <a:tailEnd/>
          </a:ln>
        </p:spPr>
        <p:txBody>
          <a:bodyPr lIns="91253" tIns="45626" rIns="91253" bIns="45626" anchor="b"/>
          <a:lstStyle/>
          <a:p>
            <a:pPr algn="r" defTabSz="909638"/>
            <a:fld id="{716E4B41-27BB-49D9-97E8-ED7911722EB4}" type="slidenum">
              <a:rPr lang="en-US" sz="1200">
                <a:ea typeface="Arial Unicode MS" pitchFamily="34" charset="-128"/>
                <a:cs typeface="Arial Unicode MS" pitchFamily="34" charset="-128"/>
              </a:rPr>
              <a:pPr algn="r" defTabSz="909638"/>
              <a:t>4</a:t>
            </a:fld>
            <a:endParaRPr lang="en-US" sz="1200">
              <a:ea typeface="Arial Unicode MS" pitchFamily="34" charset="-128"/>
              <a:cs typeface="Arial Unicode MS"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ChangeArrowheads="1" noTextEdit="1"/>
          </p:cNvSpPr>
          <p:nvPr>
            <p:ph type="sldImg"/>
          </p:nvPr>
        </p:nvSpPr>
        <p:spPr bwMode="auto">
          <a:xfrm>
            <a:off x="717550" y="366713"/>
            <a:ext cx="5424488" cy="4068762"/>
          </a:xfrm>
          <a:noFill/>
          <a:ln>
            <a:solidFill>
              <a:srgbClr val="000000"/>
            </a:solidFill>
            <a:miter lim="800000"/>
            <a:headEnd/>
            <a:tailEnd/>
          </a:ln>
        </p:spPr>
      </p:sp>
      <p:sp>
        <p:nvSpPr>
          <p:cNvPr id="44034" name="Rectangle 3"/>
          <p:cNvSpPr>
            <a:spLocks noGrp="1" noChangeArrowheads="1"/>
          </p:cNvSpPr>
          <p:nvPr>
            <p:ph type="body" idx="1"/>
          </p:nvPr>
        </p:nvSpPr>
        <p:spPr bwMode="auto">
          <a:xfrm>
            <a:off x="457200" y="4688699"/>
            <a:ext cx="5943600" cy="4089222"/>
          </a:xfrm>
          <a:noFill/>
        </p:spPr>
        <p:txBody>
          <a:bodyPr wrap="square" lIns="0" tIns="0" rIns="0" bIns="0" numCol="1" anchor="t" anchorCtr="0" compatLnSpc="1">
            <a:prstTxWarp prst="textNoShape">
              <a:avLst/>
            </a:prstTxWarp>
          </a:bodyPr>
          <a:lstStyle/>
          <a:p>
            <a:pPr eaLnBrk="1" hangingPunct="1"/>
            <a:r>
              <a:rPr lang="en-US" sz="1000" b="1" smtClean="0"/>
              <a:t>Source of savings statement:  U.S Dept of Labor (OSHA) website.  </a:t>
            </a:r>
          </a:p>
          <a:p>
            <a:pPr eaLnBrk="1" hangingPunct="1"/>
            <a:endParaRPr lang="en-US" sz="1000" smtClean="0"/>
          </a:p>
          <a:p>
            <a:pPr eaLnBrk="1" hangingPunct="1"/>
            <a:r>
              <a:rPr lang="en-US" sz="1000" smtClean="0"/>
              <a:t>Include  mention of…preliminary  assessment Uninsured costs vary between businesses and types of incident. They are, however, several times more than the insured costs. They can be likened to an iceberg. The costs recoverable through insurance are visible. But hidden beneath the surface are the uninsured costs. Like an iceberg, most of the costs are not immediately visible. </a:t>
            </a:r>
          </a:p>
          <a:p>
            <a:pPr eaLnBrk="1" hangingPunct="1"/>
            <a:r>
              <a:rPr lang="en-US" sz="1000" b="1" u="sng" smtClean="0">
                <a:solidFill>
                  <a:srgbClr val="FF33CC"/>
                </a:solidFill>
              </a:rPr>
              <a:t>Property Damage Cost</a:t>
            </a:r>
          </a:p>
          <a:p>
            <a:pPr eaLnBrk="1" hangingPunct="1"/>
            <a:r>
              <a:rPr lang="en-US" sz="1000" b="1" smtClean="0">
                <a:solidFill>
                  <a:srgbClr val="FF33CC"/>
                </a:solidFill>
              </a:rPr>
              <a:t>Building, tool, equipment, merchandise damage</a:t>
            </a:r>
          </a:p>
          <a:p>
            <a:pPr eaLnBrk="1" hangingPunct="1"/>
            <a:r>
              <a:rPr lang="en-US" sz="1000" b="1" smtClean="0">
                <a:solidFill>
                  <a:srgbClr val="FF33CC"/>
                </a:solidFill>
              </a:rPr>
              <a:t>Production/service delays and interruptions</a:t>
            </a:r>
          </a:p>
          <a:p>
            <a:pPr eaLnBrk="1" hangingPunct="1"/>
            <a:r>
              <a:rPr lang="en-US" sz="1000" b="1" smtClean="0">
                <a:solidFill>
                  <a:srgbClr val="FF33CC"/>
                </a:solidFill>
              </a:rPr>
              <a:t>Legal expenses</a:t>
            </a:r>
          </a:p>
          <a:p>
            <a:pPr eaLnBrk="1" hangingPunct="1"/>
            <a:r>
              <a:rPr lang="en-US" sz="1000" b="1" smtClean="0">
                <a:solidFill>
                  <a:srgbClr val="FF33CC"/>
                </a:solidFill>
              </a:rPr>
              <a:t>Emergency supplies</a:t>
            </a:r>
          </a:p>
          <a:p>
            <a:pPr eaLnBrk="1" hangingPunct="1"/>
            <a:r>
              <a:rPr lang="en-US" sz="1000" b="1" smtClean="0">
                <a:solidFill>
                  <a:srgbClr val="FF33CC"/>
                </a:solidFill>
              </a:rPr>
              <a:t>Interim equipment rentals</a:t>
            </a:r>
          </a:p>
          <a:p>
            <a:pPr eaLnBrk="1" hangingPunct="1"/>
            <a:r>
              <a:rPr lang="en-US" sz="1000" b="1" u="sng" smtClean="0">
                <a:solidFill>
                  <a:srgbClr val="FFFF99"/>
                </a:solidFill>
              </a:rPr>
              <a:t>Miscellaneous Cost</a:t>
            </a:r>
          </a:p>
          <a:p>
            <a:pPr eaLnBrk="1" hangingPunct="1"/>
            <a:r>
              <a:rPr lang="en-US" sz="1000" b="1" smtClean="0">
                <a:solidFill>
                  <a:srgbClr val="FFFF99"/>
                </a:solidFill>
              </a:rPr>
              <a:t>Wages paid for time lost, overtime, extra supervisory time, clerical time</a:t>
            </a:r>
          </a:p>
          <a:p>
            <a:pPr eaLnBrk="1" hangingPunct="1"/>
            <a:r>
              <a:rPr lang="en-US" sz="1000" b="1" smtClean="0">
                <a:solidFill>
                  <a:srgbClr val="FFFF99"/>
                </a:solidFill>
              </a:rPr>
              <a:t>Cost of hiring / training replacements</a:t>
            </a:r>
          </a:p>
          <a:p>
            <a:pPr eaLnBrk="1" hangingPunct="1"/>
            <a:r>
              <a:rPr lang="en-US" sz="1000" b="1" smtClean="0">
                <a:solidFill>
                  <a:srgbClr val="FFFF99"/>
                </a:solidFill>
              </a:rPr>
              <a:t>Decreased productivity of injured worker upon return</a:t>
            </a:r>
          </a:p>
          <a:p>
            <a:pPr eaLnBrk="1" hangingPunct="1"/>
            <a:r>
              <a:rPr lang="en-US" sz="1000" b="1" smtClean="0">
                <a:solidFill>
                  <a:srgbClr val="FFFF99"/>
                </a:solidFill>
              </a:rPr>
              <a:t>Loss of sales</a:t>
            </a:r>
          </a:p>
          <a:p>
            <a:pPr eaLnBrk="1" hangingPunct="1"/>
            <a:endParaRPr lang="en-US" sz="10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8</a:t>
            </a:fld>
            <a:endParaRPr lang="de-DE"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0" noProof="0" dirty="0" smtClean="0">
                <a:ea typeface="Arial Unicode MS" pitchFamily="34" charset="-128"/>
                <a:cs typeface="Arial Unicode MS" pitchFamily="34" charset="-128"/>
              </a:rPr>
              <a:t>-Holes in any layer</a:t>
            </a:r>
            <a:r>
              <a:rPr lang="en-US" sz="1200" kern="0" baseline="0" noProof="0" dirty="0" smtClean="0">
                <a:ea typeface="Arial Unicode MS" pitchFamily="34" charset="-128"/>
                <a:cs typeface="Arial Unicode MS" pitchFamily="34" charset="-128"/>
              </a:rPr>
              <a:t> increases vulnerability of entire system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0" baseline="0" noProof="0" dirty="0" smtClean="0">
                <a:ea typeface="Arial Unicode MS" pitchFamily="34" charset="-128"/>
                <a:cs typeface="Arial Unicode MS" pitchFamily="34" charset="-128"/>
              </a:rPr>
              <a:t>       - Size if hole proportional to significance of vulnerability</a:t>
            </a:r>
          </a:p>
          <a:p>
            <a:pPr marL="0" marR="0" indent="0" algn="l" defTabSz="914400" rtl="0" eaLnBrk="1" fontAlgn="auto" latinLnBrk="0" hangingPunct="1">
              <a:lnSpc>
                <a:spcPct val="100000"/>
              </a:lnSpc>
              <a:spcBef>
                <a:spcPts val="0"/>
              </a:spcBef>
              <a:spcAft>
                <a:spcPts val="0"/>
              </a:spcAft>
              <a:buClrTx/>
              <a:buSzTx/>
              <a:buFontTx/>
              <a:buChar char="-"/>
              <a:tabLst/>
              <a:defRPr/>
            </a:pPr>
            <a:r>
              <a:rPr lang="en-US" sz="1200" kern="0" baseline="0" noProof="0" dirty="0" smtClean="0">
                <a:ea typeface="Arial Unicode MS" pitchFamily="34" charset="-128"/>
                <a:cs typeface="Arial Unicode MS" pitchFamily="34" charset="-128"/>
              </a:rPr>
              <a:t>Virtually impossible to eliminate all holes</a:t>
            </a:r>
          </a:p>
          <a:p>
            <a:pPr marL="0" marR="0" indent="0" algn="l" defTabSz="914400" rtl="0" eaLnBrk="1" fontAlgn="auto" latinLnBrk="0" hangingPunct="1">
              <a:lnSpc>
                <a:spcPct val="100000"/>
              </a:lnSpc>
              <a:spcBef>
                <a:spcPts val="0"/>
              </a:spcBef>
              <a:spcAft>
                <a:spcPts val="0"/>
              </a:spcAft>
              <a:buClrTx/>
              <a:buSzTx/>
              <a:buFontTx/>
              <a:buChar char="-"/>
              <a:tabLst/>
              <a:defRPr/>
            </a:pPr>
            <a:r>
              <a:rPr lang="en-US" sz="1200" kern="0" baseline="0" noProof="0" dirty="0" smtClean="0">
                <a:ea typeface="Arial Unicode MS" pitchFamily="34" charset="-128"/>
                <a:cs typeface="Arial Unicode MS" pitchFamily="34" charset="-128"/>
              </a:rPr>
              <a:t> Important to understand whole system versus fragments</a:t>
            </a:r>
          </a:p>
          <a:p>
            <a:pPr marL="270000" marR="0" lvl="1" indent="0" algn="l" defTabSz="914400" rtl="0" eaLnBrk="1" fontAlgn="auto" latinLnBrk="0" hangingPunct="1">
              <a:lnSpc>
                <a:spcPct val="100000"/>
              </a:lnSpc>
              <a:spcBef>
                <a:spcPts val="0"/>
              </a:spcBef>
              <a:spcAft>
                <a:spcPts val="0"/>
              </a:spcAft>
              <a:buClrTx/>
              <a:buSzTx/>
              <a:buFontTx/>
              <a:buChar char="-"/>
              <a:tabLst/>
              <a:defRPr/>
            </a:pPr>
            <a:r>
              <a:rPr lang="en-US" sz="1200" kern="0" noProof="0" dirty="0" smtClean="0">
                <a:ea typeface="Arial Unicode MS" pitchFamily="34" charset="-128"/>
                <a:cs typeface="Arial Unicode MS" pitchFamily="34" charset="-128"/>
              </a:rPr>
              <a:t> Continuously monitor the health</a:t>
            </a:r>
            <a:r>
              <a:rPr lang="en-US" sz="1200" kern="0" baseline="0" noProof="0" dirty="0" smtClean="0">
                <a:ea typeface="Arial Unicode MS" pitchFamily="34" charset="-128"/>
                <a:cs typeface="Arial Unicode MS" pitchFamily="34" charset="-128"/>
              </a:rPr>
              <a:t> of whole system</a:t>
            </a:r>
          </a:p>
          <a:p>
            <a:pPr marL="0" marR="0" lvl="1" indent="0" algn="l" defTabSz="914400" rtl="0" eaLnBrk="1" fontAlgn="auto" latinLnBrk="0" hangingPunct="1">
              <a:lnSpc>
                <a:spcPct val="100000"/>
              </a:lnSpc>
              <a:spcBef>
                <a:spcPts val="0"/>
              </a:spcBef>
              <a:spcAft>
                <a:spcPts val="0"/>
              </a:spcAft>
              <a:buClrTx/>
              <a:buSzTx/>
              <a:buFontTx/>
              <a:buChar char="-"/>
              <a:tabLst/>
              <a:defRPr/>
            </a:pPr>
            <a:r>
              <a:rPr lang="en-US" sz="1200" kern="0" baseline="0" noProof="0" dirty="0" smtClean="0">
                <a:solidFill>
                  <a:schemeClr val="tx1"/>
                </a:solidFill>
                <a:latin typeface="+mn-lt"/>
                <a:ea typeface="Arial Unicode MS" pitchFamily="34" charset="-128"/>
                <a:cs typeface="Arial Unicode MS" pitchFamily="34" charset="-128"/>
              </a:rPr>
              <a:t> Error closest to the patient is the sharpest, furthest away the bluntest</a:t>
            </a:r>
          </a:p>
          <a:p>
            <a:pPr marL="270000" marR="0" lvl="1" indent="0" algn="l" defTabSz="914400" rtl="0" eaLnBrk="1" fontAlgn="auto" latinLnBrk="0" hangingPunct="1">
              <a:lnSpc>
                <a:spcPct val="100000"/>
              </a:lnSpc>
              <a:spcBef>
                <a:spcPts val="0"/>
              </a:spcBef>
              <a:spcAft>
                <a:spcPts val="0"/>
              </a:spcAft>
              <a:buClrTx/>
              <a:buSzTx/>
              <a:buFontTx/>
              <a:buNone/>
              <a:tabLst/>
              <a:defRPr/>
            </a:pPr>
            <a:endParaRPr lang="en-US" sz="1200" kern="0" noProof="0" dirty="0" smtClean="0">
              <a:ea typeface="Arial Unicode MS" pitchFamily="34" charset="-128"/>
              <a:cs typeface="Arial Unicode MS"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kern="0" dirty="0" smtClean="0">
              <a:ea typeface="Arial Unicode MS" pitchFamily="34" charset="-128"/>
              <a:cs typeface="Arial Unicode MS"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sz="1200" kern="0" dirty="0" smtClean="0">
                <a:ea typeface="Arial Unicode MS" pitchFamily="34" charset="-128"/>
                <a:cs typeface="Arial Unicode MS" pitchFamily="34" charset="-128"/>
              </a:rPr>
              <a:t>Source: </a:t>
            </a:r>
            <a:r>
              <a:rPr lang="en-US" sz="1200" kern="0" dirty="0" smtClean="0">
                <a:ea typeface="Arial Unicode MS" pitchFamily="34" charset="-128"/>
                <a:cs typeface="Arial Unicode MS" pitchFamily="34" charset="-128"/>
              </a:rPr>
              <a:t>Advances in Health Care Management, </a:t>
            </a:r>
            <a:r>
              <a:rPr lang="de-DE" sz="1200" dirty="0" smtClean="0"/>
              <a:t>Grant T. Savage, John D. Blair, Myron D. </a:t>
            </a:r>
            <a:r>
              <a:rPr lang="de-DE" sz="1200" dirty="0" err="1" smtClean="0"/>
              <a:t>Fottler</a:t>
            </a:r>
            <a:r>
              <a:rPr lang="de-DE" sz="1200" dirty="0" smtClean="0"/>
              <a:t> (2002)</a:t>
            </a:r>
            <a:r>
              <a:rPr lang="de-DE" sz="1200" kern="0" dirty="0" smtClean="0">
                <a:ea typeface="Arial Unicode MS" pitchFamily="34" charset="-128"/>
                <a:cs typeface="Arial Unicode MS" pitchFamily="34" charset="-128"/>
              </a:rPr>
              <a:t>; Download </a:t>
            </a:r>
            <a:r>
              <a:rPr lang="de-DE" sz="1200" kern="0" dirty="0" err="1" smtClean="0">
                <a:ea typeface="Arial Unicode MS" pitchFamily="34" charset="-128"/>
                <a:cs typeface="Arial Unicode MS" pitchFamily="34" charset="-128"/>
              </a:rPr>
              <a:t>July</a:t>
            </a:r>
            <a:r>
              <a:rPr lang="de-DE" sz="1200" kern="0" dirty="0" smtClean="0">
                <a:ea typeface="Arial Unicode MS" pitchFamily="34" charset="-128"/>
                <a:cs typeface="Arial Unicode MS" pitchFamily="34" charset="-128"/>
              </a:rPr>
              <a:t> 26, 2011 </a:t>
            </a:r>
            <a:r>
              <a:rPr lang="de-DE" sz="1200" kern="0" dirty="0" smtClean="0">
                <a:ea typeface="Arial Unicode MS" pitchFamily="34" charset="-128"/>
                <a:cs typeface="Arial Unicode MS" pitchFamily="34" charset="-128"/>
                <a:hlinkClick r:id="rId3"/>
              </a:rPr>
              <a:t>http://www.emeraldinsight.com/fig/1723_10_1016_S1474-8231_08_07003-1.png</a:t>
            </a:r>
            <a:r>
              <a:rPr lang="de-DE" sz="1200" kern="0" dirty="0" smtClean="0">
                <a:ea typeface="Arial Unicode MS" pitchFamily="34" charset="-128"/>
                <a:cs typeface="Arial Unicode MS" pitchFamily="34" charset="-128"/>
              </a:rPr>
              <a:t> </a:t>
            </a:r>
          </a:p>
          <a:p>
            <a:pPr marL="0" marR="0" indent="0" algn="l" defTabSz="914400" rtl="0" eaLnBrk="1" fontAlgn="auto" latinLnBrk="0" hangingPunct="1">
              <a:lnSpc>
                <a:spcPct val="100000"/>
              </a:lnSpc>
              <a:spcBef>
                <a:spcPts val="0"/>
              </a:spcBef>
              <a:spcAft>
                <a:spcPts val="0"/>
              </a:spcAft>
              <a:buClrTx/>
              <a:buSzTx/>
              <a:buFontTx/>
              <a:buNone/>
              <a:tabLst/>
              <a:defRPr/>
            </a:pPr>
            <a:r>
              <a:rPr lang="de-DE" sz="1200" kern="0" dirty="0" smtClean="0">
                <a:solidFill>
                  <a:schemeClr val="tx1"/>
                </a:solidFill>
                <a:latin typeface="+mn-lt"/>
                <a:ea typeface="Arial Unicode MS" pitchFamily="34" charset="-128"/>
                <a:cs typeface="Arial Unicode MS" pitchFamily="34" charset="-128"/>
                <a:hlinkClick r:id="rId3"/>
              </a:rPr>
              <a:t>http://www.emeraldinsight.com/books.htm?issn=1474-8231&amp;volume=10</a:t>
            </a: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kern="1200" dirty="0" smtClean="0">
              <a:solidFill>
                <a:schemeClr val="tx1"/>
              </a:solidFill>
              <a:latin typeface="+mn-lt"/>
              <a:ea typeface="+mn-ea"/>
              <a:cs typeface="+mn-cs"/>
              <a:hlinkClick r:id="rId3"/>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kern="0" dirty="0" smtClean="0">
              <a:ea typeface="Arial Unicode MS" pitchFamily="34" charset="-128"/>
              <a:cs typeface="Arial Unicode MS"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kern="0" dirty="0" smtClean="0">
              <a:ea typeface="Arial Unicode MS" pitchFamily="34" charset="-128"/>
              <a:cs typeface="Arial Unicode MS" pitchFamily="34" charset="-128"/>
            </a:endParaRPr>
          </a:p>
        </p:txBody>
      </p:sp>
      <p:sp>
        <p:nvSpPr>
          <p:cNvPr id="4" name="Foliennummernplatzhalter 3"/>
          <p:cNvSpPr>
            <a:spLocks noGrp="1"/>
          </p:cNvSpPr>
          <p:nvPr>
            <p:ph type="sldNum" sz="quarter" idx="10"/>
          </p:nvPr>
        </p:nvSpPr>
        <p:spPr/>
        <p:txBody>
          <a:bodyPr/>
          <a:lstStyle/>
          <a:p>
            <a:fld id="{7D8C2C35-2B8A-446E-BEC0-FD36716C29AC}" type="slidenum">
              <a:rPr lang="de-DE" smtClean="0"/>
              <a:pPr/>
              <a:t>9</a:t>
            </a:fld>
            <a:endParaRPr lang="de-DE"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7D8C2C35-2B8A-446E-BEC0-FD36716C29AC}" type="slidenum">
              <a:rPr lang="de-DE" smtClean="0"/>
              <a:pPr/>
              <a:t>10</a:t>
            </a:fld>
            <a:endParaRPr lang="de-DE"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xfrm>
            <a:off x="1143000" y="685800"/>
            <a:ext cx="4573588" cy="3430588"/>
          </a:xfrm>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lIns="91248" tIns="45625" rIns="91248" bIns="45625" numCol="1" anchor="t" anchorCtr="0" compatLnSpc="1">
            <a:prstTxWarp prst="textNoShape">
              <a:avLst/>
            </a:prstTxWarp>
          </a:bodyPr>
          <a:lstStyle/>
          <a:p>
            <a:pPr marL="246063" indent="-246063" eaLnBrk="1" hangingPunct="1"/>
            <a:r>
              <a:rPr lang="en-US" b="1" smtClean="0">
                <a:solidFill>
                  <a:srgbClr val="000000"/>
                </a:solidFill>
              </a:rPr>
              <a:t>What’s missing to be successful (optional)</a:t>
            </a:r>
          </a:p>
          <a:p>
            <a:pPr marL="246063" indent="-246063" eaLnBrk="1" hangingPunct="1"/>
            <a:endParaRPr lang="en-US" i="1" smtClean="0"/>
          </a:p>
          <a:p>
            <a:pPr marL="246063" indent="-246063" eaLnBrk="1" hangingPunct="1"/>
            <a:r>
              <a:rPr lang="en-US" i="1" smtClean="0"/>
              <a:t>Purpose: Articulate the pain points derived from the trends and their consequences as questions.  This is a critical transition that links the trend and consequences to the pain points of the value scenario. </a:t>
            </a:r>
          </a:p>
          <a:p>
            <a:pPr marL="246063" indent="-246063" eaLnBrk="1" hangingPunct="1"/>
            <a:endParaRPr lang="en-US" i="1" smtClean="0"/>
          </a:p>
        </p:txBody>
      </p:sp>
      <p:sp>
        <p:nvSpPr>
          <p:cNvPr id="48131" name="Slide Number Placeholder 3"/>
          <p:cNvSpPr txBox="1">
            <a:spLocks noGrp="1"/>
          </p:cNvSpPr>
          <p:nvPr/>
        </p:nvSpPr>
        <p:spPr bwMode="auto">
          <a:xfrm>
            <a:off x="3884613" y="8685202"/>
            <a:ext cx="2971800" cy="457200"/>
          </a:xfrm>
          <a:prstGeom prst="rect">
            <a:avLst/>
          </a:prstGeom>
          <a:noFill/>
          <a:ln w="9525">
            <a:noFill/>
            <a:miter lim="800000"/>
            <a:headEnd/>
            <a:tailEnd/>
          </a:ln>
        </p:spPr>
        <p:txBody>
          <a:bodyPr lIns="91248" tIns="45625" rIns="91248" bIns="45625" anchor="b"/>
          <a:lstStyle/>
          <a:p>
            <a:pPr algn="r" defTabSz="911225"/>
            <a:fld id="{665CE3B4-86EE-4D8B-ABC5-7FB4270B10FF}" type="slidenum">
              <a:rPr lang="en-US" sz="1200">
                <a:solidFill>
                  <a:srgbClr val="000000"/>
                </a:solidFill>
                <a:ea typeface="Arial Unicode MS" pitchFamily="34" charset="-128"/>
                <a:cs typeface="Arial Unicode MS" pitchFamily="34" charset="-128"/>
              </a:rPr>
              <a:pPr algn="r" defTabSz="911225"/>
              <a:t>13</a:t>
            </a:fld>
            <a:endParaRPr lang="en-US" sz="1200">
              <a:solidFill>
                <a:srgbClr val="000000"/>
              </a:solidFill>
              <a:ea typeface="Arial Unicode MS" pitchFamily="34" charset="-128"/>
              <a:cs typeface="Arial Unicode MS"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80AC1B1-3559-4211-A94D-D65F3400909A}" type="slidenum">
              <a:rPr lang="en-US" smtClean="0"/>
              <a:pPr>
                <a:defRPr/>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short">
    <p:bg>
      <p:bgPr>
        <a:solidFill>
          <a:schemeClr val="accent1"/>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324000" y="-1"/>
            <a:ext cx="8496000" cy="2143126"/>
          </a:xfrm>
          <a:prstGeom prst="rect">
            <a:avLst/>
          </a:prstGeom>
          <a:solidFill>
            <a:schemeClr val="bg1">
              <a:alpha val="75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2" name="Title 1"/>
          <p:cNvSpPr>
            <a:spLocks noGrp="1"/>
          </p:cNvSpPr>
          <p:nvPr>
            <p:ph type="title" hasCustomPrompt="1"/>
          </p:nvPr>
        </p:nvSpPr>
        <p:spPr>
          <a:xfrm>
            <a:off x="414000" y="324000"/>
            <a:ext cx="8280000" cy="738000"/>
          </a:xfrm>
        </p:spPr>
        <p:txBody>
          <a:bodyPr anchor="t" anchorCtr="0">
            <a:noAutofit/>
          </a:bodyPr>
          <a:lstStyle>
            <a:lvl1pPr>
              <a:defRPr sz="4800">
                <a:solidFill>
                  <a:schemeClr val="tx1"/>
                </a:solidFill>
              </a:defRPr>
            </a:lvl1pPr>
          </a:lstStyle>
          <a:p>
            <a:r>
              <a:rPr lang="en-US" dirty="0" smtClean="0"/>
              <a:t>Short Presentation Title</a:t>
            </a:r>
            <a:endParaRPr lang="en-US" dirty="0"/>
          </a:p>
        </p:txBody>
      </p:sp>
      <p:pic>
        <p:nvPicPr>
          <p:cNvPr id="4" name="Picture 3" descr="SAP_grad_R_pref.png"/>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28613" y="6081713"/>
            <a:ext cx="916953" cy="454025"/>
          </a:xfrm>
          <a:prstGeom prst="rect">
            <a:avLst/>
          </a:prstGeom>
        </p:spPr>
      </p:pic>
      <p:sp>
        <p:nvSpPr>
          <p:cNvPr id="5" name="Rectangle 4"/>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dirty="0" err="1" smtClean="0">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14000" y="1499870"/>
            <a:ext cx="68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2011</a:t>
            </a:r>
          </a:p>
        </p:txBody>
      </p:sp>
      <p:sp>
        <p:nvSpPr>
          <p:cNvPr id="7" name="Rounded Rectangle 6"/>
          <p:cNvSpPr/>
          <p:nvPr userDrawn="1"/>
        </p:nvSpPr>
        <p:spPr bwMode="gray">
          <a:xfrm rot="900000">
            <a:off x="6772168" y="3348000"/>
            <a:ext cx="2021951" cy="467342"/>
          </a:xfrm>
          <a:prstGeom prst="roundRect">
            <a:avLst>
              <a:gd name="adj" fmla="val 16667"/>
            </a:avLst>
          </a:prstGeom>
          <a:solidFill>
            <a:srgbClr val="FF0000"/>
          </a:solidFill>
          <a:ln>
            <a:noFill/>
            <a:headEnd/>
            <a:tailEnd/>
          </a:ln>
          <a:effectLst/>
        </p:spPr>
        <p:style>
          <a:lnRef idx="3">
            <a:schemeClr val="lt1"/>
          </a:lnRef>
          <a:fillRef idx="1">
            <a:schemeClr val="accent6"/>
          </a:fillRef>
          <a:effectRef idx="1">
            <a:schemeClr val="accent6"/>
          </a:effectRef>
          <a:fontRef idx="minor">
            <a:schemeClr val="lt1"/>
          </a:fontRef>
        </p:style>
        <p:txBody>
          <a:bodyPr wrap="none" lIns="144000" tIns="72000" rIns="144000" bIns="72000" rtlCol="0" anchor="ctr">
            <a:spAutoFit/>
          </a:bodyPr>
          <a:lstStyle/>
          <a:p>
            <a:pPr algn="ctr" fontAlgn="base">
              <a:spcBef>
                <a:spcPct val="50000"/>
              </a:spcBef>
              <a:spcAft>
                <a:spcPct val="0"/>
              </a:spcAft>
              <a:buClr>
                <a:srgbClr val="F0AB00"/>
              </a:buClr>
              <a:buSzPct val="80000"/>
            </a:pPr>
            <a:r>
              <a:rPr lang="de-DE" kern="0" smtClean="0">
                <a:solidFill>
                  <a:schemeClr val="bg1"/>
                </a:solidFill>
                <a:ea typeface="Arial Unicode MS" pitchFamily="34" charset="-128"/>
                <a:cs typeface="Arial Unicode MS" pitchFamily="34" charset="-128"/>
                <a:sym typeface="Arial"/>
              </a:rPr>
              <a:t>CONFIDENTIAL</a:t>
            </a:r>
            <a:endParaRPr lang="en-US" kern="0" dirty="0" smtClean="0">
              <a:solidFill>
                <a:schemeClr val="bg1"/>
              </a:solidFill>
              <a:ea typeface="Arial Unicode MS" pitchFamily="34" charset="-128"/>
              <a:cs typeface="Arial Unicode MS" pitchFamily="34" charset="-128"/>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0687"/>
            <a:ext cx="8494713" cy="4391026"/>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1999"/>
            <a:ext cx="41652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4654800" y="1691999"/>
            <a:ext cx="41652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00"/>
            <a:ext cx="8496000" cy="756000"/>
          </a:xfrm>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1999"/>
            <a:ext cx="2721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6098400" y="1691999"/>
            <a:ext cx="2721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2" hasCustomPrompt="1"/>
          </p:nvPr>
        </p:nvSpPr>
        <p:spPr>
          <a:xfrm>
            <a:off x="3220725" y="1691999"/>
            <a:ext cx="2721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5745600" y="1690687"/>
            <a:ext cx="3078000" cy="4391025"/>
          </a:xfrm>
          <a:solidFill>
            <a:schemeClr val="bg1">
              <a:lumMod val="95000"/>
            </a:schemeClr>
          </a:solidFill>
        </p:spPr>
        <p:txBody>
          <a:bodyPr tIns="1296000" anchor="t" anchorCtr="0"/>
          <a:lstStyle>
            <a:lvl1pPr algn="ctr">
              <a:defRPr b="0"/>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324000" y="1690687"/>
            <a:ext cx="5238000" cy="4391025"/>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654800" y="1692000"/>
            <a:ext cx="41652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324000" y="1692000"/>
            <a:ext cx="41652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3575304" y="1692000"/>
            <a:ext cx="52380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324000" y="1692000"/>
            <a:ext cx="30780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0688"/>
            <a:ext cx="4165200" cy="1720800"/>
          </a:xfrm>
        </p:spPr>
        <p:txBody>
          <a:bodyPr/>
          <a:lstStyle>
            <a:lvl1pPr>
              <a:defRPr/>
            </a:lvl1pPr>
          </a:lstStyle>
          <a:p>
            <a:pPr lvl="0"/>
            <a:r>
              <a:rPr lang="en-US" noProof="0" dirty="0" smtClean="0"/>
              <a:t>First level</a:t>
            </a:r>
          </a:p>
          <a:p>
            <a:pPr lvl="1"/>
            <a:r>
              <a:rPr lang="en-US" dirty="0" smtClean="0"/>
              <a:t>Second level</a:t>
            </a:r>
          </a:p>
        </p:txBody>
      </p:sp>
      <p:sp>
        <p:nvSpPr>
          <p:cNvPr id="13" name="Text Placeholder 3"/>
          <p:cNvSpPr>
            <a:spLocks noGrp="1"/>
          </p:cNvSpPr>
          <p:nvPr>
            <p:ph type="body" sz="quarter" idx="14" hasCustomPrompt="1"/>
          </p:nvPr>
        </p:nvSpPr>
        <p:spPr>
          <a:xfrm>
            <a:off x="4654800" y="1690688"/>
            <a:ext cx="4165200" cy="1720800"/>
          </a:xfrm>
        </p:spPr>
        <p:txBody>
          <a:bodyPr/>
          <a:lstStyle>
            <a:lvl1pPr>
              <a:defRPr/>
            </a:lvl1pPr>
          </a:lstStyle>
          <a:p>
            <a:pPr lvl="0"/>
            <a:r>
              <a:rPr lang="en-US" noProof="0" dirty="0" smtClean="0"/>
              <a:t>First level</a:t>
            </a:r>
          </a:p>
          <a:p>
            <a:pPr lvl="1"/>
            <a:r>
              <a:rPr lang="en-US" dirty="0" smtClean="0"/>
              <a:t>Second level</a:t>
            </a:r>
          </a:p>
        </p:txBody>
      </p:sp>
      <p:sp>
        <p:nvSpPr>
          <p:cNvPr id="9" name="Picture Placeholder 4"/>
          <p:cNvSpPr>
            <a:spLocks noGrp="1"/>
          </p:cNvSpPr>
          <p:nvPr>
            <p:ph type="pic" sz="quarter" idx="15"/>
          </p:nvPr>
        </p:nvSpPr>
        <p:spPr bwMode="gray">
          <a:xfrm>
            <a:off x="324000" y="3573490"/>
            <a:ext cx="4165200" cy="2508223"/>
          </a:xfrm>
          <a:solidFill>
            <a:schemeClr val="bg1">
              <a:lumMod val="95000"/>
            </a:schemeClr>
          </a:solidFill>
        </p:spPr>
        <p:txBody>
          <a:bodyPr tIns="504000" anchor="t" anchorCtr="0"/>
          <a:lstStyle>
            <a:lvl1pPr algn="ctr">
              <a:defRPr b="0"/>
            </a:lvl1pPr>
          </a:lstStyle>
          <a:p>
            <a:r>
              <a:rPr lang="en-US" smtClean="0"/>
              <a:t>Click icon to add picture</a:t>
            </a:r>
            <a:endParaRPr lang="de-DE" dirty="0"/>
          </a:p>
        </p:txBody>
      </p:sp>
      <p:sp>
        <p:nvSpPr>
          <p:cNvPr id="11" name="Picture Placeholder 4"/>
          <p:cNvSpPr>
            <a:spLocks noGrp="1"/>
          </p:cNvSpPr>
          <p:nvPr>
            <p:ph type="pic" sz="quarter" idx="16"/>
          </p:nvPr>
        </p:nvSpPr>
        <p:spPr bwMode="gray">
          <a:xfrm>
            <a:off x="4654800" y="3573490"/>
            <a:ext cx="4165200" cy="2508223"/>
          </a:xfrm>
          <a:solidFill>
            <a:schemeClr val="bg1">
              <a:lumMod val="95000"/>
            </a:schemeClr>
          </a:solidFill>
        </p:spPr>
        <p:txBody>
          <a:bodyPr tIns="504000" anchor="t" anchorCtr="0"/>
          <a:lstStyle>
            <a:lvl1pPr algn="ctr">
              <a:defRPr b="0"/>
            </a:lvl1pPr>
          </a:lstStyle>
          <a:p>
            <a:r>
              <a:rPr lang="en-US" smtClean="0"/>
              <a:t>Click icon to add picture</a:t>
            </a:r>
            <a:endParaRPr lang="de-DE"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4"/>
          <p:cNvSpPr>
            <a:spLocks noGrp="1"/>
          </p:cNvSpPr>
          <p:nvPr>
            <p:ph sz="quarter" idx="10" hasCustomPrompt="1"/>
          </p:nvPr>
        </p:nvSpPr>
        <p:spPr>
          <a:xfrm>
            <a:off x="327024" y="1690688"/>
            <a:ext cx="8493125" cy="4395787"/>
          </a:xfrm>
        </p:spPr>
        <p:txBody>
          <a:bodyPr/>
          <a:lstStyle>
            <a:lvl1pPr>
              <a:defRPr/>
            </a:lvl1pPr>
          </a:lstStyle>
          <a:p>
            <a:pPr lvl="0"/>
            <a:r>
              <a:rPr lang="en-US" noProof="0" dirty="0" smtClean="0"/>
              <a:t>Click to add content</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2" name="Title 1"/>
          <p:cNvSpPr>
            <a:spLocks noGrp="1"/>
          </p:cNvSpPr>
          <p:nvPr>
            <p:ph type="title" hasCustomPrompt="1"/>
          </p:nvPr>
        </p:nvSpPr>
        <p:spPr/>
        <p:txBody>
          <a:bodyPr/>
          <a:lstStyle/>
          <a:p>
            <a:r>
              <a:rPr lang="en-US" noProof="0" dirty="0" smtClean="0"/>
              <a:t>Insert page title</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Discussion panel</a:t>
            </a:r>
            <a:endParaRPr lang="en-US" dirty="0"/>
          </a:p>
        </p:txBody>
      </p:sp>
      <p:sp>
        <p:nvSpPr>
          <p:cNvPr id="5" name="Text Placeholder 4"/>
          <p:cNvSpPr>
            <a:spLocks noGrp="1"/>
          </p:cNvSpPr>
          <p:nvPr>
            <p:ph type="body" sz="quarter" idx="10" hasCustomPrompt="1"/>
          </p:nvPr>
        </p:nvSpPr>
        <p:spPr>
          <a:xfrm>
            <a:off x="324000" y="1692000"/>
            <a:ext cx="8494713" cy="2816156"/>
          </a:xfrm>
        </p:spPr>
        <p:txBody>
          <a:bodyPr>
            <a:noAutofit/>
          </a:bodyPr>
          <a:lstStyle>
            <a:lvl1pPr>
              <a:spcBef>
                <a:spcPts val="1800"/>
              </a:spcBef>
              <a:defRPr/>
            </a:lvl1pPr>
          </a:lstStyle>
          <a:p>
            <a:r>
              <a:rPr lang="en-US" dirty="0" smtClean="0"/>
              <a:t>Title of discussion panel</a:t>
            </a:r>
          </a:p>
          <a:p>
            <a:r>
              <a:rPr lang="en-US" b="0" dirty="0" smtClean="0"/>
              <a:t>Speaker Name, Company 1</a:t>
            </a:r>
          </a:p>
          <a:p>
            <a:r>
              <a:rPr lang="en-US" b="0" dirty="0" smtClean="0"/>
              <a:t>Speaker Name, Company 2</a:t>
            </a:r>
          </a:p>
          <a:p>
            <a:r>
              <a:rPr lang="en-US" b="0" dirty="0" smtClean="0"/>
              <a:t>Speaker Name, Company 3</a:t>
            </a:r>
          </a:p>
          <a:p>
            <a:r>
              <a:rPr lang="en-US" b="0" dirty="0" smtClean="0"/>
              <a:t>Speaker Name, Company 4</a:t>
            </a:r>
          </a:p>
          <a:p>
            <a:r>
              <a:rPr lang="en-US" b="0" dirty="0" smtClean="0"/>
              <a:t>Speaker Name, Company 5</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two lines">
    <p:bg>
      <p:bgPr>
        <a:solidFill>
          <a:schemeClr val="accent1"/>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324000" y="-1"/>
            <a:ext cx="8496000" cy="2143126"/>
          </a:xfrm>
          <a:prstGeom prst="rect">
            <a:avLst/>
          </a:prstGeom>
          <a:solidFill>
            <a:schemeClr val="bg1">
              <a:alpha val="75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smtClean="0">
              <a:ln>
                <a:noFill/>
              </a:ln>
              <a:effectLst/>
              <a:uLnTx/>
              <a:uFillTx/>
              <a:ea typeface="Arial Unicode MS" pitchFamily="34" charset="-128"/>
              <a:cs typeface="Arial Unicode MS" pitchFamily="34" charset="-128"/>
            </a:endParaRPr>
          </a:p>
        </p:txBody>
      </p:sp>
      <p:pic>
        <p:nvPicPr>
          <p:cNvPr id="4" name="Picture 3" descr="SAP_grad_R_pref.png"/>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28613" y="6081713"/>
            <a:ext cx="916953" cy="454025"/>
          </a:xfrm>
          <a:prstGeom prst="rect">
            <a:avLst/>
          </a:prstGeom>
        </p:spPr>
      </p:pic>
      <p:sp>
        <p:nvSpPr>
          <p:cNvPr id="5" name="Rectangle 4"/>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dirty="0" err="1" smtClean="0">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14000" y="1499870"/>
            <a:ext cx="68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2011</a:t>
            </a:r>
          </a:p>
        </p:txBody>
      </p:sp>
      <p:sp>
        <p:nvSpPr>
          <p:cNvPr id="9" name="Title 1"/>
          <p:cNvSpPr>
            <a:spLocks noGrp="1"/>
          </p:cNvSpPr>
          <p:nvPr>
            <p:ph type="ctrTitle" hasCustomPrompt="1"/>
          </p:nvPr>
        </p:nvSpPr>
        <p:spPr bwMode="gray">
          <a:xfrm>
            <a:off x="414000" y="324000"/>
            <a:ext cx="8280000" cy="923330"/>
          </a:xfrm>
        </p:spPr>
        <p:txBody>
          <a:bodyPr anchor="t" anchorCtr="0">
            <a:noAutofit/>
          </a:bodyPr>
          <a:lstStyle>
            <a:lvl1pPr>
              <a:defRPr sz="3000">
                <a:solidFill>
                  <a:sysClr val="windowText" lastClr="000000"/>
                </a:solidFill>
                <a:latin typeface="+mj-lt"/>
              </a:defRPr>
            </a:lvl1pPr>
          </a:lstStyle>
          <a:p>
            <a:r>
              <a:rPr lang="en-US" sz="3000" dirty="0" smtClean="0"/>
              <a:t>Alternate Presentation Title</a:t>
            </a:r>
            <a:br>
              <a:rPr lang="en-US" sz="3000" dirty="0" smtClean="0"/>
            </a:br>
            <a:r>
              <a:rPr lang="en-US" sz="3000" dirty="0" smtClean="0"/>
              <a:t>Breaks to Two Lines</a:t>
            </a:r>
            <a:endParaRPr lang="de-DE" dirty="0"/>
          </a:p>
        </p:txBody>
      </p:sp>
      <p:sp>
        <p:nvSpPr>
          <p:cNvPr id="7" name="Rounded Rectangle 6"/>
          <p:cNvSpPr/>
          <p:nvPr userDrawn="1"/>
        </p:nvSpPr>
        <p:spPr bwMode="gray">
          <a:xfrm rot="900000">
            <a:off x="6772168" y="3348000"/>
            <a:ext cx="2021951" cy="467342"/>
          </a:xfrm>
          <a:prstGeom prst="roundRect">
            <a:avLst>
              <a:gd name="adj" fmla="val 16667"/>
            </a:avLst>
          </a:prstGeom>
          <a:solidFill>
            <a:srgbClr val="FF0000"/>
          </a:solidFill>
          <a:ln>
            <a:noFill/>
            <a:headEnd/>
            <a:tailEnd/>
          </a:ln>
          <a:effectLst/>
        </p:spPr>
        <p:style>
          <a:lnRef idx="3">
            <a:schemeClr val="lt1"/>
          </a:lnRef>
          <a:fillRef idx="1">
            <a:schemeClr val="accent6"/>
          </a:fillRef>
          <a:effectRef idx="1">
            <a:schemeClr val="accent6"/>
          </a:effectRef>
          <a:fontRef idx="minor">
            <a:schemeClr val="lt1"/>
          </a:fontRef>
        </p:style>
        <p:txBody>
          <a:bodyPr wrap="none" lIns="144000" tIns="72000" rIns="144000" bIns="72000" rtlCol="0" anchor="ctr">
            <a:spAutoFit/>
          </a:bodyPr>
          <a:lstStyle/>
          <a:p>
            <a:pPr algn="ctr" fontAlgn="base">
              <a:spcBef>
                <a:spcPct val="50000"/>
              </a:spcBef>
              <a:spcAft>
                <a:spcPct val="0"/>
              </a:spcAft>
              <a:buClr>
                <a:srgbClr val="F0AB00"/>
              </a:buClr>
              <a:buSzPct val="80000"/>
            </a:pPr>
            <a:r>
              <a:rPr lang="de-DE" kern="0" smtClean="0">
                <a:solidFill>
                  <a:schemeClr val="bg1"/>
                </a:solidFill>
                <a:ea typeface="Arial Unicode MS" pitchFamily="34" charset="-128"/>
                <a:cs typeface="Arial Unicode MS" pitchFamily="34" charset="-128"/>
                <a:sym typeface="Arial"/>
              </a:rPr>
              <a:t>CONFIDENTIAL</a:t>
            </a:r>
            <a:endParaRPr lang="en-US" kern="0" dirty="0" smtClean="0">
              <a:solidFill>
                <a:schemeClr val="bg1"/>
              </a:solidFill>
              <a:ea typeface="Arial Unicode MS" pitchFamily="34" charset="-128"/>
              <a:cs typeface="Arial Unicode MS" pitchFamily="34" charset="-128"/>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pyright">
    <p:bg bwMode="gray">
      <p:bgRef idx="1001">
        <a:schemeClr val="bg1"/>
      </p:bgRef>
    </p:bg>
    <p:spTree>
      <p:nvGrpSpPr>
        <p:cNvPr id="1" name=""/>
        <p:cNvGrpSpPr/>
        <p:nvPr/>
      </p:nvGrpSpPr>
      <p:grpSpPr>
        <a:xfrm>
          <a:off x="0" y="0"/>
          <a:ext cx="0" cy="0"/>
          <a:chOff x="0" y="0"/>
          <a:chExt cx="0" cy="0"/>
        </a:xfrm>
      </p:grpSpPr>
      <p:sp>
        <p:nvSpPr>
          <p:cNvPr id="7" name="TextBox 6"/>
          <p:cNvSpPr txBox="1"/>
          <p:nvPr/>
        </p:nvSpPr>
        <p:spPr bwMode="gray">
          <a:xfrm>
            <a:off x="324000" y="1692000"/>
            <a:ext cx="4165200" cy="4201150"/>
          </a:xfrm>
          <a:prstGeom prst="rect">
            <a:avLst/>
          </a:prstGeom>
          <a:noFill/>
        </p:spPr>
        <p:txBody>
          <a:bodyPr wrap="square" lIns="0" tIns="0" rIns="0" bIns="0" rtlCol="0">
            <a:spAutoFit/>
          </a:bodyPr>
          <a:lstStyle/>
          <a:p>
            <a:pPr marL="0" indent="0" algn="l" defTabSz="914400" rtl="0" eaLnBrk="1" latinLnBrk="0" hangingPunct="1">
              <a:lnSpc>
                <a:spcPct val="100000"/>
              </a:lnSpc>
              <a:spcBef>
                <a:spcPts val="400"/>
              </a:spcBef>
            </a:pPr>
            <a:r>
              <a:rPr lang="en-GB" sz="900" kern="1200" noProof="1" smtClean="0">
                <a:solidFill>
                  <a:schemeClr val="tx1"/>
                </a:solidFill>
                <a:latin typeface="Arial"/>
                <a:ea typeface="MS PGothic" pitchFamily="34" charset="-128"/>
                <a:cs typeface="+mn-cs"/>
              </a:rPr>
              <a:t>No part of this publication may be reproduced or transmitted in any form or for any purpose without the express permission of SAP AG. The information contained herein may be changed without prior notice.</a:t>
            </a:r>
            <a:endParaRPr lang="de-DE" sz="900" kern="1200" noProof="1" smtClean="0">
              <a:solidFill>
                <a:schemeClr val="tx1"/>
              </a:solidFill>
              <a:latin typeface="Arial"/>
              <a:ea typeface="MS PGothic" pitchFamily="34" charset="-128"/>
              <a:cs typeface="+mn-cs"/>
            </a:endParaRPr>
          </a:p>
          <a:p>
            <a:pPr marL="0" indent="0" algn="l" defTabSz="914400" rtl="0" eaLnBrk="1" latinLnBrk="0" hangingPunct="1">
              <a:lnSpc>
                <a:spcPct val="100000"/>
              </a:lnSpc>
              <a:spcBef>
                <a:spcPts val="400"/>
              </a:spcBef>
            </a:pPr>
            <a:r>
              <a:rPr lang="en-GB" sz="900" kern="1200" noProof="1" smtClean="0">
                <a:solidFill>
                  <a:schemeClr val="tx1"/>
                </a:solidFill>
                <a:latin typeface="Arial"/>
                <a:ea typeface="MS PGothic" pitchFamily="34" charset="-128"/>
                <a:cs typeface="+mn-cs"/>
              </a:rPr>
              <a:t>Some software products marketed by SAP AG and its distributors contain proprietary software components of other software vendors.</a:t>
            </a:r>
            <a:endParaRPr lang="de-DE" sz="900" kern="1200" noProof="1" smtClean="0">
              <a:solidFill>
                <a:schemeClr val="tx1"/>
              </a:solidFill>
              <a:latin typeface="Arial"/>
              <a:ea typeface="MS PGothic" pitchFamily="34" charset="-128"/>
              <a:cs typeface="+mn-cs"/>
            </a:endParaRPr>
          </a:p>
          <a:p>
            <a:pPr marL="0" indent="0" algn="l" defTabSz="914400" rtl="0" eaLnBrk="1" latinLnBrk="0" hangingPunct="1">
              <a:lnSpc>
                <a:spcPct val="100000"/>
              </a:lnSpc>
              <a:spcBef>
                <a:spcPts val="400"/>
              </a:spcBef>
            </a:pPr>
            <a:r>
              <a:rPr lang="en-GB" sz="900" kern="1200" noProof="1" smtClean="0">
                <a:solidFill>
                  <a:schemeClr val="tx1"/>
                </a:solidFill>
                <a:latin typeface="Arial"/>
                <a:ea typeface="MS PGothic" pitchFamily="34" charset="-128"/>
                <a:cs typeface="+mn-cs"/>
              </a:rPr>
              <a:t>Microsoft, Windows, Excel, Outlook, and PowerPoint are registered trademarks of Microsoft Corporation. </a:t>
            </a:r>
            <a:endParaRPr lang="de-DE" sz="900" kern="1200" noProof="1" smtClean="0">
              <a:solidFill>
                <a:schemeClr val="tx1"/>
              </a:solidFill>
              <a:latin typeface="Arial"/>
              <a:ea typeface="MS PGothic" pitchFamily="34" charset="-128"/>
              <a:cs typeface="+mn-cs"/>
            </a:endParaRPr>
          </a:p>
          <a:p>
            <a:pPr marL="0" indent="0" algn="l" defTabSz="914400" rtl="0" eaLnBrk="1" latinLnBrk="0" hangingPunct="1">
              <a:lnSpc>
                <a:spcPct val="100000"/>
              </a:lnSpc>
              <a:spcBef>
                <a:spcPts val="400"/>
              </a:spcBef>
            </a:pPr>
            <a:r>
              <a:rPr lang="en-GB" sz="900" kern="1200" noProof="1" smtClean="0">
                <a:solidFill>
                  <a:schemeClr val="tx1"/>
                </a:solidFill>
                <a:latin typeface="Arial"/>
                <a:ea typeface="MS PGothic" pitchFamily="34" charset="-128"/>
                <a:cs typeface="+mn-cs"/>
              </a:rPr>
              <a:t>IBM, DB2, DB2 Universal Database, System i, System i5, System p, System p5, System x, System z, System z10, System z9, z10, z9, iSeries, pSeries, xSeries, zSeries, eServer, z/VM, z/OS, i5/OS, S/390, OS/390, OS/400, AS/400, S/390 Parallel Enterprise Server, PowerVM, Power Architecture, POWER6+, POWER6, POWER5+, POWER5, POWER, OpenPower, PowerPC, BatchPipes, BladeCenter, System Storage, GPFS, HACMP, RETAIN, DB2 Connect, RACF, Redbooks, OS/2, Parallel Sysplex, MVS/ESA, AIX, Intelligent Miner, WebSphere, Netfinity, Tivoli and Informix are trademarks or registered trademarks of IBM Corporation.</a:t>
            </a:r>
            <a:endParaRPr lang="de-DE" sz="900" kern="1200" noProof="1" smtClean="0">
              <a:solidFill>
                <a:schemeClr val="tx1"/>
              </a:solidFill>
              <a:latin typeface="Arial"/>
              <a:ea typeface="MS PGothic" pitchFamily="34" charset="-128"/>
              <a:cs typeface="+mn-cs"/>
            </a:endParaRPr>
          </a:p>
          <a:p>
            <a:pPr marL="0" indent="0" algn="l" defTabSz="914400" rtl="0" eaLnBrk="1" latinLnBrk="0" hangingPunct="1">
              <a:lnSpc>
                <a:spcPct val="100000"/>
              </a:lnSpc>
              <a:spcBef>
                <a:spcPts val="400"/>
              </a:spcBef>
            </a:pPr>
            <a:r>
              <a:rPr lang="en-GB" sz="900" kern="1200" noProof="1" smtClean="0">
                <a:solidFill>
                  <a:schemeClr val="tx1"/>
                </a:solidFill>
                <a:latin typeface="Arial"/>
                <a:ea typeface="MS PGothic" pitchFamily="34" charset="-128"/>
                <a:cs typeface="+mn-cs"/>
              </a:rPr>
              <a:t>Linux is the registered trademark of Linus Torvalds in the U.S. and other countries.</a:t>
            </a:r>
            <a:endParaRPr lang="de-DE" sz="900" kern="1200" noProof="1" smtClean="0">
              <a:solidFill>
                <a:schemeClr val="tx1"/>
              </a:solidFill>
              <a:latin typeface="Arial"/>
              <a:ea typeface="MS PGothic" pitchFamily="34" charset="-128"/>
              <a:cs typeface="+mn-cs"/>
            </a:endParaRPr>
          </a:p>
          <a:p>
            <a:pPr marL="0" indent="0" algn="l" defTabSz="914400" rtl="0" eaLnBrk="1" latinLnBrk="0" hangingPunct="1">
              <a:lnSpc>
                <a:spcPct val="100000"/>
              </a:lnSpc>
              <a:spcBef>
                <a:spcPts val="400"/>
              </a:spcBef>
            </a:pPr>
            <a:r>
              <a:rPr lang="en-GB" sz="900" kern="1200" noProof="1" smtClean="0">
                <a:solidFill>
                  <a:schemeClr val="tx1"/>
                </a:solidFill>
                <a:latin typeface="Arial"/>
                <a:ea typeface="MS PGothic" pitchFamily="34" charset="-128"/>
                <a:cs typeface="+mn-cs"/>
              </a:rPr>
              <a:t>Adobe, the Adobe logo, Acrobat, PostScript, and Reader are either trademarks or registered trademarks of Adobe Systems Incorporated in the United States and/or other countries.</a:t>
            </a:r>
            <a:endParaRPr lang="de-DE" sz="900" kern="1200" noProof="1" smtClean="0">
              <a:solidFill>
                <a:schemeClr val="tx1"/>
              </a:solidFill>
              <a:latin typeface="Arial"/>
              <a:ea typeface="MS PGothic" pitchFamily="34" charset="-128"/>
              <a:cs typeface="+mn-cs"/>
            </a:endParaRPr>
          </a:p>
          <a:p>
            <a:pPr marL="0" indent="0" algn="l" defTabSz="914400" rtl="0" eaLnBrk="1" latinLnBrk="0" hangingPunct="1">
              <a:lnSpc>
                <a:spcPct val="100000"/>
              </a:lnSpc>
              <a:spcBef>
                <a:spcPts val="400"/>
              </a:spcBef>
            </a:pPr>
            <a:r>
              <a:rPr lang="en-GB" sz="900" kern="1200" noProof="1" smtClean="0">
                <a:solidFill>
                  <a:schemeClr val="tx1"/>
                </a:solidFill>
                <a:latin typeface="Arial"/>
                <a:ea typeface="MS PGothic" pitchFamily="34" charset="-128"/>
                <a:cs typeface="+mn-cs"/>
              </a:rPr>
              <a:t>Oracle and Java are registered trademarks of Oracle and/or its affiliates.</a:t>
            </a:r>
            <a:endParaRPr lang="de-DE" sz="900" kern="1200" noProof="1" smtClean="0">
              <a:solidFill>
                <a:schemeClr val="tx1"/>
              </a:solidFill>
              <a:latin typeface="Arial"/>
              <a:ea typeface="MS PGothic" pitchFamily="34" charset="-128"/>
              <a:cs typeface="+mn-cs"/>
            </a:endParaRPr>
          </a:p>
          <a:p>
            <a:pPr marL="0" indent="0" algn="l" defTabSz="914400" rtl="0" eaLnBrk="1" latinLnBrk="0" hangingPunct="1">
              <a:lnSpc>
                <a:spcPct val="100000"/>
              </a:lnSpc>
              <a:spcBef>
                <a:spcPts val="400"/>
              </a:spcBef>
            </a:pPr>
            <a:r>
              <a:rPr lang="en-GB" sz="900" kern="1200" noProof="1" smtClean="0">
                <a:solidFill>
                  <a:schemeClr val="tx1"/>
                </a:solidFill>
                <a:latin typeface="Arial"/>
                <a:ea typeface="MS PGothic" pitchFamily="34" charset="-128"/>
                <a:cs typeface="+mn-cs"/>
              </a:rPr>
              <a:t>UNIX, X/Open, OSF/1, and Motif are registered trademarks of the Open Group.</a:t>
            </a:r>
            <a:endParaRPr lang="de-DE" sz="900" kern="1200" noProof="1" smtClean="0">
              <a:solidFill>
                <a:schemeClr val="tx1"/>
              </a:solidFill>
              <a:latin typeface="Arial"/>
              <a:ea typeface="MS PGothic" pitchFamily="34" charset="-128"/>
              <a:cs typeface="+mn-cs"/>
            </a:endParaRPr>
          </a:p>
          <a:p>
            <a:pPr marL="0" indent="0" algn="l" defTabSz="914400" rtl="0" eaLnBrk="1" latinLnBrk="0" hangingPunct="1">
              <a:lnSpc>
                <a:spcPct val="100000"/>
              </a:lnSpc>
              <a:spcBef>
                <a:spcPts val="400"/>
              </a:spcBef>
            </a:pPr>
            <a:r>
              <a:rPr lang="en-US" sz="900" kern="1200" noProof="1" smtClean="0">
                <a:solidFill>
                  <a:schemeClr val="tx1"/>
                </a:solidFill>
                <a:latin typeface="Arial"/>
                <a:ea typeface="MS PGothic" pitchFamily="34" charset="-128"/>
                <a:cs typeface="+mn-cs"/>
              </a:rPr>
              <a:t>Citrix, ICA, Program Neighborhood, MetaFrame, WinFrame, VideoFrame, and MultiWin are trademarks or registered trademarks of Citrix Systems, Inc.</a:t>
            </a:r>
            <a:endParaRPr lang="de-DE" sz="900" kern="1200" noProof="1" smtClean="0">
              <a:solidFill>
                <a:schemeClr val="tx1"/>
              </a:solidFill>
              <a:latin typeface="Arial"/>
              <a:ea typeface="MS PGothic" pitchFamily="34" charset="-128"/>
              <a:cs typeface="+mn-cs"/>
            </a:endParaRPr>
          </a:p>
          <a:p>
            <a:pPr marL="0" indent="0" algn="l" defTabSz="914400" rtl="0" eaLnBrk="1" latinLnBrk="0" hangingPunct="1">
              <a:lnSpc>
                <a:spcPct val="100000"/>
              </a:lnSpc>
              <a:spcBef>
                <a:spcPts val="400"/>
              </a:spcBef>
            </a:pPr>
            <a:r>
              <a:rPr lang="en-GB" sz="900" kern="1200" noProof="1" smtClean="0">
                <a:solidFill>
                  <a:schemeClr val="tx1"/>
                </a:solidFill>
                <a:latin typeface="Arial"/>
                <a:ea typeface="MS PGothic" pitchFamily="34" charset="-128"/>
                <a:cs typeface="+mn-cs"/>
              </a:rPr>
              <a:t>HTML, XML, XHTML and W3C are trademarks or registered trademarks of W3C</a:t>
            </a:r>
            <a:r>
              <a:rPr lang="en-GB" sz="900" kern="1200" baseline="30000" noProof="1" smtClean="0">
                <a:solidFill>
                  <a:schemeClr val="tx1"/>
                </a:solidFill>
                <a:latin typeface="Arial"/>
                <a:ea typeface="MS PGothic" pitchFamily="34" charset="-128"/>
                <a:cs typeface="+mn-cs"/>
              </a:rPr>
              <a:t>®</a:t>
            </a:r>
            <a:r>
              <a:rPr lang="en-GB" sz="900" kern="1200" noProof="1" smtClean="0">
                <a:solidFill>
                  <a:schemeClr val="tx1"/>
                </a:solidFill>
                <a:latin typeface="Arial"/>
                <a:ea typeface="MS PGothic" pitchFamily="34" charset="-128"/>
                <a:cs typeface="+mn-cs"/>
              </a:rPr>
              <a:t>, World Wide Web Consortium, Massachusetts Institute of Technology. </a:t>
            </a:r>
            <a:endParaRPr lang="de-DE" sz="900" kern="1200" noProof="1" smtClean="0">
              <a:solidFill>
                <a:schemeClr val="tx1"/>
              </a:solidFill>
              <a:latin typeface="Arial"/>
              <a:ea typeface="MS PGothic" pitchFamily="34" charset="-128"/>
              <a:cs typeface="+mn-cs"/>
            </a:endParaRPr>
          </a:p>
        </p:txBody>
      </p:sp>
      <p:sp>
        <p:nvSpPr>
          <p:cNvPr id="11" name="TextBox 10"/>
          <p:cNvSpPr txBox="1"/>
          <p:nvPr userDrawn="1"/>
        </p:nvSpPr>
        <p:spPr bwMode="gray">
          <a:xfrm>
            <a:off x="324000" y="324000"/>
            <a:ext cx="5311198" cy="756000"/>
          </a:xfrm>
          <a:prstGeom prst="rect">
            <a:avLst/>
          </a:prstGeom>
        </p:spPr>
        <p:txBody>
          <a:bodyPr vert="horz" lIns="0" tIns="0" rIns="0" bIns="0" rtlCol="0" anchor="ctr" anchorCtr="0">
            <a:noAutofit/>
          </a:bodyPr>
          <a:lstStyle/>
          <a:p>
            <a:pPr algn="l" defTabSz="914400" rtl="0" eaLnBrk="1" latinLnBrk="0" hangingPunct="1">
              <a:spcBef>
                <a:spcPct val="0"/>
              </a:spcBef>
              <a:buNone/>
            </a:pPr>
            <a:r>
              <a:rPr lang="en-GB" sz="2400" b="1" kern="1200" noProof="0" dirty="0" smtClean="0">
                <a:solidFill>
                  <a:schemeClr val="accent2"/>
                </a:solidFill>
                <a:latin typeface="+mj-lt"/>
                <a:ea typeface="+mj-ea"/>
                <a:cs typeface="+mj-cs"/>
              </a:rPr>
              <a:t>© </a:t>
            </a:r>
            <a:r>
              <a:rPr lang="de-DE" sz="2400" b="1" kern="1200" noProof="0" dirty="0" smtClean="0">
                <a:solidFill>
                  <a:schemeClr val="accent2"/>
                </a:solidFill>
                <a:latin typeface="+mj-lt"/>
                <a:ea typeface="+mj-ea"/>
                <a:cs typeface="+mj-cs"/>
              </a:rPr>
              <a:t>2011 SAP AG. All rights reserved.</a:t>
            </a:r>
          </a:p>
        </p:txBody>
      </p:sp>
      <p:sp>
        <p:nvSpPr>
          <p:cNvPr id="6" name="TextBox 5"/>
          <p:cNvSpPr txBox="1"/>
          <p:nvPr userDrawn="1"/>
        </p:nvSpPr>
        <p:spPr bwMode="gray">
          <a:xfrm>
            <a:off x="4654800" y="1692000"/>
            <a:ext cx="4165200" cy="3077766"/>
          </a:xfrm>
          <a:prstGeom prst="rect">
            <a:avLst/>
          </a:prstGeom>
          <a:noFill/>
        </p:spPr>
        <p:txBody>
          <a:bodyPr wrap="square" lIns="0" tIns="0" rIns="0" bIns="0" rtlCol="0">
            <a:spAutoFit/>
          </a:bodyPr>
          <a:lstStyle/>
          <a:p>
            <a:pPr marL="0" marR="0" indent="0" algn="l" defTabSz="914400" rtl="0" eaLnBrk="1" fontAlgn="t" latinLnBrk="0" hangingPunct="1">
              <a:lnSpc>
                <a:spcPct val="100000"/>
              </a:lnSpc>
              <a:spcBef>
                <a:spcPts val="600"/>
              </a:spcBef>
              <a:spcAft>
                <a:spcPts val="0"/>
              </a:spcAft>
              <a:buClrTx/>
              <a:buSzTx/>
              <a:buFontTx/>
              <a:buNone/>
              <a:tabLst/>
              <a:defRPr/>
            </a:pPr>
            <a:r>
              <a:rPr lang="en-US" sz="900" kern="1200" noProof="1" smtClean="0">
                <a:solidFill>
                  <a:schemeClr val="tx1"/>
                </a:solidFill>
                <a:latin typeface="Arial"/>
                <a:ea typeface="MS PGothic" pitchFamily="34" charset="-128"/>
                <a:cs typeface="+mn-cs"/>
              </a:rPr>
              <a:t>SAP, R/3, SAP NetWeaver, Duet, PartnerEdge, ByDesign, SAP BusinessObjects Explorer, StreamWork, and other SAP products and services mentioned herein as well as their respective logos are trademarks or registered trademarks of SAP AG in Germany and other countries.</a:t>
            </a:r>
            <a:endParaRPr lang="en-US" sz="900" kern="1200" noProof="1" smtClean="0">
              <a:solidFill>
                <a:schemeClr val="tx1"/>
              </a:solidFill>
              <a:latin typeface="+mn-lt"/>
              <a:ea typeface="MS PGothic" pitchFamily="34" charset="-128"/>
              <a:cs typeface="+mn-cs"/>
            </a:endParaRPr>
          </a:p>
          <a:p>
            <a:pPr marL="0" algn="l" defTabSz="914400" rtl="0" eaLnBrk="1" fontAlgn="t" latinLnBrk="0" hangingPunct="1">
              <a:lnSpc>
                <a:spcPct val="100000"/>
              </a:lnSpc>
              <a:spcBef>
                <a:spcPts val="600"/>
              </a:spcBef>
            </a:pPr>
            <a:r>
              <a:rPr lang="en-US" sz="900" kern="1200" noProof="1" smtClean="0">
                <a:solidFill>
                  <a:schemeClr val="tx1"/>
                </a:solidFill>
                <a:latin typeface="+mn-lt"/>
                <a:ea typeface="MS PGothic" pitchFamily="34" charset="-128"/>
                <a:cs typeface="+mn-cs"/>
              </a:rPr>
              <a:t>Business Objects and the Business Objects logo, BusinessObjects, Crystal Reports, Crystal Decisions, Web Intelligence, Xcelsius, and other Business Objects products and services mentioned herein as well as their respective logos are trademarks or registered trademarks of Business Objects Software Ltd. Business Objects is an </a:t>
            </a:r>
            <a:br>
              <a:rPr lang="en-US" sz="900" kern="1200" noProof="1" smtClean="0">
                <a:solidFill>
                  <a:schemeClr val="tx1"/>
                </a:solidFill>
                <a:latin typeface="+mn-lt"/>
                <a:ea typeface="MS PGothic" pitchFamily="34" charset="-128"/>
                <a:cs typeface="+mn-cs"/>
              </a:rPr>
            </a:br>
            <a:r>
              <a:rPr lang="en-US" sz="900" kern="1200" noProof="1" smtClean="0">
                <a:solidFill>
                  <a:schemeClr val="tx1"/>
                </a:solidFill>
                <a:latin typeface="+mn-lt"/>
                <a:ea typeface="MS PGothic" pitchFamily="34" charset="-128"/>
                <a:cs typeface="+mn-cs"/>
              </a:rPr>
              <a:t>SAP company.</a:t>
            </a:r>
            <a:endParaRPr lang="de-DE" sz="900" kern="1200" noProof="1" smtClean="0">
              <a:solidFill>
                <a:schemeClr val="tx1"/>
              </a:solidFill>
              <a:latin typeface="+mn-lt"/>
              <a:ea typeface="MS PGothic" pitchFamily="34" charset="-128"/>
              <a:cs typeface="+mn-cs"/>
            </a:endParaRPr>
          </a:p>
          <a:p>
            <a:pPr marL="0" algn="l" defTabSz="914400" rtl="0" eaLnBrk="1" latinLnBrk="0" hangingPunct="1">
              <a:lnSpc>
                <a:spcPct val="100000"/>
              </a:lnSpc>
              <a:spcBef>
                <a:spcPts val="600"/>
              </a:spcBef>
            </a:pPr>
            <a:r>
              <a:rPr lang="en-GB" sz="900" kern="1200" noProof="1" smtClean="0">
                <a:solidFill>
                  <a:schemeClr val="tx1"/>
                </a:solidFill>
                <a:latin typeface="+mn-lt"/>
                <a:ea typeface="MS PGothic" pitchFamily="34" charset="-128"/>
                <a:cs typeface="+mn-cs"/>
              </a:rPr>
              <a:t>Sybase and Adaptive Server, iAnywhere, Sybase 365, SQL Anywhere, and other Sybase products and services mentioned herein as well as their respective logos are trademarks or registered trademarks of Sybase, Inc. Sybase is an SAP company.</a:t>
            </a:r>
            <a:endParaRPr lang="de-DE" sz="900" kern="1200" noProof="1" smtClean="0">
              <a:solidFill>
                <a:schemeClr val="tx1"/>
              </a:solidFill>
              <a:latin typeface="+mn-lt"/>
              <a:ea typeface="MS PGothic" pitchFamily="34" charset="-128"/>
              <a:cs typeface="+mn-cs"/>
            </a:endParaRPr>
          </a:p>
          <a:p>
            <a:pPr marL="0" algn="l" defTabSz="914400" rtl="0" eaLnBrk="1" latinLnBrk="0" hangingPunct="1">
              <a:lnSpc>
                <a:spcPct val="100000"/>
              </a:lnSpc>
              <a:spcBef>
                <a:spcPts val="600"/>
              </a:spcBef>
            </a:pPr>
            <a:r>
              <a:rPr lang="en-GB" sz="900" kern="1200" noProof="1" smtClean="0">
                <a:solidFill>
                  <a:schemeClr val="tx1"/>
                </a:solidFill>
                <a:latin typeface="+mn-lt"/>
                <a:ea typeface="MS PGothic" pitchFamily="34" charset="-128"/>
                <a:cs typeface="+mn-cs"/>
              </a:rPr>
              <a:t>All other product and service names mentioned are the trademarks of their respective companies. Data contained in this document serves informational purposes only. National product specifications may vary.</a:t>
            </a:r>
            <a:endParaRPr lang="de-DE" sz="900" kern="1200" noProof="1" smtClean="0">
              <a:solidFill>
                <a:schemeClr val="tx1"/>
              </a:solidFill>
              <a:latin typeface="+mn-lt"/>
              <a:ea typeface="MS PGothic" pitchFamily="34" charset="-128"/>
              <a:cs typeface="+mn-cs"/>
            </a:endParaRPr>
          </a:p>
          <a:p>
            <a:pPr marL="0" algn="l" defTabSz="914400" rtl="0" eaLnBrk="1" latinLnBrk="0" hangingPunct="1">
              <a:lnSpc>
                <a:spcPct val="100000"/>
              </a:lnSpc>
              <a:spcBef>
                <a:spcPts val="600"/>
              </a:spcBef>
            </a:pPr>
            <a:r>
              <a:rPr lang="en-US" sz="900" kern="1200" noProof="1" smtClean="0">
                <a:solidFill>
                  <a:schemeClr val="tx1"/>
                </a:solidFill>
                <a:latin typeface="+mn-lt"/>
                <a:ea typeface="MS PGothic" pitchFamily="34" charset="-128"/>
                <a:cs typeface="+mn-cs"/>
              </a:rPr>
              <a:t>The information in this document is proprietary to SAP. No part of this document may be reproduced, copied, or transmitted in any form or for any purpose without the express prior written permission of SAP AG.</a:t>
            </a:r>
            <a:endParaRPr lang="de-DE" sz="900" kern="1200" noProof="1">
              <a:solidFill>
                <a:schemeClr val="tx1"/>
              </a:solidFill>
              <a:latin typeface="+mn-lt"/>
              <a:ea typeface="MS PGothic" pitchFamily="34" charset="-128"/>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00"/>
            <a:ext cx="7359500" cy="756000"/>
          </a:xfrm>
          <a:prstGeom prst="rect">
            <a:avLst/>
          </a:prstGeom>
        </p:spPr>
        <p:txBody>
          <a:bodyPr vert="horz" lIns="0" tIns="0" rIns="0" bIns="0" rtlCol="0" anchor="ctr" anchorCtr="0">
            <a:noAutofit/>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GB" sz="2400" b="1" kern="1200" noProof="0" dirty="0" smtClean="0">
                <a:solidFill>
                  <a:schemeClr val="accent2"/>
                </a:solidFill>
                <a:latin typeface="+mj-lt"/>
                <a:ea typeface="+mj-ea"/>
                <a:cs typeface="+mj-cs"/>
              </a:rPr>
              <a:t>© </a:t>
            </a:r>
            <a:r>
              <a:rPr lang="de-DE" sz="2400" b="1" kern="1200" noProof="0" dirty="0" smtClean="0">
                <a:solidFill>
                  <a:schemeClr val="accent2"/>
                </a:solidFill>
                <a:latin typeface="+mj-lt"/>
                <a:ea typeface="+mj-ea"/>
                <a:cs typeface="+mj-cs"/>
              </a:rPr>
              <a:t>2011 SAP AG. Alle Rechte vorbehalten.</a:t>
            </a:r>
          </a:p>
        </p:txBody>
      </p:sp>
      <p:sp>
        <p:nvSpPr>
          <p:cNvPr id="5" name="TextBox 4"/>
          <p:cNvSpPr txBox="1"/>
          <p:nvPr userDrawn="1"/>
        </p:nvSpPr>
        <p:spPr bwMode="gray">
          <a:xfrm>
            <a:off x="324000" y="1692000"/>
            <a:ext cx="4165200" cy="4149854"/>
          </a:xfrm>
          <a:prstGeom prst="rect">
            <a:avLst/>
          </a:prstGeom>
          <a:noFill/>
        </p:spPr>
        <p:txBody>
          <a:bodyPr wrap="square" lIns="0" tIns="0" rIns="0" bIns="0" rtlCol="0">
            <a:spAutoFit/>
          </a:bodyPr>
          <a:lstStyle/>
          <a:p>
            <a:pPr marL="0" indent="0" algn="l" defTabSz="914400" rtl="0" eaLnBrk="1" latinLnBrk="0" hangingPunct="1">
              <a:lnSpc>
                <a:spcPct val="100000"/>
              </a:lnSpc>
              <a:spcBef>
                <a:spcPts val="400"/>
              </a:spcBef>
            </a:pPr>
            <a:r>
              <a:rPr lang="de-DE" sz="900" kern="1200" noProof="1" smtClean="0">
                <a:solidFill>
                  <a:schemeClr val="tx1"/>
                </a:solidFill>
                <a:latin typeface="Arial"/>
                <a:ea typeface="MS PGothic" pitchFamily="34" charset="-128"/>
                <a:cs typeface="+mn-cs"/>
              </a:rPr>
              <a:t>Weitergabe und Vervielfältigung dieser Publikation oder von Teilen daraus sind, zu welchem Zweck und in welcher Form auch immer, ohne die ausdrückliche schriftliche Genehmigung durch SAP AG nicht gestattet. In dieser Publikation enthaltene Informationen können ohne vorherige Ankündigung geändert werden.</a:t>
            </a:r>
          </a:p>
          <a:p>
            <a:pPr marL="0" indent="0" algn="l" defTabSz="914400" rtl="0" eaLnBrk="1" latinLnBrk="0" hangingPunct="1">
              <a:lnSpc>
                <a:spcPct val="100000"/>
              </a:lnSpc>
              <a:spcBef>
                <a:spcPts val="400"/>
              </a:spcBef>
            </a:pPr>
            <a:r>
              <a:rPr lang="de-DE" sz="900" kern="1200" noProof="1" smtClean="0">
                <a:solidFill>
                  <a:schemeClr val="tx1"/>
                </a:solidFill>
                <a:latin typeface="Arial"/>
                <a:ea typeface="MS PGothic" pitchFamily="34" charset="-128"/>
                <a:cs typeface="+mn-cs"/>
              </a:rPr>
              <a:t>Die von SAP AG oder deren Vertriebsfirmen angebotenen Softwareprodukte können Softwarekomponenten auch anderer Softwarehersteller enthalten.</a:t>
            </a:r>
          </a:p>
          <a:p>
            <a:pPr marL="0" indent="0" algn="l" defTabSz="914400" rtl="0" eaLnBrk="1" latinLnBrk="0" hangingPunct="1">
              <a:lnSpc>
                <a:spcPct val="100000"/>
              </a:lnSpc>
              <a:spcBef>
                <a:spcPts val="400"/>
              </a:spcBef>
            </a:pPr>
            <a:r>
              <a:rPr lang="en-US" sz="900" kern="1200" noProof="1" smtClean="0">
                <a:solidFill>
                  <a:schemeClr val="tx1"/>
                </a:solidFill>
                <a:latin typeface="Arial"/>
                <a:ea typeface="MS PGothic" pitchFamily="34" charset="-128"/>
                <a:cs typeface="+mn-cs"/>
              </a:rPr>
              <a:t>Microsoft, Windows, Excel, Outlook, und PowerPoint sind eingetragene Marken der Microsoft Corporation. </a:t>
            </a:r>
            <a:endParaRPr lang="de-DE" sz="900" kern="1200" noProof="1" smtClean="0">
              <a:solidFill>
                <a:schemeClr val="tx1"/>
              </a:solidFill>
              <a:latin typeface="Arial"/>
              <a:ea typeface="MS PGothic" pitchFamily="34" charset="-128"/>
              <a:cs typeface="+mn-cs"/>
            </a:endParaRPr>
          </a:p>
          <a:p>
            <a:pPr marL="0" indent="0" algn="l" defTabSz="914400" rtl="0" eaLnBrk="1" latinLnBrk="0" hangingPunct="1">
              <a:lnSpc>
                <a:spcPct val="100000"/>
              </a:lnSpc>
              <a:spcBef>
                <a:spcPts val="400"/>
              </a:spcBef>
            </a:pPr>
            <a:r>
              <a:rPr lang="en-US" sz="900" kern="1200" noProof="1" smtClean="0">
                <a:solidFill>
                  <a:schemeClr val="tx1"/>
                </a:solidFill>
                <a:latin typeface="Arial"/>
                <a:ea typeface="MS PGothic" pitchFamily="34" charset="-128"/>
                <a:cs typeface="+mn-cs"/>
              </a:rPr>
              <a:t>IBM, DB2, DB2 Universal Database, System i, System i5, System p, System p5, System x, System z, System z10, System z9, z10, z9, iSeries, pSeries, xSeries, zSeries, eServer, z/VM, z/OS, i5/OS, S/390, OS/390, OS/400, AS/400, S/390 Parallel Enterprise Server, PowerVM, Power Architecture, POWER6+, POWER6, POWER5+, POWER5, POWER, OpenPower, PowerPC, BatchPipes, BladeCenter, System Storage, GPFS, HACMP, RETAIN, DB2 Connect, RACF, Redbooks, OS/2, Parallel Sysplex, MVS/ESA, AIX, Intelligent Miner, WebSphere, Netfinity, Tivoli und Informix sind Marken oder eingetragene Marken der IBM Corporation.</a:t>
            </a:r>
            <a:endParaRPr lang="de-DE" sz="900" kern="1200" noProof="1" smtClean="0">
              <a:solidFill>
                <a:schemeClr val="tx1"/>
              </a:solidFill>
              <a:latin typeface="Arial"/>
              <a:ea typeface="MS PGothic" pitchFamily="34" charset="-128"/>
              <a:cs typeface="+mn-cs"/>
            </a:endParaRPr>
          </a:p>
          <a:p>
            <a:pPr marL="0" indent="0" algn="l" defTabSz="914400" rtl="0" eaLnBrk="1" latinLnBrk="0" hangingPunct="1">
              <a:lnSpc>
                <a:spcPct val="100000"/>
              </a:lnSpc>
              <a:spcBef>
                <a:spcPts val="400"/>
              </a:spcBef>
            </a:pPr>
            <a:r>
              <a:rPr lang="de-DE" sz="900" kern="1200" noProof="1" smtClean="0">
                <a:solidFill>
                  <a:schemeClr val="tx1"/>
                </a:solidFill>
                <a:latin typeface="Arial"/>
                <a:ea typeface="MS PGothic" pitchFamily="34" charset="-128"/>
                <a:cs typeface="+mn-cs"/>
              </a:rPr>
              <a:t>Linux ist eine eingetragene Marke von Linus Torvalds in den USA und anderen Ländern.</a:t>
            </a:r>
          </a:p>
          <a:p>
            <a:pPr marL="0" indent="0" algn="l" defTabSz="914400" rtl="0" eaLnBrk="1" latinLnBrk="0" hangingPunct="1">
              <a:lnSpc>
                <a:spcPct val="100000"/>
              </a:lnSpc>
              <a:spcBef>
                <a:spcPts val="400"/>
              </a:spcBef>
            </a:pPr>
            <a:r>
              <a:rPr lang="de-DE" sz="900" kern="1200" noProof="1" smtClean="0">
                <a:solidFill>
                  <a:schemeClr val="tx1"/>
                </a:solidFill>
                <a:latin typeface="Arial"/>
                <a:ea typeface="MS PGothic" pitchFamily="34" charset="-128"/>
                <a:cs typeface="+mn-cs"/>
              </a:rPr>
              <a:t>Adobe, das Adobe-Logo, Acrobat, PostScript und Reader sind Marken oder eingetragene Marken von Adobe Systems Incorporated in den USA und/oder anderen Ländern.</a:t>
            </a:r>
          </a:p>
          <a:p>
            <a:pPr marL="0" indent="0" algn="l" defTabSz="914400" rtl="0" eaLnBrk="1" latinLnBrk="0" hangingPunct="1">
              <a:lnSpc>
                <a:spcPct val="100000"/>
              </a:lnSpc>
              <a:spcBef>
                <a:spcPts val="400"/>
              </a:spcBef>
            </a:pPr>
            <a:r>
              <a:rPr lang="de-DE" sz="900" kern="1200" noProof="1" smtClean="0">
                <a:solidFill>
                  <a:schemeClr val="tx1"/>
                </a:solidFill>
                <a:latin typeface="Arial"/>
                <a:ea typeface="MS PGothic" pitchFamily="34" charset="-128"/>
                <a:cs typeface="+mn-cs"/>
              </a:rPr>
              <a:t>Oracle und Java sind eingetragene Marken von Oracle und/oder ihrer Tochtergesellschaften.</a:t>
            </a:r>
          </a:p>
          <a:p>
            <a:pPr marL="0" indent="0" algn="l" defTabSz="914400" rtl="0" eaLnBrk="1" latinLnBrk="0" hangingPunct="1">
              <a:lnSpc>
                <a:spcPct val="100000"/>
              </a:lnSpc>
              <a:spcBef>
                <a:spcPts val="400"/>
              </a:spcBef>
            </a:pPr>
            <a:r>
              <a:rPr lang="de-DE" sz="900" kern="1200" noProof="1" smtClean="0">
                <a:solidFill>
                  <a:schemeClr val="tx1"/>
                </a:solidFill>
                <a:latin typeface="Arial"/>
                <a:ea typeface="MS PGothic" pitchFamily="34" charset="-128"/>
                <a:cs typeface="+mn-cs"/>
              </a:rPr>
              <a:t>UNIX, X/Open, OSF/1 und Motif sind eingetragene Marken der Open Group.</a:t>
            </a:r>
          </a:p>
          <a:p>
            <a:pPr marL="0" indent="0" algn="l" defTabSz="914400" rtl="0" eaLnBrk="1" latinLnBrk="0" hangingPunct="1">
              <a:lnSpc>
                <a:spcPct val="100000"/>
              </a:lnSpc>
              <a:spcBef>
                <a:spcPts val="400"/>
              </a:spcBef>
            </a:pPr>
            <a:r>
              <a:rPr lang="de-DE" sz="900" kern="1200" noProof="1" smtClean="0">
                <a:solidFill>
                  <a:schemeClr val="tx1"/>
                </a:solidFill>
                <a:latin typeface="Arial"/>
                <a:ea typeface="MS PGothic" pitchFamily="34" charset="-128"/>
                <a:cs typeface="+mn-cs"/>
              </a:rPr>
              <a:t>Citrix, ICA, Program Neighborhood, MetaFrame, WinFrame, VideoFrame und MultiWin sind Marken oder eingetragene Marken von Citrix Systems, Inc.</a:t>
            </a:r>
          </a:p>
        </p:txBody>
      </p:sp>
      <p:sp>
        <p:nvSpPr>
          <p:cNvPr id="8" name="TextBox 7"/>
          <p:cNvSpPr txBox="1"/>
          <p:nvPr userDrawn="1"/>
        </p:nvSpPr>
        <p:spPr bwMode="gray">
          <a:xfrm>
            <a:off x="4654800" y="1692000"/>
            <a:ext cx="4165200" cy="3631763"/>
          </a:xfrm>
          <a:prstGeom prst="rect">
            <a:avLst/>
          </a:prstGeom>
          <a:noFill/>
        </p:spPr>
        <p:txBody>
          <a:bodyPr wrap="square" lIns="0" tIns="0" rIns="0" bIns="0" rtlCol="0">
            <a:spAutoFit/>
          </a:bodyPr>
          <a:lstStyle/>
          <a:p>
            <a:pPr marL="0" marR="0" indent="0" algn="l" defTabSz="914400" rtl="0" eaLnBrk="1" fontAlgn="auto" latinLnBrk="0" hangingPunct="1">
              <a:lnSpc>
                <a:spcPct val="100000"/>
              </a:lnSpc>
              <a:spcBef>
                <a:spcPts val="400"/>
              </a:spcBef>
              <a:spcAft>
                <a:spcPts val="0"/>
              </a:spcAft>
              <a:buClrTx/>
              <a:buSzTx/>
              <a:buFontTx/>
              <a:buNone/>
              <a:tabLst/>
              <a:defRPr/>
            </a:pPr>
            <a:r>
              <a:rPr lang="de-DE" sz="900" kern="1200" noProof="1" smtClean="0">
                <a:solidFill>
                  <a:schemeClr val="tx1"/>
                </a:solidFill>
                <a:latin typeface="Arial"/>
                <a:ea typeface="MS PGothic" pitchFamily="34" charset="-128"/>
                <a:cs typeface="+mn-cs"/>
              </a:rPr>
              <a:t>HTML, XML, XHTML und W3C sind Marken oder eingetragene Marken des W3C</a:t>
            </a:r>
            <a:r>
              <a:rPr lang="de-DE" sz="900" kern="1200" baseline="30000" noProof="1" smtClean="0">
                <a:solidFill>
                  <a:schemeClr val="tx1"/>
                </a:solidFill>
                <a:latin typeface="Arial"/>
                <a:ea typeface="MS PGothic" pitchFamily="34" charset="-128"/>
                <a:cs typeface="+mn-cs"/>
              </a:rPr>
              <a:t>®</a:t>
            </a:r>
            <a:r>
              <a:rPr lang="de-DE" sz="900" kern="1200" noProof="1" smtClean="0">
                <a:solidFill>
                  <a:schemeClr val="tx1"/>
                </a:solidFill>
                <a:latin typeface="Arial"/>
                <a:ea typeface="MS PGothic" pitchFamily="34" charset="-128"/>
                <a:cs typeface="+mn-cs"/>
              </a:rPr>
              <a:t>, World Wide Web Consortium, Massachusetts Institute of Technology.</a:t>
            </a:r>
          </a:p>
          <a:p>
            <a:pPr marL="0" indent="0" algn="l" defTabSz="914400" rtl="0" eaLnBrk="1" latinLnBrk="0" hangingPunct="1">
              <a:lnSpc>
                <a:spcPct val="100000"/>
              </a:lnSpc>
              <a:spcBef>
                <a:spcPts val="400"/>
              </a:spcBef>
            </a:pPr>
            <a:r>
              <a:rPr lang="de-DE" sz="900" kern="1200" noProof="1" smtClean="0">
                <a:solidFill>
                  <a:schemeClr val="tx1"/>
                </a:solidFill>
                <a:latin typeface="Arial"/>
                <a:ea typeface="MS PGothic" pitchFamily="34" charset="-128"/>
                <a:cs typeface="+mn-cs"/>
              </a:rPr>
              <a:t>SAP, R/3, SAP NetWeaver, Duet, PartnerEdge, ByDesign, SAP BusinessObjects Explorer, StreamWork und weitere im Text erwähnte SAP-Produkte und ­Dienstleistungen sowie die entsprechenden Logos sind Marken oder eingetragene Marken der SAP AG in Deutschland und anderen Ländern.</a:t>
            </a:r>
          </a:p>
          <a:p>
            <a:pPr marL="0" indent="0" algn="l" defTabSz="914400" rtl="0" eaLnBrk="1" fontAlgn="t" latinLnBrk="0" hangingPunct="1">
              <a:lnSpc>
                <a:spcPct val="100000"/>
              </a:lnSpc>
              <a:spcBef>
                <a:spcPts val="400"/>
              </a:spcBef>
            </a:pPr>
            <a:r>
              <a:rPr lang="de-DE" sz="900" kern="1200" noProof="1" smtClean="0">
                <a:solidFill>
                  <a:schemeClr val="tx1"/>
                </a:solidFill>
                <a:latin typeface="Arial"/>
                <a:ea typeface="MS PGothic" pitchFamily="34" charset="-128"/>
                <a:cs typeface="+mn-cs"/>
              </a:rPr>
              <a:t>Business Objects und das Business-Objects-Logo, BusinessObjects, Crystal Reports, Crystal Decisions, Web Intelligence, Xcelsius und andere im Text erwähnte Business-Objects-Produkte und ­Dienstleistungen sowie die entsprechenden Logos sind Marken oder eingetragene Marken der Business Objects Software Ltd. Business Objects ist ein Unternehmen der SAP AG.</a:t>
            </a:r>
          </a:p>
          <a:p>
            <a:pPr marL="0" indent="0" algn="l" defTabSz="914400" rtl="0" eaLnBrk="1" latinLnBrk="0" hangingPunct="1">
              <a:lnSpc>
                <a:spcPct val="100000"/>
              </a:lnSpc>
              <a:spcBef>
                <a:spcPts val="400"/>
              </a:spcBef>
            </a:pPr>
            <a:r>
              <a:rPr lang="de-DE" sz="900" kern="1200" noProof="1" smtClean="0">
                <a:solidFill>
                  <a:schemeClr val="tx1"/>
                </a:solidFill>
                <a:latin typeface="Arial"/>
                <a:ea typeface="MS PGothic" pitchFamily="34" charset="-128"/>
                <a:cs typeface="+mn-cs"/>
              </a:rPr>
              <a:t>Sybase und Adaptive Server, iAnywhere, Sybase 365, SQL Anywhere und weitere im Text erwähnte Sybase-Produkte und -Dienstleistungen sowie die entsprechenden Logos sind Marken oder eingetragene Marken der Sybase Inc. Sybase ist ein Unternehmen der SAP AG.</a:t>
            </a:r>
          </a:p>
          <a:p>
            <a:pPr marL="0" indent="0" algn="l" defTabSz="914400" rtl="0" eaLnBrk="1" latinLnBrk="0" hangingPunct="1">
              <a:lnSpc>
                <a:spcPct val="100000"/>
              </a:lnSpc>
              <a:spcBef>
                <a:spcPts val="400"/>
              </a:spcBef>
            </a:pPr>
            <a:r>
              <a:rPr lang="de-DE" sz="900" kern="1200" noProof="1" smtClean="0">
                <a:solidFill>
                  <a:schemeClr val="tx1"/>
                </a:solidFill>
                <a:latin typeface="Arial"/>
                <a:ea typeface="MS PGothic" pitchFamily="34" charset="-128"/>
                <a:cs typeface="+mn-cs"/>
              </a:rPr>
              <a:t>Alle anderen Namen von Produkten und Dienstleistungen sind Marken der jeweiligen Firmen. Die Angaben im Text sind unverbindlich und dienen lediglich zu Informationszwecken. Produkte können länderspezifische Unterschiede aufweisen.</a:t>
            </a:r>
          </a:p>
          <a:p>
            <a:pPr marL="0" indent="0" algn="l" defTabSz="914400" rtl="0" eaLnBrk="1" latinLnBrk="0" hangingPunct="1">
              <a:lnSpc>
                <a:spcPct val="100000"/>
              </a:lnSpc>
              <a:spcBef>
                <a:spcPts val="400"/>
              </a:spcBef>
            </a:pPr>
            <a:r>
              <a:rPr lang="de-DE" sz="900" kern="1200" noProof="1" smtClean="0">
                <a:solidFill>
                  <a:schemeClr val="tx1"/>
                </a:solidFill>
                <a:latin typeface="Arial"/>
                <a:ea typeface="MS PGothic" pitchFamily="34" charset="-128"/>
                <a:cs typeface="+mn-cs"/>
              </a:rPr>
              <a:t>Die in dieser Publikation enthaltene Information ist Eigentum der SAP. Weitergabe und Vervielfältigung dieser Publikation oder von Teilen daraus sind, zu welchem Zweck und in welcher Form auch immer, nur mit ausdrücklicher schriftlicher Genehmigung durch SAP AG gestattet.</a:t>
            </a:r>
          </a:p>
          <a:p>
            <a:pPr marL="0" indent="0" algn="l" defTabSz="914400" rtl="0" eaLnBrk="1" latinLnBrk="0" hangingPunct="1">
              <a:lnSpc>
                <a:spcPct val="100000"/>
              </a:lnSpc>
              <a:spcBef>
                <a:spcPts val="400"/>
              </a:spcBef>
            </a:pPr>
            <a:endParaRPr lang="de-DE" sz="900" kern="1200" noProof="1">
              <a:solidFill>
                <a:schemeClr val="tx1"/>
              </a:solidFill>
              <a:latin typeface="Arial"/>
              <a:ea typeface="MS PGothic" pitchFamily="34" charset="-128"/>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2" name="Rectangle 1"/>
          <p:cNvSpPr>
            <a:spLocks noChangeArrowheads="1"/>
          </p:cNvSpPr>
          <p:nvPr userDrawn="1"/>
        </p:nvSpPr>
        <p:spPr bwMode="gray">
          <a:xfrm>
            <a:off x="0" y="0"/>
            <a:ext cx="9144000" cy="6858000"/>
          </a:xfrm>
          <a:prstGeom prst="rect">
            <a:avLst/>
          </a:prstGeom>
          <a:solidFill>
            <a:schemeClr val="bg2"/>
          </a:solidFill>
          <a:ln w="9525" algn="ctr">
            <a:noFill/>
            <a:miter lim="800000"/>
            <a:headEnd/>
            <a:tailEnd/>
          </a:ln>
        </p:spPr>
        <p:txBody>
          <a:bodyPr lIns="90000" tIns="72000" rIns="90000" bIns="72000" anchor="ctr"/>
          <a:lstStyle/>
          <a:p>
            <a:pPr marL="184150" indent="-184150">
              <a:spcBef>
                <a:spcPct val="50000"/>
              </a:spcBef>
              <a:buClr>
                <a:srgbClr val="F0AB00"/>
              </a:buClr>
              <a:defRPr/>
            </a:pPr>
            <a:endParaRPr lang="en-US">
              <a:solidFill>
                <a:srgbClr val="000000"/>
              </a:solidFill>
              <a:latin typeface="+mn-lt"/>
              <a:ea typeface="Arial Unicode MS" pitchFamily="34" charset="-128"/>
              <a:cs typeface="Arial Unicode MS" pitchFamily="34" charset="-128"/>
            </a:endParaRPr>
          </a:p>
        </p:txBody>
      </p:sp>
      <p:sp>
        <p:nvSpPr>
          <p:cNvPr id="3" name="Rectangle 3"/>
          <p:cNvSpPr>
            <a:spLocks noChangeArrowheads="1"/>
          </p:cNvSpPr>
          <p:nvPr userDrawn="1"/>
        </p:nvSpPr>
        <p:spPr bwMode="gray">
          <a:xfrm>
            <a:off x="119063" y="133350"/>
            <a:ext cx="8896350" cy="6586538"/>
          </a:xfrm>
          <a:prstGeom prst="rect">
            <a:avLst/>
          </a:prstGeom>
          <a:solidFill>
            <a:schemeClr val="bg1"/>
          </a:solidFill>
          <a:ln w="9525" algn="ctr">
            <a:noFill/>
            <a:miter lim="800000"/>
            <a:headEnd/>
            <a:tailEnd/>
          </a:ln>
          <a:effectLst>
            <a:outerShdw blurRad="50800" dist="38100" dir="2700000" algn="tl" rotWithShape="0">
              <a:prstClr val="black">
                <a:alpha val="40000"/>
              </a:prstClr>
            </a:outerShdw>
          </a:effectLst>
        </p:spPr>
        <p:txBody>
          <a:bodyPr wrap="none" lIns="90000" tIns="46800" rIns="90000" bIns="46800" anchor="ctr"/>
          <a:lstStyle/>
          <a:p>
            <a:pPr defTabSz="912579">
              <a:defRPr/>
            </a:pPr>
            <a:endParaRPr lang="en-US" dirty="0">
              <a:solidFill>
                <a:srgbClr val="666666"/>
              </a:solidFill>
              <a:latin typeface="+mn-lt"/>
              <a:ea typeface="Arial Unicode MS"/>
              <a:cs typeface="Arial Unicode MS"/>
            </a:endParaRPr>
          </a:p>
        </p:txBody>
      </p:sp>
      <p:sp>
        <p:nvSpPr>
          <p:cNvPr id="4" name="AutoShape 4"/>
          <p:cNvSpPr>
            <a:spLocks noChangeArrowheads="1"/>
          </p:cNvSpPr>
          <p:nvPr userDrawn="1"/>
        </p:nvSpPr>
        <p:spPr bwMode="gray">
          <a:xfrm flipH="1">
            <a:off x="8588373" y="6292849"/>
            <a:ext cx="427036" cy="427038"/>
          </a:xfrm>
          <a:prstGeom prst="rtTriangle">
            <a:avLst/>
          </a:prstGeom>
          <a:solidFill>
            <a:schemeClr val="bg2"/>
          </a:solidFill>
          <a:ln w="9525" algn="ctr">
            <a:noFill/>
            <a:miter lim="800000"/>
            <a:headEnd/>
            <a:tailEnd/>
          </a:ln>
          <a:effectLst>
            <a:innerShdw blurRad="38100" dist="50800" dir="13500000">
              <a:prstClr val="black">
                <a:alpha val="28000"/>
              </a:prstClr>
            </a:innerShdw>
          </a:effectLst>
        </p:spPr>
        <p:txBody>
          <a:bodyPr wrap="none" lIns="90000" tIns="46800" rIns="90000" bIns="46800" anchor="ctr"/>
          <a:lstStyle/>
          <a:p>
            <a:pPr defTabSz="912579">
              <a:defRPr/>
            </a:pPr>
            <a:endParaRPr lang="en-US" dirty="0">
              <a:solidFill>
                <a:srgbClr val="000000"/>
              </a:solidFill>
              <a:latin typeface="+mn-lt"/>
              <a:ea typeface="Arial Unicode MS"/>
              <a:cs typeface="Arial Unicode MS"/>
            </a:endParaRPr>
          </a:p>
        </p:txBody>
      </p:sp>
      <p:sp>
        <p:nvSpPr>
          <p:cNvPr id="5" name="TextBox 4"/>
          <p:cNvSpPr txBox="1"/>
          <p:nvPr userDrawn="1"/>
        </p:nvSpPr>
        <p:spPr bwMode="gray">
          <a:xfrm>
            <a:off x="150813" y="6738938"/>
            <a:ext cx="1500187" cy="107950"/>
          </a:xfrm>
          <a:prstGeom prst="rect">
            <a:avLst/>
          </a:prstGeom>
          <a:noFill/>
        </p:spPr>
        <p:txBody>
          <a:bodyPr wrap="none" lIns="0" tIns="0" rIns="0" bIns="0">
            <a:spAutoFit/>
          </a:bodyPr>
          <a:lstStyle/>
          <a:p>
            <a:pPr marL="93663" indent="-93663" defTabSz="912579">
              <a:buClr>
                <a:srgbClr val="666666"/>
              </a:buClr>
              <a:buFont typeface="Arial" pitchFamily="34" charset="0"/>
              <a:buChar char="©"/>
              <a:defRPr/>
            </a:pPr>
            <a:r>
              <a:rPr lang="en-US" sz="700" dirty="0">
                <a:solidFill>
                  <a:srgbClr val="666666"/>
                </a:solidFill>
                <a:latin typeface="+mn-lt"/>
                <a:ea typeface="Arial Unicode MS"/>
                <a:cs typeface="Arial Unicode MS"/>
              </a:rPr>
              <a:t>SAP AG 2010. All rights reserved.</a:t>
            </a:r>
          </a:p>
        </p:txBody>
      </p:sp>
      <p:sp>
        <p:nvSpPr>
          <p:cNvPr id="6" name="AutoShape 4"/>
          <p:cNvSpPr>
            <a:spLocks noChangeArrowheads="1"/>
          </p:cNvSpPr>
          <p:nvPr userDrawn="1"/>
        </p:nvSpPr>
        <p:spPr bwMode="gray">
          <a:xfrm flipH="1">
            <a:off x="8502650" y="6232525"/>
            <a:ext cx="641350" cy="625475"/>
          </a:xfrm>
          <a:prstGeom prst="rtTriangle">
            <a:avLst/>
          </a:prstGeom>
          <a:solidFill>
            <a:schemeClr val="bg2"/>
          </a:solidFill>
          <a:ln w="9525" algn="ctr">
            <a:noFill/>
            <a:miter lim="800000"/>
            <a:headEnd/>
            <a:tailEnd/>
          </a:ln>
          <a:effectLst/>
        </p:spPr>
        <p:txBody>
          <a:bodyPr wrap="none" lIns="90000" tIns="46800" rIns="90000" bIns="46800" anchor="ctr"/>
          <a:lstStyle/>
          <a:p>
            <a:pPr defTabSz="912579">
              <a:defRPr/>
            </a:pPr>
            <a:endParaRPr lang="en-US" sz="1100" dirty="0">
              <a:solidFill>
                <a:srgbClr val="666666"/>
              </a:solidFill>
              <a:latin typeface="+mn-lt"/>
              <a:ea typeface="Arial Unicode MS"/>
              <a:cs typeface="Arial Unicode MS"/>
            </a:endParaRPr>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el u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0687"/>
            <a:ext cx="8494713" cy="4391026"/>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5" name="Content Placeholder 4"/>
          <p:cNvSpPr>
            <a:spLocks noGrp="1"/>
          </p:cNvSpPr>
          <p:nvPr>
            <p:ph sz="quarter" idx="10"/>
          </p:nvPr>
        </p:nvSpPr>
        <p:spPr>
          <a:xfrm>
            <a:off x="327024" y="1690688"/>
            <a:ext cx="8493125" cy="4395787"/>
          </a:xfrm>
        </p:spPr>
        <p:txBody>
          <a:bodyPr/>
          <a:lstStyle>
            <a:lvl1pPr>
              <a:defRPr/>
            </a:lvl1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2" name="Title 1"/>
          <p:cNvSpPr>
            <a:spLocks noGrp="1"/>
          </p:cNvSpPr>
          <p:nvPr>
            <p:ph type="title"/>
          </p:nvPr>
        </p:nvSpPr>
        <p:spPr/>
        <p:txBody>
          <a:bodyPr/>
          <a:lstStyle/>
          <a:p>
            <a:r>
              <a:rPr lang="en-US" noProof="0" smtClean="0"/>
              <a:t>Click to edit Master title style</a:t>
            </a:r>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_Title and Text with picture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dirty="0" smtClean="0"/>
              <a:t>Click to edit Master title style</a:t>
            </a:r>
            <a:endParaRPr lang="de-DE" dirty="0"/>
          </a:p>
        </p:txBody>
      </p:sp>
      <p:sp>
        <p:nvSpPr>
          <p:cNvPr id="5" name="Picture Placeholder 4"/>
          <p:cNvSpPr>
            <a:spLocks noGrp="1"/>
          </p:cNvSpPr>
          <p:nvPr>
            <p:ph type="pic" sz="quarter" idx="10"/>
          </p:nvPr>
        </p:nvSpPr>
        <p:spPr bwMode="gray">
          <a:xfrm>
            <a:off x="151201" y="1292400"/>
            <a:ext cx="4864683" cy="4827600"/>
          </a:xfrm>
        </p:spPr>
        <p:txBody>
          <a:bodyPr rtlCol="0">
            <a:noAutofit/>
          </a:bodyPr>
          <a:lstStyle/>
          <a:p>
            <a:pPr lvl="0"/>
            <a:r>
              <a:rPr lang="en-US" noProof="0" dirty="0" smtClean="0"/>
              <a:t>Click icon to add picture</a:t>
            </a:r>
            <a:endParaRPr lang="de-DE" noProof="0"/>
          </a:p>
        </p:txBody>
      </p:sp>
      <p:sp>
        <p:nvSpPr>
          <p:cNvPr id="7" name="Text Placeholder 6"/>
          <p:cNvSpPr>
            <a:spLocks noGrp="1"/>
          </p:cNvSpPr>
          <p:nvPr>
            <p:ph type="body" sz="quarter" idx="11"/>
          </p:nvPr>
        </p:nvSpPr>
        <p:spPr bwMode="gray">
          <a:xfrm>
            <a:off x="5149049" y="1292400"/>
            <a:ext cx="3843751" cy="4827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a:p>
        </p:txBody>
      </p:sp>
      <p:sp>
        <p:nvSpPr>
          <p:cNvPr id="4" name="Date Placeholder 3"/>
          <p:cNvSpPr>
            <a:spLocks noGrp="1"/>
          </p:cNvSpPr>
          <p:nvPr>
            <p:ph type="dt" sz="half" idx="10"/>
          </p:nvPr>
        </p:nvSpPr>
        <p:spPr/>
        <p:txBody>
          <a:bodyPr/>
          <a:lstStyle/>
          <a:p>
            <a:fld id="{740C3AA4-4578-49BF-B0CB-C574BFCF4FF8}"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DCFF3B89-1689-40A7-BD28-D7C6056A4C15}" type="slidenum">
              <a:rPr lang="de-DE" smtClean="0"/>
              <a:pPr/>
              <a:t>‹#›</a:t>
            </a:fld>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740C3AA4-4578-49BF-B0CB-C574BFCF4FF8}"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DCFF3B89-1689-40A7-BD28-D7C6056A4C15}" type="slidenum">
              <a:rPr lang="de-DE" smtClean="0"/>
              <a:pPr/>
              <a:t>‹#›</a:t>
            </a:fld>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0C3AA4-4578-49BF-B0CB-C574BFCF4FF8}"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DCFF3B89-1689-40A7-BD28-D7C6056A4C15}" type="slidenum">
              <a:rPr lang="de-DE" smtClean="0"/>
              <a:pPr/>
              <a:t>‹#›</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 shor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14000" y="324000"/>
            <a:ext cx="8280000" cy="738000"/>
          </a:xfrm>
        </p:spPr>
        <p:txBody>
          <a:bodyPr anchor="t" anchorCtr="0">
            <a:noAutofit/>
          </a:bodyPr>
          <a:lstStyle>
            <a:lvl1pPr>
              <a:defRPr sz="4800">
                <a:solidFill>
                  <a:schemeClr val="tx1"/>
                </a:solidFill>
              </a:defRPr>
            </a:lvl1pPr>
          </a:lstStyle>
          <a:p>
            <a:r>
              <a:rPr lang="en-US" dirty="0" smtClean="0"/>
              <a:t>Short Presentation Title</a:t>
            </a:r>
            <a:endParaRPr lang="en-US" dirty="0"/>
          </a:p>
        </p:txBody>
      </p:sp>
      <p:pic>
        <p:nvPicPr>
          <p:cNvPr id="4" name="Picture 3" descr="SAP_grad_R_pref.png"/>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28613" y="6081713"/>
            <a:ext cx="916953" cy="454025"/>
          </a:xfrm>
          <a:prstGeom prst="rect">
            <a:avLst/>
          </a:prstGeom>
        </p:spPr>
      </p:pic>
      <p:sp>
        <p:nvSpPr>
          <p:cNvPr id="6" name="Subtitle 2"/>
          <p:cNvSpPr>
            <a:spLocks noGrp="1"/>
          </p:cNvSpPr>
          <p:nvPr>
            <p:ph type="subTitle" idx="1" hasCustomPrompt="1"/>
          </p:nvPr>
        </p:nvSpPr>
        <p:spPr bwMode="gray">
          <a:xfrm>
            <a:off x="414000" y="1499870"/>
            <a:ext cx="68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2011</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Date Placeholder 4"/>
          <p:cNvSpPr>
            <a:spLocks noGrp="1"/>
          </p:cNvSpPr>
          <p:nvPr>
            <p:ph type="dt" sz="half" idx="10"/>
          </p:nvPr>
        </p:nvSpPr>
        <p:spPr/>
        <p:txBody>
          <a:bodyPr/>
          <a:lstStyle/>
          <a:p>
            <a:fld id="{740C3AA4-4578-49BF-B0CB-C574BFCF4FF8}" type="datetimeFigureOut">
              <a:rPr lang="de-DE" smtClean="0"/>
              <a:pPr/>
              <a:t>19.09.2011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DCFF3B89-1689-40A7-BD28-D7C6056A4C15}" type="slidenum">
              <a:rPr lang="de-DE" smtClean="0"/>
              <a:pPr/>
              <a:t>‹#›</a:t>
            </a:fld>
            <a:endParaRPr lang="de-D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7" name="Date Placeholder 6"/>
          <p:cNvSpPr>
            <a:spLocks noGrp="1"/>
          </p:cNvSpPr>
          <p:nvPr>
            <p:ph type="dt" sz="half" idx="10"/>
          </p:nvPr>
        </p:nvSpPr>
        <p:spPr/>
        <p:txBody>
          <a:bodyPr/>
          <a:lstStyle/>
          <a:p>
            <a:fld id="{740C3AA4-4578-49BF-B0CB-C574BFCF4FF8}" type="datetimeFigureOut">
              <a:rPr lang="de-DE" smtClean="0"/>
              <a:pPr/>
              <a:t>19.09.2011</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DCFF3B89-1689-40A7-BD28-D7C6056A4C15}" type="slidenum">
              <a:rPr lang="de-DE" smtClean="0"/>
              <a:pPr/>
              <a:t>‹#›</a:t>
            </a:fld>
            <a:endParaRPr lang="de-D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Date Placeholder 2"/>
          <p:cNvSpPr>
            <a:spLocks noGrp="1"/>
          </p:cNvSpPr>
          <p:nvPr>
            <p:ph type="dt" sz="half" idx="10"/>
          </p:nvPr>
        </p:nvSpPr>
        <p:spPr/>
        <p:txBody>
          <a:bodyPr/>
          <a:lstStyle/>
          <a:p>
            <a:fld id="{740C3AA4-4578-49BF-B0CB-C574BFCF4FF8}" type="datetimeFigureOut">
              <a:rPr lang="de-DE" smtClean="0"/>
              <a:pPr/>
              <a:t>19.09.2011</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DCFF3B89-1689-40A7-BD28-D7C6056A4C15}" type="slidenum">
              <a:rPr lang="de-DE" smtClean="0"/>
              <a:pPr/>
              <a:t>‹#›</a:t>
            </a:fld>
            <a:endParaRPr lang="de-D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0C3AA4-4578-49BF-B0CB-C574BFCF4FF8}" type="datetimeFigureOut">
              <a:rPr lang="de-DE" smtClean="0"/>
              <a:pPr/>
              <a:t>19.09.2011</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DCFF3B89-1689-40A7-BD28-D7C6056A4C15}" type="slidenum">
              <a:rPr lang="de-DE" smtClean="0"/>
              <a:pPr/>
              <a:t>‹#›</a:t>
            </a:fld>
            <a:endParaRPr lang="de-D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0C3AA4-4578-49BF-B0CB-C574BFCF4FF8}" type="datetimeFigureOut">
              <a:rPr lang="de-DE" smtClean="0"/>
              <a:pPr/>
              <a:t>19.09.2011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DCFF3B89-1689-40A7-BD28-D7C6056A4C15}" type="slidenum">
              <a:rPr lang="de-DE" smtClean="0"/>
              <a:pPr/>
              <a:t>‹#›</a:t>
            </a:fld>
            <a:endParaRPr lang="de-D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0C3AA4-4578-49BF-B0CB-C574BFCF4FF8}" type="datetimeFigureOut">
              <a:rPr lang="de-DE" smtClean="0"/>
              <a:pPr/>
              <a:t>19.09.2011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DCFF3B89-1689-40A7-BD28-D7C6056A4C15}" type="slidenum">
              <a:rPr lang="de-DE" smtClean="0"/>
              <a:pPr/>
              <a:t>‹#›</a:t>
            </a:fld>
            <a:endParaRPr lang="de-D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740C3AA4-4578-49BF-B0CB-C574BFCF4FF8}"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DCFF3B89-1689-40A7-BD28-D7C6056A4C15}" type="slidenum">
              <a:rPr lang="de-DE" smtClean="0"/>
              <a:pPr/>
              <a:t>‹#›</a:t>
            </a:fld>
            <a:endParaRPr lang="de-D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740C3AA4-4578-49BF-B0CB-C574BFCF4FF8}"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DCFF3B89-1689-40A7-BD28-D7C6056A4C15}" type="slidenum">
              <a:rPr lang="de-DE" smtClean="0"/>
              <a:pPr/>
              <a:t>‹#›</a:t>
            </a:fld>
            <a:endParaRPr lang="de-D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a:p>
        </p:txBody>
      </p:sp>
      <p:sp>
        <p:nvSpPr>
          <p:cNvPr id="4" name="Date Placeholder 3"/>
          <p:cNvSpPr>
            <a:spLocks noGrp="1"/>
          </p:cNvSpPr>
          <p:nvPr>
            <p:ph type="dt" sz="half" idx="10"/>
          </p:nvPr>
        </p:nvSpPr>
        <p:spPr/>
        <p:txBody>
          <a:bodyPr/>
          <a:lstStyle/>
          <a:p>
            <a:fld id="{20CC6116-30FF-4D0F-8113-6BC7562D1302}"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4A95AC5C-ECA6-4F44-94D9-E0FDA22B88E0}" type="slidenum">
              <a:rPr lang="de-DE" smtClean="0"/>
              <a:pPr/>
              <a:t>‹#›</a:t>
            </a:fld>
            <a:endParaRPr lang="de-D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20CC6116-30FF-4D0F-8113-6BC7562D1302}"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4A95AC5C-ECA6-4F44-94D9-E0FDA22B88E0}" type="slidenum">
              <a:rPr lang="de-DE" smtClean="0"/>
              <a:pPr/>
              <a:t>‹#›</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 two lines">
    <p:bg>
      <p:bgPr>
        <a:solidFill>
          <a:schemeClr val="accent1"/>
        </a:solidFill>
        <a:effectLst/>
      </p:bgPr>
    </p:bg>
    <p:spTree>
      <p:nvGrpSpPr>
        <p:cNvPr id="1" name=""/>
        <p:cNvGrpSpPr/>
        <p:nvPr/>
      </p:nvGrpSpPr>
      <p:grpSpPr>
        <a:xfrm>
          <a:off x="0" y="0"/>
          <a:ext cx="0" cy="0"/>
          <a:chOff x="0" y="0"/>
          <a:chExt cx="0" cy="0"/>
        </a:xfrm>
      </p:grpSpPr>
      <p:pic>
        <p:nvPicPr>
          <p:cNvPr id="4" name="Picture 3" descr="SAP_grad_R_pref.png"/>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28613" y="6081713"/>
            <a:ext cx="916953" cy="454025"/>
          </a:xfrm>
          <a:prstGeom prst="rect">
            <a:avLst/>
          </a:prstGeom>
        </p:spPr>
      </p:pic>
      <p:sp>
        <p:nvSpPr>
          <p:cNvPr id="6" name="Subtitle 2"/>
          <p:cNvSpPr>
            <a:spLocks noGrp="1"/>
          </p:cNvSpPr>
          <p:nvPr>
            <p:ph type="subTitle" idx="1" hasCustomPrompt="1"/>
          </p:nvPr>
        </p:nvSpPr>
        <p:spPr bwMode="gray">
          <a:xfrm>
            <a:off x="414000" y="1499870"/>
            <a:ext cx="68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2011</a:t>
            </a:r>
          </a:p>
        </p:txBody>
      </p:sp>
      <p:sp>
        <p:nvSpPr>
          <p:cNvPr id="9" name="Title 1"/>
          <p:cNvSpPr>
            <a:spLocks noGrp="1"/>
          </p:cNvSpPr>
          <p:nvPr>
            <p:ph type="ctrTitle" hasCustomPrompt="1"/>
          </p:nvPr>
        </p:nvSpPr>
        <p:spPr bwMode="gray">
          <a:xfrm>
            <a:off x="414000" y="324000"/>
            <a:ext cx="8280000" cy="923330"/>
          </a:xfrm>
        </p:spPr>
        <p:txBody>
          <a:bodyPr anchor="t" anchorCtr="0">
            <a:noAutofit/>
          </a:bodyPr>
          <a:lstStyle>
            <a:lvl1pPr>
              <a:defRPr sz="3000">
                <a:solidFill>
                  <a:sysClr val="windowText" lastClr="000000"/>
                </a:solidFill>
                <a:latin typeface="+mj-lt"/>
              </a:defRPr>
            </a:lvl1pPr>
          </a:lstStyle>
          <a:p>
            <a:r>
              <a:rPr lang="en-US" sz="3000" dirty="0" smtClean="0"/>
              <a:t>Alternate Presentation Title</a:t>
            </a:r>
            <a:br>
              <a:rPr lang="en-US" sz="3000" dirty="0" smtClean="0"/>
            </a:br>
            <a:r>
              <a:rPr lang="en-US" sz="3000" dirty="0" smtClean="0"/>
              <a:t>Breaks to Two Lines</a:t>
            </a:r>
            <a:endParaRPr lang="de-DE"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CC6116-30FF-4D0F-8113-6BC7562D1302}"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4A95AC5C-ECA6-4F44-94D9-E0FDA22B88E0}" type="slidenum">
              <a:rPr lang="de-DE" smtClean="0"/>
              <a:pPr/>
              <a:t>‹#›</a:t>
            </a:fld>
            <a:endParaRPr lang="de-D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Date Placeholder 4"/>
          <p:cNvSpPr>
            <a:spLocks noGrp="1"/>
          </p:cNvSpPr>
          <p:nvPr>
            <p:ph type="dt" sz="half" idx="10"/>
          </p:nvPr>
        </p:nvSpPr>
        <p:spPr/>
        <p:txBody>
          <a:bodyPr/>
          <a:lstStyle/>
          <a:p>
            <a:fld id="{20CC6116-30FF-4D0F-8113-6BC7562D1302}" type="datetimeFigureOut">
              <a:rPr lang="de-DE" smtClean="0"/>
              <a:pPr/>
              <a:t>19.09.2011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4A95AC5C-ECA6-4F44-94D9-E0FDA22B88E0}" type="slidenum">
              <a:rPr lang="de-DE" smtClean="0"/>
              <a:pPr/>
              <a:t>‹#›</a:t>
            </a:fld>
            <a:endParaRPr lang="de-D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7" name="Date Placeholder 6"/>
          <p:cNvSpPr>
            <a:spLocks noGrp="1"/>
          </p:cNvSpPr>
          <p:nvPr>
            <p:ph type="dt" sz="half" idx="10"/>
          </p:nvPr>
        </p:nvSpPr>
        <p:spPr/>
        <p:txBody>
          <a:bodyPr/>
          <a:lstStyle/>
          <a:p>
            <a:fld id="{20CC6116-30FF-4D0F-8113-6BC7562D1302}" type="datetimeFigureOut">
              <a:rPr lang="de-DE" smtClean="0"/>
              <a:pPr/>
              <a:t>19.09.2011</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4A95AC5C-ECA6-4F44-94D9-E0FDA22B88E0}" type="slidenum">
              <a:rPr lang="de-DE" smtClean="0"/>
              <a:pPr/>
              <a:t>‹#›</a:t>
            </a:fld>
            <a:endParaRPr lang="de-D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Date Placeholder 2"/>
          <p:cNvSpPr>
            <a:spLocks noGrp="1"/>
          </p:cNvSpPr>
          <p:nvPr>
            <p:ph type="dt" sz="half" idx="10"/>
          </p:nvPr>
        </p:nvSpPr>
        <p:spPr/>
        <p:txBody>
          <a:bodyPr/>
          <a:lstStyle/>
          <a:p>
            <a:fld id="{20CC6116-30FF-4D0F-8113-6BC7562D1302}" type="datetimeFigureOut">
              <a:rPr lang="de-DE" smtClean="0"/>
              <a:pPr/>
              <a:t>19.09.2011</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4A95AC5C-ECA6-4F44-94D9-E0FDA22B88E0}" type="slidenum">
              <a:rPr lang="de-DE" smtClean="0"/>
              <a:pPr/>
              <a:t>‹#›</a:t>
            </a:fld>
            <a:endParaRPr lang="de-D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CC6116-30FF-4D0F-8113-6BC7562D1302}" type="datetimeFigureOut">
              <a:rPr lang="de-DE" smtClean="0"/>
              <a:pPr/>
              <a:t>19.09.2011</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4A95AC5C-ECA6-4F44-94D9-E0FDA22B88E0}" type="slidenum">
              <a:rPr lang="de-DE" smtClean="0"/>
              <a:pPr/>
              <a:t>‹#›</a:t>
            </a:fld>
            <a:endParaRPr lang="de-D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CC6116-30FF-4D0F-8113-6BC7562D1302}" type="datetimeFigureOut">
              <a:rPr lang="de-DE" smtClean="0"/>
              <a:pPr/>
              <a:t>19.09.2011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4A95AC5C-ECA6-4F44-94D9-E0FDA22B88E0}" type="slidenum">
              <a:rPr lang="de-DE" smtClean="0"/>
              <a:pPr/>
              <a:t>‹#›</a:t>
            </a:fld>
            <a:endParaRPr lang="de-D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CC6116-30FF-4D0F-8113-6BC7562D1302}" type="datetimeFigureOut">
              <a:rPr lang="de-DE" smtClean="0"/>
              <a:pPr/>
              <a:t>19.09.2011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4A95AC5C-ECA6-4F44-94D9-E0FDA22B88E0}" type="slidenum">
              <a:rPr lang="de-DE" smtClean="0"/>
              <a:pPr/>
              <a:t>‹#›</a:t>
            </a:fld>
            <a:endParaRPr lang="de-D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20CC6116-30FF-4D0F-8113-6BC7562D1302}"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4A95AC5C-ECA6-4F44-94D9-E0FDA22B88E0}" type="slidenum">
              <a:rPr lang="de-DE" smtClean="0"/>
              <a:pPr/>
              <a:t>‹#›</a:t>
            </a:fld>
            <a:endParaRPr lang="de-D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20CC6116-30FF-4D0F-8113-6BC7562D1302}"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4A95AC5C-ECA6-4F44-94D9-E0FDA22B88E0}" type="slidenum">
              <a:rPr lang="de-DE" smtClean="0"/>
              <a:pPr/>
              <a:t>‹#›</a:t>
            </a:fld>
            <a:endParaRPr lang="de-D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a:p>
        </p:txBody>
      </p:sp>
      <p:sp>
        <p:nvSpPr>
          <p:cNvPr id="4" name="Date Placeholder 3"/>
          <p:cNvSpPr>
            <a:spLocks noGrp="1"/>
          </p:cNvSpPr>
          <p:nvPr>
            <p:ph type="dt" sz="half" idx="10"/>
          </p:nvPr>
        </p:nvSpPr>
        <p:spPr/>
        <p:txBody>
          <a:bodyPr/>
          <a:lstStyle/>
          <a:p>
            <a:fld id="{0249AE71-A7C0-4F6E-AC40-7860F97ED8F6}"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4D1E0B91-FC3A-4546-9FF9-D81ED34CF368}" type="slidenum">
              <a:rPr lang="de-DE" smtClean="0"/>
              <a:pPr/>
              <a:t>‹#›</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324000" y="0"/>
            <a:ext cx="8496000" cy="2295525"/>
          </a:xfrm>
          <a:prstGeom prst="rect">
            <a:avLst/>
          </a:prstGeom>
          <a:solidFill>
            <a:schemeClr val="accent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dirty="0" err="1" smtClean="0">
              <a:ln>
                <a:noFill/>
              </a:ln>
              <a:effectLst/>
              <a:uLnTx/>
              <a:uFillTx/>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324000" y="2444400"/>
            <a:ext cx="8496000" cy="738664"/>
          </a:xfrm>
        </p:spPr>
        <p:txBody>
          <a:bodyPr anchor="t" anchorCtr="0">
            <a:noAutofit/>
          </a:bodyPr>
          <a:lstStyle>
            <a:lvl1pPr>
              <a:defRPr sz="4800">
                <a:solidFill>
                  <a:schemeClr val="tx1"/>
                </a:solidFill>
                <a:latin typeface="+mj-lt"/>
              </a:defRPr>
            </a:lvl1pPr>
          </a:lstStyle>
          <a:p>
            <a:r>
              <a:rPr lang="en-US" dirty="0" smtClean="0"/>
              <a:t>Divider page</a:t>
            </a:r>
            <a:endParaRPr lang="de-DE" dirty="0"/>
          </a:p>
        </p:txBody>
      </p:sp>
      <p:sp>
        <p:nvSpPr>
          <p:cNvPr id="93" name="Text Placeholder 92"/>
          <p:cNvSpPr>
            <a:spLocks noGrp="1"/>
          </p:cNvSpPr>
          <p:nvPr>
            <p:ph type="body" sz="quarter" idx="10" hasCustomPrompt="1"/>
          </p:nvPr>
        </p:nvSpPr>
        <p:spPr>
          <a:xfrm>
            <a:off x="324000" y="3506400"/>
            <a:ext cx="8496300" cy="620713"/>
          </a:xfrm>
        </p:spPr>
        <p:txBody>
          <a:bodyPr/>
          <a:lstStyle>
            <a:lvl1pPr>
              <a:spcBef>
                <a:spcPts val="1200"/>
              </a:spcBef>
              <a:defRPr sz="1600" b="0"/>
            </a:lvl1pPr>
          </a:lstStyle>
          <a:p>
            <a:r>
              <a:rPr lang="en-US" dirty="0" smtClean="0"/>
              <a:t>Subtitle if needed</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24000" y="6081713"/>
            <a:ext cx="916953" cy="454025"/>
          </a:xfrm>
          <a:prstGeom prst="rect">
            <a:avLst/>
          </a:prstGeom>
        </p:spPr>
      </p:pic>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0249AE71-A7C0-4F6E-AC40-7860F97ED8F6}"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4D1E0B91-FC3A-4546-9FF9-D81ED34CF368}" type="slidenum">
              <a:rPr lang="de-DE" smtClean="0"/>
              <a:pPr/>
              <a:t>‹#›</a:t>
            </a:fld>
            <a:endParaRPr lang="de-D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49AE71-A7C0-4F6E-AC40-7860F97ED8F6}"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4D1E0B91-FC3A-4546-9FF9-D81ED34CF368}" type="slidenum">
              <a:rPr lang="de-DE" smtClean="0"/>
              <a:pPr/>
              <a:t>‹#›</a:t>
            </a:fld>
            <a:endParaRPr lang="de-D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Date Placeholder 4"/>
          <p:cNvSpPr>
            <a:spLocks noGrp="1"/>
          </p:cNvSpPr>
          <p:nvPr>
            <p:ph type="dt" sz="half" idx="10"/>
          </p:nvPr>
        </p:nvSpPr>
        <p:spPr/>
        <p:txBody>
          <a:bodyPr/>
          <a:lstStyle/>
          <a:p>
            <a:fld id="{0249AE71-A7C0-4F6E-AC40-7860F97ED8F6}" type="datetimeFigureOut">
              <a:rPr lang="de-DE" smtClean="0"/>
              <a:pPr/>
              <a:t>19.09.2011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4D1E0B91-FC3A-4546-9FF9-D81ED34CF368}" type="slidenum">
              <a:rPr lang="de-DE" smtClean="0"/>
              <a:pPr/>
              <a:t>‹#›</a:t>
            </a:fld>
            <a:endParaRPr lang="de-D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7" name="Date Placeholder 6"/>
          <p:cNvSpPr>
            <a:spLocks noGrp="1"/>
          </p:cNvSpPr>
          <p:nvPr>
            <p:ph type="dt" sz="half" idx="10"/>
          </p:nvPr>
        </p:nvSpPr>
        <p:spPr/>
        <p:txBody>
          <a:bodyPr/>
          <a:lstStyle/>
          <a:p>
            <a:fld id="{0249AE71-A7C0-4F6E-AC40-7860F97ED8F6}" type="datetimeFigureOut">
              <a:rPr lang="de-DE" smtClean="0"/>
              <a:pPr/>
              <a:t>19.09.2011</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4D1E0B91-FC3A-4546-9FF9-D81ED34CF368}" type="slidenum">
              <a:rPr lang="de-DE" smtClean="0"/>
              <a:pPr/>
              <a:t>‹#›</a:t>
            </a:fld>
            <a:endParaRPr lang="de-D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Date Placeholder 2"/>
          <p:cNvSpPr>
            <a:spLocks noGrp="1"/>
          </p:cNvSpPr>
          <p:nvPr>
            <p:ph type="dt" sz="half" idx="10"/>
          </p:nvPr>
        </p:nvSpPr>
        <p:spPr/>
        <p:txBody>
          <a:bodyPr/>
          <a:lstStyle/>
          <a:p>
            <a:fld id="{0249AE71-A7C0-4F6E-AC40-7860F97ED8F6}" type="datetimeFigureOut">
              <a:rPr lang="de-DE" smtClean="0"/>
              <a:pPr/>
              <a:t>19.09.2011</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4D1E0B91-FC3A-4546-9FF9-D81ED34CF368}" type="slidenum">
              <a:rPr lang="de-DE" smtClean="0"/>
              <a:pPr/>
              <a:t>‹#›</a:t>
            </a:fld>
            <a:endParaRPr lang="de-D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49AE71-A7C0-4F6E-AC40-7860F97ED8F6}" type="datetimeFigureOut">
              <a:rPr lang="de-DE" smtClean="0"/>
              <a:pPr/>
              <a:t>19.09.2011</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4D1E0B91-FC3A-4546-9FF9-D81ED34CF368}" type="slidenum">
              <a:rPr lang="de-DE" smtClean="0"/>
              <a:pPr/>
              <a:t>‹#›</a:t>
            </a:fld>
            <a:endParaRPr lang="de-D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49AE71-A7C0-4F6E-AC40-7860F97ED8F6}" type="datetimeFigureOut">
              <a:rPr lang="de-DE" smtClean="0"/>
              <a:pPr/>
              <a:t>19.09.2011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4D1E0B91-FC3A-4546-9FF9-D81ED34CF368}" type="slidenum">
              <a:rPr lang="de-DE" smtClean="0"/>
              <a:pPr/>
              <a:t>‹#›</a:t>
            </a:fld>
            <a:endParaRPr lang="de-D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49AE71-A7C0-4F6E-AC40-7860F97ED8F6}" type="datetimeFigureOut">
              <a:rPr lang="de-DE" smtClean="0"/>
              <a:pPr/>
              <a:t>19.09.2011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4D1E0B91-FC3A-4546-9FF9-D81ED34CF368}" type="slidenum">
              <a:rPr lang="de-DE" smtClean="0"/>
              <a:pPr/>
              <a:t>‹#›</a:t>
            </a:fld>
            <a:endParaRPr lang="de-D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0249AE71-A7C0-4F6E-AC40-7860F97ED8F6}"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4D1E0B91-FC3A-4546-9FF9-D81ED34CF368}" type="slidenum">
              <a:rPr lang="de-DE" smtClean="0"/>
              <a:pPr/>
              <a:t>‹#›</a:t>
            </a:fld>
            <a:endParaRPr lang="de-D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0249AE71-A7C0-4F6E-AC40-7860F97ED8F6}" type="datetimeFigureOut">
              <a:rPr lang="de-DE" smtClean="0"/>
              <a:pPr/>
              <a:t>19.09.2011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4D1E0B91-FC3A-4546-9FF9-D81ED34CF368}" type="slidenum">
              <a:rPr lang="de-DE" smtClean="0"/>
              <a:pPr/>
              <a:t>‹#›</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24000" y="162000"/>
            <a:ext cx="8496000" cy="2134800"/>
          </a:xfrm>
          <a:solidFill>
            <a:schemeClr val="bg1">
              <a:lumMod val="95000"/>
            </a:schemeClr>
          </a:solidFill>
        </p:spPr>
        <p:txBody>
          <a:bodyPr tIns="504000" anchor="t" anchorCtr="0"/>
          <a:lstStyle>
            <a:lvl1pPr algn="ctr">
              <a:defRPr b="0"/>
            </a:lvl1pPr>
          </a:lstStyle>
          <a:p>
            <a:r>
              <a:rPr lang="en-US" smtClean="0"/>
              <a:t>Click icon to add picture</a:t>
            </a:r>
            <a:endParaRPr lang="en-US"/>
          </a:p>
        </p:txBody>
      </p:sp>
      <p:sp>
        <p:nvSpPr>
          <p:cNvPr id="2" name="Title 1"/>
          <p:cNvSpPr>
            <a:spLocks noGrp="1"/>
          </p:cNvSpPr>
          <p:nvPr>
            <p:ph type="ctrTitle" hasCustomPrompt="1"/>
          </p:nvPr>
        </p:nvSpPr>
        <p:spPr bwMode="gray">
          <a:xfrm>
            <a:off x="324000" y="2444400"/>
            <a:ext cx="8496000" cy="738664"/>
          </a:xfrm>
        </p:spPr>
        <p:txBody>
          <a:bodyPr anchor="t" anchorCtr="0">
            <a:noAutofit/>
          </a:bodyPr>
          <a:lstStyle>
            <a:lvl1pPr>
              <a:defRPr sz="4800">
                <a:solidFill>
                  <a:schemeClr val="tx1"/>
                </a:solidFill>
                <a:latin typeface="+mj-lt"/>
              </a:defRPr>
            </a:lvl1pPr>
          </a:lstStyle>
          <a:p>
            <a:r>
              <a:rPr lang="en-US" dirty="0" smtClean="0"/>
              <a:t>Divider page</a:t>
            </a:r>
            <a:endParaRPr lang="de-DE" dirty="0"/>
          </a:p>
        </p:txBody>
      </p:sp>
      <p:sp>
        <p:nvSpPr>
          <p:cNvPr id="12" name="Rectangle 11"/>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dirty="0" err="1" smtClean="0">
              <a:ln>
                <a:noFill/>
              </a:ln>
              <a:effectLst/>
              <a:uLnTx/>
              <a:uFillTx/>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3506400"/>
            <a:ext cx="8496300" cy="620713"/>
          </a:xfrm>
        </p:spPr>
        <p:txBody>
          <a:bodyPr/>
          <a:lstStyle>
            <a:lvl1pPr>
              <a:spcBef>
                <a:spcPts val="1200"/>
              </a:spcBef>
              <a:defRPr sz="1600" b="0"/>
            </a:lvl1pPr>
          </a:lstStyle>
          <a:p>
            <a:r>
              <a:rPr lang="en-US" dirty="0" smtClean="0"/>
              <a:t>Subtitle if needed</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24000" y="6081713"/>
            <a:ext cx="916953" cy="454025"/>
          </a:xfrm>
          <a:prstGeom prst="rect">
            <a:avLst/>
          </a:prstGeom>
        </p:spPr>
      </p:pic>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324000" y="2444400"/>
            <a:ext cx="8496000" cy="738664"/>
          </a:xfrm>
        </p:spPr>
        <p:txBody>
          <a:bodyPr anchor="t" anchorCtr="0">
            <a:noAutofit/>
          </a:bodyPr>
          <a:lstStyle>
            <a:lvl1pPr>
              <a:defRPr sz="4800">
                <a:solidFill>
                  <a:schemeClr val="tx1"/>
                </a:solidFill>
                <a:latin typeface="+mj-lt"/>
              </a:defRPr>
            </a:lvl1pPr>
          </a:lstStyle>
          <a:p>
            <a:r>
              <a:rPr lang="en-US" dirty="0" smtClean="0"/>
              <a:t>Thank You!</a:t>
            </a:r>
            <a:endParaRPr lang="de-DE" dirty="0"/>
          </a:p>
        </p:txBody>
      </p:sp>
      <p:sp>
        <p:nvSpPr>
          <p:cNvPr id="12" name="Rectangle 11"/>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dirty="0" err="1" smtClean="0">
              <a:ln>
                <a:noFill/>
              </a:ln>
              <a:effectLst/>
              <a:uLnTx/>
              <a:uFillTx/>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4604385"/>
            <a:ext cx="8496300" cy="1477328"/>
          </a:xfrm>
        </p:spPr>
        <p:txBody>
          <a:bodyPr anchor="b" anchorCtr="0">
            <a:noAutofit/>
          </a:bodyPr>
          <a:lstStyle>
            <a:lvl1pPr>
              <a:spcBef>
                <a:spcPts val="0"/>
              </a:spcBef>
              <a:defRPr sz="1600" b="0"/>
            </a:lvl1pPr>
          </a:lstStyle>
          <a:p>
            <a:r>
              <a:rPr lang="en-US" dirty="0" smtClean="0"/>
              <a:t>Contact information:</a:t>
            </a:r>
          </a:p>
          <a:p>
            <a:endParaRPr lang="en-US" dirty="0" smtClean="0"/>
          </a:p>
          <a:p>
            <a:r>
              <a:rPr lang="en-US" dirty="0" smtClean="0"/>
              <a:t>F name MI. L name</a:t>
            </a:r>
          </a:p>
          <a:p>
            <a:r>
              <a:rPr lang="en-US" dirty="0" smtClean="0"/>
              <a:t>Title</a:t>
            </a:r>
          </a:p>
          <a:p>
            <a:r>
              <a:rPr lang="en-US" dirty="0" smtClean="0"/>
              <a:t>Address</a:t>
            </a:r>
          </a:p>
          <a:p>
            <a:r>
              <a:rPr lang="en-US" dirty="0" smtClean="0"/>
              <a:t>Phone number</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24000" y="478631"/>
            <a:ext cx="1832305" cy="907257"/>
          </a:xfrm>
          <a:prstGeom prst="rect">
            <a:avLst/>
          </a:prstGeom>
        </p:spPr>
      </p:pic>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&lt;Agenda&gt;</a:t>
            </a:r>
            <a:endParaRPr lang="en-US" dirty="0"/>
          </a:p>
        </p:txBody>
      </p:sp>
      <p:sp>
        <p:nvSpPr>
          <p:cNvPr id="4" name="Text Placeholder 3"/>
          <p:cNvSpPr>
            <a:spLocks noGrp="1"/>
          </p:cNvSpPr>
          <p:nvPr>
            <p:ph type="body" sz="quarter" idx="10" hasCustomPrompt="1"/>
          </p:nvPr>
        </p:nvSpPr>
        <p:spPr>
          <a:xfrm>
            <a:off x="324000" y="1692000"/>
            <a:ext cx="8494713" cy="3831818"/>
          </a:xfrm>
        </p:spPr>
        <p:txBody>
          <a:bodyPr>
            <a:noAutofit/>
          </a:bodyPr>
          <a:lstStyle>
            <a:lvl1pPr marL="0" marR="0" indent="0" algn="l" defTabSz="914400" rtl="0" eaLnBrk="1" fontAlgn="auto" latinLnBrk="0" hangingPunct="1">
              <a:lnSpc>
                <a:spcPct val="100000"/>
              </a:lnSpc>
              <a:spcBef>
                <a:spcPts val="1200"/>
              </a:spcBef>
              <a:spcAft>
                <a:spcPts val="0"/>
              </a:spcAft>
              <a:buClr>
                <a:schemeClr val="accent1"/>
              </a:buClr>
              <a:buSzPct val="80000"/>
              <a:buFontTx/>
              <a:buNone/>
              <a:tabLst/>
              <a:defRPr b="0"/>
            </a:lvl1pPr>
            <a:lvl2pPr marL="270000" marR="0" indent="-180000"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lvl2pPr>
            <a:lvl3pPr marL="450000" marR="0" indent="-180975" algn="l" defTabSz="914400" rtl="0" eaLnBrk="1" fontAlgn="auto" latinLnBrk="0" hangingPunct="1">
              <a:lnSpc>
                <a:spcPct val="100000"/>
              </a:lnSpc>
              <a:spcBef>
                <a:spcPts val="600"/>
              </a:spcBef>
              <a:spcAft>
                <a:spcPts val="0"/>
              </a:spcAft>
              <a:buClr>
                <a:schemeClr val="accent2"/>
              </a:buClr>
              <a:buSzPct val="100000"/>
              <a:buFont typeface="Arial" pitchFamily="34" charset="0"/>
              <a:buChar char="–"/>
              <a:tabLst/>
              <a:defRPr/>
            </a:lvl3pPr>
            <a:lvl4pPr marL="533400" marR="0" indent="-177800" algn="l" defTabSz="914400" rtl="0" eaLnBrk="1" fontAlgn="auto" latinLnBrk="0" hangingPunct="1">
              <a:lnSpc>
                <a:spcPct val="100000"/>
              </a:lnSpc>
              <a:spcBef>
                <a:spcPts val="600"/>
              </a:spcBef>
              <a:spcAft>
                <a:spcPts val="0"/>
              </a:spcAft>
              <a:buClr>
                <a:schemeClr val="accent2"/>
              </a:buClr>
              <a:buSzPct val="100000"/>
              <a:buFont typeface="Arial" pitchFamily="34" charset="0"/>
              <a:buChar char="–"/>
              <a:tabLst/>
              <a:defRPr sz="1600"/>
            </a:lvl4pPr>
            <a:lvl5pPr marL="630000">
              <a:buClr>
                <a:schemeClr val="accent2"/>
              </a:buClr>
              <a:buFont typeface="Courier New" pitchFamily="49" charset="0"/>
              <a:buChar char="o"/>
              <a:defRPr/>
            </a:lvl5pPr>
          </a:lstStyle>
          <a:p>
            <a:pPr lvl="0"/>
            <a:r>
              <a:rPr lang="en-US" dirty="0" smtClean="0"/>
              <a:t>Agenda Item/Divider Headline</a:t>
            </a:r>
          </a:p>
          <a:p>
            <a:pPr lvl="1"/>
            <a:r>
              <a:rPr lang="en-US" dirty="0" smtClean="0"/>
              <a:t>Details</a:t>
            </a:r>
          </a:p>
          <a:p>
            <a:pPr lvl="2"/>
            <a:r>
              <a:rPr lang="en-US" dirty="0" smtClean="0"/>
              <a:t>Third Level</a:t>
            </a:r>
          </a:p>
          <a:p>
            <a:pPr lvl="4"/>
            <a:r>
              <a:rPr lang="en-US" dirty="0" smtClean="0"/>
              <a:t>Fourth Level</a:t>
            </a:r>
          </a:p>
          <a:p>
            <a:endParaRPr lang="en-US" dirty="0"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3.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4.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324000" y="324000"/>
            <a:ext cx="8496000" cy="756000"/>
          </a:xfrm>
          <a:prstGeom prst="rect">
            <a:avLst/>
          </a:prstGeom>
        </p:spPr>
        <p:txBody>
          <a:bodyPr vert="horz" lIns="0" tIns="0" rIns="0" bIns="0" rtlCol="0" anchor="ctr" anchorCtr="0">
            <a:noAutofit/>
          </a:bodyPr>
          <a:lstStyle/>
          <a:p>
            <a:r>
              <a:rPr lang="en-US" noProof="0" dirty="0" smtClean="0"/>
              <a:t>Insert page title</a:t>
            </a:r>
            <a:endParaRPr lang="en-US" noProof="0" dirty="0"/>
          </a:p>
        </p:txBody>
      </p:sp>
      <p:sp>
        <p:nvSpPr>
          <p:cNvPr id="3" name="Text Placeholder 2"/>
          <p:cNvSpPr>
            <a:spLocks noGrp="1"/>
          </p:cNvSpPr>
          <p:nvPr>
            <p:ph type="body" idx="1"/>
          </p:nvPr>
        </p:nvSpPr>
        <p:spPr bwMode="gray">
          <a:xfrm>
            <a:off x="324000" y="1690687"/>
            <a:ext cx="8496000" cy="4391025"/>
          </a:xfrm>
          <a:prstGeom prst="rect">
            <a:avLst/>
          </a:prstGeom>
        </p:spPr>
        <p:txBody>
          <a:bodyPr vert="horz" lIns="0" tIns="0" rIns="0" bIns="0" rtlCol="0">
            <a:noAutofit/>
          </a:bodyPr>
          <a:lstStyle/>
          <a:p>
            <a:pPr lvl="0"/>
            <a:r>
              <a:rPr lang="en-US" noProof="0" dirty="0" smtClean="0"/>
              <a:t>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33" name="Rectangle 32"/>
          <p:cNvSpPr/>
          <p:nvPr/>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dirty="0" err="1" smtClean="0">
              <a:ln>
                <a:noFill/>
              </a:ln>
              <a:effectLst/>
              <a:uLnTx/>
              <a:uFillTx/>
              <a:ea typeface="Arial Unicode MS" pitchFamily="34" charset="-128"/>
              <a:cs typeface="Arial Unicode MS" pitchFamily="34" charset="-128"/>
            </a:endParaRPr>
          </a:p>
        </p:txBody>
      </p:sp>
      <p:cxnSp>
        <p:nvCxnSpPr>
          <p:cNvPr id="8" name="Straight Connector 7"/>
          <p:cNvCxnSpPr/>
          <p:nvPr/>
        </p:nvCxnSpPr>
        <p:spPr>
          <a:xfrm>
            <a:off x="324000" y="1231200"/>
            <a:ext cx="84963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white">
          <a:xfrm>
            <a:off x="324000" y="6535738"/>
            <a:ext cx="8496000" cy="324000"/>
          </a:xfrm>
          <a:prstGeom prst="rect">
            <a:avLst/>
          </a:prstGeom>
          <a:solidFill>
            <a:schemeClr val="tx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dirty="0" err="1" smtClean="0">
              <a:ln>
                <a:noFill/>
              </a:ln>
              <a:effectLst/>
              <a:uLnTx/>
              <a:uFillTx/>
              <a:ea typeface="Arial Unicode MS" pitchFamily="34" charset="-128"/>
              <a:cs typeface="Arial Unicode MS" pitchFamily="34" charset="-128"/>
            </a:endParaRPr>
          </a:p>
        </p:txBody>
      </p:sp>
      <p:sp>
        <p:nvSpPr>
          <p:cNvPr id="10" name="TextBox 9"/>
          <p:cNvSpPr txBox="1"/>
          <p:nvPr/>
        </p:nvSpPr>
        <p:spPr bwMode="black">
          <a:xfrm>
            <a:off x="324000" y="6636183"/>
            <a:ext cx="1810358" cy="123111"/>
          </a:xfrm>
          <a:prstGeom prst="rect">
            <a:avLst/>
          </a:prstGeom>
          <a:noFill/>
        </p:spPr>
        <p:txBody>
          <a:bodyPr wrap="none" lIns="72000" tIns="0" rIns="0" bIns="0" rtlCol="0">
            <a:spAutoFit/>
          </a:bodyPr>
          <a:lstStyle/>
          <a:p>
            <a:pPr marL="133350" indent="-133350" algn="l">
              <a:buClr>
                <a:schemeClr val="bg1"/>
              </a:buClr>
              <a:buFont typeface="Arial" pitchFamily="34" charset="0"/>
              <a:buChar char="©"/>
              <a:tabLst/>
            </a:pPr>
            <a:r>
              <a:rPr lang="en-US" sz="800" noProof="0" dirty="0" smtClean="0">
                <a:solidFill>
                  <a:schemeClr val="bg1"/>
                </a:solidFill>
              </a:rPr>
              <a:t>2011 SAP AG. All rights reserved.</a:t>
            </a:r>
          </a:p>
        </p:txBody>
      </p:sp>
      <p:sp>
        <p:nvSpPr>
          <p:cNvPr id="34" name="TextBox 33"/>
          <p:cNvSpPr txBox="1"/>
          <p:nvPr/>
        </p:nvSpPr>
        <p:spPr bwMode="black">
          <a:xfrm>
            <a:off x="8625588" y="6636183"/>
            <a:ext cx="197737" cy="123111"/>
          </a:xfrm>
          <a:prstGeom prst="rect">
            <a:avLst/>
          </a:prstGeom>
          <a:noFill/>
        </p:spPr>
        <p:txBody>
          <a:bodyPr wrap="none" lIns="0" tIns="0" rIns="72000" bIns="0" rtlCol="0">
            <a:spAutoFit/>
          </a:bodyPr>
          <a:lstStyle/>
          <a:p>
            <a:pPr marL="93663" indent="-93663" algn="r">
              <a:buClr>
                <a:schemeClr val="accent2"/>
              </a:buClr>
              <a:buFont typeface="Arial" pitchFamily="34" charset="0"/>
              <a:buNone/>
            </a:pPr>
            <a:fld id="{0BDC132A-5C91-4078-9777-31DA19A62E0A}" type="slidenum">
              <a:rPr lang="en-US" sz="800" baseline="0" noProof="0" smtClean="0">
                <a:solidFill>
                  <a:schemeClr val="bg1"/>
                </a:solidFill>
              </a:rPr>
              <a:pPr marL="93663" indent="-93663" algn="r">
                <a:buClr>
                  <a:schemeClr val="accent2"/>
                </a:buClr>
                <a:buFont typeface="Arial" pitchFamily="34" charset="0"/>
                <a:buNone/>
              </a:pPr>
              <a:t>‹#›</a:t>
            </a:fld>
            <a:endParaRPr lang="en-US" sz="800" noProof="0" dirty="0" smtClean="0">
              <a:solidFill>
                <a:schemeClr val="bg1"/>
              </a:solidFill>
            </a:endParaRPr>
          </a:p>
        </p:txBody>
      </p:sp>
      <p:sp>
        <p:nvSpPr>
          <p:cNvPr id="9" name="Information_Classification"/>
          <p:cNvSpPr txBox="1"/>
          <p:nvPr userDrawn="1"/>
        </p:nvSpPr>
        <p:spPr>
          <a:xfrm>
            <a:off x="5805304" y="6611360"/>
            <a:ext cx="2487861" cy="153888"/>
          </a:xfrm>
          <a:prstGeom prst="rect">
            <a:avLst/>
          </a:prstGeom>
          <a:noFill/>
        </p:spPr>
        <p:txBody>
          <a:bodyPr vert="horz" wrap="none" lIns="0" tIns="0" rIns="0" bIns="0" rtlCol="0">
            <a:spAutoFit/>
          </a:bodyPr>
          <a:lstStyle/>
          <a:p>
            <a:pPr algn="r" fontAlgn="base">
              <a:spcBef>
                <a:spcPct val="50000"/>
              </a:spcBef>
              <a:spcAft>
                <a:spcPct val="0"/>
              </a:spcAft>
              <a:buClr>
                <a:srgbClr val="F0AB00"/>
              </a:buClr>
              <a:buSzPct val="80000"/>
            </a:pPr>
            <a:r>
              <a:rPr kumimoji="0" lang="en-US" sz="1000" b="0" i="0" u="none" kern="0" baseline="0" dirty="0" smtClean="0">
                <a:solidFill>
                  <a:srgbClr val="FFFFFF"/>
                </a:solidFill>
                <a:effectLst/>
                <a:latin typeface="Arial"/>
                <a:ea typeface="Arial Unicode MS"/>
                <a:cs typeface="Arial Unicode MS" pitchFamily="34" charset="-128"/>
                <a:sym typeface="Arial"/>
              </a:rPr>
              <a:t>Bernd Freibott, SAP Germany AG &amp; Co KG</a:t>
            </a: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9" r:id="rId3"/>
    <p:sldLayoutId id="2147483708" r:id="rId4"/>
    <p:sldLayoutId id="2147483704" r:id="rId5"/>
    <p:sldLayoutId id="2147483689" r:id="rId6"/>
    <p:sldLayoutId id="2147483702" r:id="rId7"/>
    <p:sldLayoutId id="2147483684" r:id="rId8"/>
    <p:sldLayoutId id="2147483665" r:id="rId9"/>
    <p:sldLayoutId id="2147483683" r:id="rId10"/>
    <p:sldLayoutId id="2147483687" r:id="rId11"/>
    <p:sldLayoutId id="2147483710" r:id="rId12"/>
    <p:sldLayoutId id="2147483686" r:id="rId13"/>
    <p:sldLayoutId id="2147483669" r:id="rId14"/>
    <p:sldLayoutId id="2147483691" r:id="rId15"/>
    <p:sldLayoutId id="2147483688" r:id="rId16"/>
    <p:sldLayoutId id="2147483703" r:id="rId17"/>
    <p:sldLayoutId id="2147483685" r:id="rId18"/>
    <p:sldLayoutId id="2147483692" r:id="rId19"/>
    <p:sldLayoutId id="2147483674" r:id="rId20"/>
    <p:sldLayoutId id="2147483705" r:id="rId21"/>
    <p:sldLayoutId id="2147483711" r:id="rId22"/>
    <p:sldLayoutId id="2147483712" r:id="rId23"/>
    <p:sldLayoutId id="2147483713" r:id="rId24"/>
    <p:sldLayoutId id="2147483714" r:id="rId25"/>
    <p:sldLayoutId id="2147483715" r:id="rId26"/>
  </p:sldLayoutIdLst>
  <p:hf hdr="0" ftr="0" dt="0"/>
  <p:txStyles>
    <p:titleStyle>
      <a:lvl1pPr algn="l" defTabSz="914400" rtl="0" eaLnBrk="1" latinLnBrk="0" hangingPunct="1">
        <a:spcBef>
          <a:spcPct val="0"/>
        </a:spcBef>
        <a:buNone/>
        <a:defRPr sz="2400" b="1" kern="1200">
          <a:solidFill>
            <a:schemeClr val="accent2"/>
          </a:solidFill>
          <a:latin typeface="+mj-lt"/>
          <a:ea typeface="+mj-ea"/>
          <a:cs typeface="+mj-cs"/>
        </a:defRPr>
      </a:lvl1pPr>
    </p:titleStyle>
    <p:body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269875" indent="-180975"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45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630000" indent="-179388"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de-D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0C3AA4-4578-49BF-B0CB-C574BFCF4FF8}" type="datetimeFigureOut">
              <a:rPr lang="de-DE" smtClean="0"/>
              <a:pPr/>
              <a:t>19.09.2011</a:t>
            </a:fld>
            <a:endParaRPr lang="de-D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FF3B89-1689-40A7-BD28-D7C6056A4C15}" type="slidenum">
              <a:rPr lang="de-DE" smtClean="0"/>
              <a:pPr/>
              <a:t>‹#›</a:t>
            </a:fld>
            <a:endParaRPr lang="de-DE"/>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de-D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CC6116-30FF-4D0F-8113-6BC7562D1302}" type="datetimeFigureOut">
              <a:rPr lang="de-DE" smtClean="0"/>
              <a:pPr/>
              <a:t>19.09.2011</a:t>
            </a:fld>
            <a:endParaRPr lang="de-D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95AC5C-ECA6-4F44-94D9-E0FDA22B88E0}" type="slidenum">
              <a:rPr lang="de-DE" smtClean="0"/>
              <a:pPr/>
              <a:t>‹#›</a:t>
            </a:fld>
            <a:endParaRPr lang="de-DE"/>
          </a:p>
        </p:txBody>
      </p:sp>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de-D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49AE71-A7C0-4F6E-AC40-7860F97ED8F6}" type="datetimeFigureOut">
              <a:rPr lang="de-DE" smtClean="0"/>
              <a:pPr/>
              <a:t>19.09.2011</a:t>
            </a:fld>
            <a:endParaRPr lang="de-D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1E0B91-FC3A-4546-9FF9-D81ED34CF368}" type="slidenum">
              <a:rPr lang="de-DE" smtClean="0"/>
              <a:pPr/>
              <a:t>‹#›</a:t>
            </a:fld>
            <a:endParaRPr lang="de-DE"/>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tags" Target="../tags/tag1.xml"/><Relationship Id="rId5" Type="http://schemas.openxmlformats.org/officeDocument/2006/relationships/image" Target="../media/image49.jpe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notesSlide" Target="../notesSlides/notesSlide9.xml"/><Relationship Id="rId16" Type="http://schemas.openxmlformats.org/officeDocument/2006/relationships/image" Target="../media/image63.png"/><Relationship Id="rId1" Type="http://schemas.openxmlformats.org/officeDocument/2006/relationships/slideLayout" Target="../slideLayouts/slideLayout9.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5" Type="http://schemas.openxmlformats.org/officeDocument/2006/relationships/image" Target="../media/image6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tags" Target="../tags/tag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1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xml"/><Relationship Id="rId1" Type="http://schemas.openxmlformats.org/officeDocument/2006/relationships/slideLayout" Target="../slideLayouts/slideLayout25.xml"/><Relationship Id="rId5" Type="http://schemas.openxmlformats.org/officeDocument/2006/relationships/image" Target="../media/image69.png"/><Relationship Id="rId4" Type="http://schemas.openxmlformats.org/officeDocument/2006/relationships/image" Target="../media/image68.png"/></Relationships>
</file>

<file path=ppt/slides/_rels/slide1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72.jpeg"/></Relationships>
</file>

<file path=ppt/slides/_rels/slide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9.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5.xml"/><Relationship Id="rId1" Type="http://schemas.openxmlformats.org/officeDocument/2006/relationships/slideLayout" Target="../slideLayouts/slideLayout25.xml"/><Relationship Id="rId5" Type="http://schemas.openxmlformats.org/officeDocument/2006/relationships/image" Target="../media/image76.png"/><Relationship Id="rId4" Type="http://schemas.openxmlformats.org/officeDocument/2006/relationships/image" Target="../media/image75.jpeg"/></Relationships>
</file>

<file path=ppt/slides/_rels/slide2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7.xml"/><Relationship Id="rId1" Type="http://schemas.openxmlformats.org/officeDocument/2006/relationships/slideLayout" Target="../slideLayouts/slideLayout25.xml"/><Relationship Id="rId4" Type="http://schemas.openxmlformats.org/officeDocument/2006/relationships/image" Target="../media/image79.jpeg"/></Relationships>
</file>

<file path=ppt/slides/_rels/slide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81.pn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hyperlink" Target="mailto:Bernd.Freibott@sap.com"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3" Type="http://schemas.openxmlformats.org/officeDocument/2006/relationships/image" Target="../media/image11.png"/><Relationship Id="rId21" Type="http://schemas.openxmlformats.org/officeDocument/2006/relationships/image" Target="../media/image29.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notesSlide" Target="../notesSlides/notesSlide3.xml"/><Relationship Id="rId16" Type="http://schemas.openxmlformats.org/officeDocument/2006/relationships/image" Target="../media/image24.png"/><Relationship Id="rId20" Type="http://schemas.openxmlformats.org/officeDocument/2006/relationships/image" Target="../media/image28.png"/><Relationship Id="rId1" Type="http://schemas.openxmlformats.org/officeDocument/2006/relationships/slideLayout" Target="../slideLayouts/slideLayout9.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19"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9.xml"/><Relationship Id="rId4" Type="http://schemas.openxmlformats.org/officeDocument/2006/relationships/image" Target="../media/image32.jpeg"/></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8" Type="http://schemas.openxmlformats.org/officeDocument/2006/relationships/image" Target="../media/image37.emf"/><Relationship Id="rId13" Type="http://schemas.openxmlformats.org/officeDocument/2006/relationships/image" Target="../media/image42.png"/><Relationship Id="rId3" Type="http://schemas.openxmlformats.org/officeDocument/2006/relationships/image" Target="../media/image35.png"/><Relationship Id="rId7" Type="http://schemas.openxmlformats.org/officeDocument/2006/relationships/image" Target="../media/image24.png"/><Relationship Id="rId12" Type="http://schemas.openxmlformats.org/officeDocument/2006/relationships/image" Target="../media/image41.jpeg"/><Relationship Id="rId2" Type="http://schemas.openxmlformats.org/officeDocument/2006/relationships/notesSlide" Target="../notesSlides/notesSlide5.xml"/><Relationship Id="rId16" Type="http://schemas.openxmlformats.org/officeDocument/2006/relationships/image" Target="../media/image45.gif"/><Relationship Id="rId1" Type="http://schemas.openxmlformats.org/officeDocument/2006/relationships/slideLayout" Target="../slideLayouts/slideLayout23.xml"/><Relationship Id="rId6" Type="http://schemas.openxmlformats.org/officeDocument/2006/relationships/image" Target="../media/image25.png"/><Relationship Id="rId11" Type="http://schemas.openxmlformats.org/officeDocument/2006/relationships/image" Target="../media/image40.jpeg"/><Relationship Id="rId5" Type="http://schemas.openxmlformats.org/officeDocument/2006/relationships/image" Target="../media/image36.png"/><Relationship Id="rId15" Type="http://schemas.openxmlformats.org/officeDocument/2006/relationships/image" Target="../media/image44.jpeg"/><Relationship Id="rId10" Type="http://schemas.openxmlformats.org/officeDocument/2006/relationships/image" Target="../media/image39.png"/><Relationship Id="rId4" Type="http://schemas.openxmlformats.org/officeDocument/2006/relationships/hyperlink" Target="https://portal.wdf.sap.corp/wcm/ROLES:/portal_content/com.sap.sen.bso/com.sap.sen.bso.roles/com.sap.sen.bso.rl_bso_global/fld_bso_themes/Infocenters/WS%20BSO/Themes/~/Financial%20Excellence" TargetMode="External"/><Relationship Id="rId9" Type="http://schemas.openxmlformats.org/officeDocument/2006/relationships/image" Target="../media/image38.jpeg"/><Relationship Id="rId14" Type="http://schemas.openxmlformats.org/officeDocument/2006/relationships/image" Target="../media/image43.jpeg"/></Relationships>
</file>

<file path=ppt/slides/_rels/slide9.xml.rels><?xml version="1.0" encoding="UTF-8" standalone="yes"?>
<Relationships xmlns="http://schemas.openxmlformats.org/package/2006/relationships"><Relationship Id="rId3" Type="http://schemas.openxmlformats.org/officeDocument/2006/relationships/hyperlink" Target="http://www.emeraldinsight.com/fig/1723_10_1016_S1474-8231_08_07003-1.png" TargetMode="External"/><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Templates_Guidelines\eOn\Templates\2011\Corporate\PSD_Bilder_rechts\titelbild2.jpg"/>
          <p:cNvPicPr>
            <a:picLocks noChangeAspect="1" noChangeArrowheads="1"/>
          </p:cNvPicPr>
          <p:nvPr/>
        </p:nvPicPr>
        <p:blipFill>
          <a:blip r:embed="rId3" cstate="print"/>
          <a:stretch>
            <a:fillRect/>
          </a:stretch>
        </p:blipFill>
        <p:spPr bwMode="auto">
          <a:xfrm>
            <a:off x="0" y="365005"/>
            <a:ext cx="9144000" cy="6127990"/>
          </a:xfrm>
          <a:prstGeom prst="rect">
            <a:avLst/>
          </a:prstGeom>
          <a:noFill/>
        </p:spPr>
      </p:pic>
      <p:sp>
        <p:nvSpPr>
          <p:cNvPr id="5" name="Rectangle 4"/>
          <p:cNvSpPr/>
          <p:nvPr/>
        </p:nvSpPr>
        <p:spPr bwMode="gray">
          <a:xfrm>
            <a:off x="324000" y="-1"/>
            <a:ext cx="8496000" cy="2143126"/>
          </a:xfrm>
          <a:prstGeom prst="rect">
            <a:avLst/>
          </a:prstGeom>
          <a:solidFill>
            <a:schemeClr val="bg1">
              <a:alpha val="75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smtClean="0">
              <a:ln>
                <a:noFill/>
              </a:ln>
              <a:effectLst/>
              <a:uLnTx/>
              <a:uFillTx/>
              <a:ea typeface="Arial Unicode MS" pitchFamily="34" charset="-128"/>
              <a:cs typeface="Arial Unicode MS" pitchFamily="34" charset="-128"/>
            </a:endParaRPr>
          </a:p>
        </p:txBody>
      </p:sp>
      <p:pic>
        <p:nvPicPr>
          <p:cNvPr id="6" name="Picture 5" descr="SAP_grad_R_pref.png"/>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28613" y="6081713"/>
            <a:ext cx="916953" cy="454025"/>
          </a:xfrm>
          <a:prstGeom prst="rect">
            <a:avLst/>
          </a:prstGeom>
        </p:spPr>
      </p:pic>
      <p:sp>
        <p:nvSpPr>
          <p:cNvPr id="7" name="Rectangle 6"/>
          <p:cNvSpPr/>
          <p:nvPr/>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dirty="0" err="1" smtClean="0">
              <a:ln>
                <a:noFill/>
              </a:ln>
              <a:effectLst/>
              <a:uLnTx/>
              <a:uFillTx/>
              <a:ea typeface="Arial Unicode MS" pitchFamily="34" charset="-128"/>
              <a:cs typeface="Arial Unicode MS" pitchFamily="34" charset="-128"/>
            </a:endParaRPr>
          </a:p>
        </p:txBody>
      </p:sp>
      <p:sp>
        <p:nvSpPr>
          <p:cNvPr id="2" name="Title 1"/>
          <p:cNvSpPr>
            <a:spLocks noGrp="1"/>
          </p:cNvSpPr>
          <p:nvPr>
            <p:ph type="title"/>
          </p:nvPr>
        </p:nvSpPr>
        <p:spPr>
          <a:xfrm>
            <a:off x="424872" y="296291"/>
            <a:ext cx="8269127" cy="1181527"/>
          </a:xfrm>
        </p:spPr>
        <p:txBody>
          <a:bodyPr/>
          <a:lstStyle/>
          <a:p>
            <a:r>
              <a:rPr lang="de-DE" sz="2400" dirty="0" smtClean="0"/>
              <a:t>Sustainable Safety Management: </a:t>
            </a:r>
            <a:br>
              <a:rPr lang="de-DE" sz="2400" dirty="0" smtClean="0"/>
            </a:br>
            <a:r>
              <a:rPr lang="de-DE" sz="2400" dirty="0" smtClean="0"/>
              <a:t>	Incident Managementas a cornerstone</a:t>
            </a:r>
            <a:br>
              <a:rPr lang="de-DE" sz="2400" dirty="0" smtClean="0"/>
            </a:br>
            <a:r>
              <a:rPr lang="de-DE" sz="2400" dirty="0" smtClean="0"/>
              <a:t>	for a successful safety culture</a:t>
            </a:r>
            <a:r>
              <a:rPr lang="en-US" sz="2400" dirty="0" smtClean="0"/>
              <a:t> </a:t>
            </a:r>
            <a:endParaRPr lang="en-US" sz="2400" dirty="0"/>
          </a:p>
        </p:txBody>
      </p:sp>
      <p:sp>
        <p:nvSpPr>
          <p:cNvPr id="3" name="Subtitle 2"/>
          <p:cNvSpPr>
            <a:spLocks noGrp="1"/>
          </p:cNvSpPr>
          <p:nvPr>
            <p:ph type="subTitle" idx="1"/>
          </p:nvPr>
        </p:nvSpPr>
        <p:spPr>
          <a:xfrm>
            <a:off x="414000" y="1499870"/>
            <a:ext cx="6840000" cy="492443"/>
          </a:xfrm>
        </p:spPr>
        <p:txBody>
          <a:bodyPr/>
          <a:lstStyle/>
          <a:p>
            <a:r>
              <a:rPr lang="en-US" dirty="0" smtClean="0"/>
              <a:t>Bernd Freibott – SAP – Global Sustainability Services Hub</a:t>
            </a:r>
            <a:br>
              <a:rPr lang="en-US" dirty="0" smtClean="0"/>
            </a:br>
            <a:r>
              <a:rPr lang="en-US" dirty="0" smtClean="0"/>
              <a:t>October </a:t>
            </a:r>
            <a:r>
              <a:rPr lang="en-US" dirty="0" smtClean="0"/>
              <a:t>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eisberg-modell.jpg"/>
          <p:cNvPicPr>
            <a:picLocks noChangeAspect="1"/>
          </p:cNvPicPr>
          <p:nvPr/>
        </p:nvPicPr>
        <p:blipFill>
          <a:blip r:embed="rId3" cstate="print"/>
          <a:srcRect b="2196"/>
          <a:stretch>
            <a:fillRect/>
          </a:stretch>
        </p:blipFill>
        <p:spPr>
          <a:xfrm>
            <a:off x="321512" y="1289793"/>
            <a:ext cx="8488122" cy="5179990"/>
          </a:xfrm>
          <a:prstGeom prst="rect">
            <a:avLst/>
          </a:prstGeom>
        </p:spPr>
      </p:pic>
      <p:sp>
        <p:nvSpPr>
          <p:cNvPr id="6" name="Textfeld 5"/>
          <p:cNvSpPr txBox="1"/>
          <p:nvPr/>
        </p:nvSpPr>
        <p:spPr>
          <a:xfrm>
            <a:off x="273363" y="1649133"/>
            <a:ext cx="663368" cy="461665"/>
          </a:xfrm>
          <a:prstGeom prst="rect">
            <a:avLst/>
          </a:prstGeom>
          <a:noFill/>
        </p:spPr>
        <p:txBody>
          <a:bodyPr wrap="square" rtlCol="0">
            <a:spAutoFit/>
          </a:bodyPr>
          <a:lstStyle/>
          <a:p>
            <a:pPr fontAlgn="base">
              <a:spcBef>
                <a:spcPct val="50000"/>
              </a:spcBef>
              <a:spcAft>
                <a:spcPct val="0"/>
              </a:spcAft>
              <a:buClr>
                <a:srgbClr val="F0AB00"/>
              </a:buClr>
              <a:buSzPct val="80000"/>
            </a:pPr>
            <a:r>
              <a:rPr lang="en-US" sz="2400" b="1" kern="0" dirty="0" smtClean="0">
                <a:solidFill>
                  <a:schemeClr val="bg1"/>
                </a:solidFill>
                <a:ea typeface="Arial Unicode MS" pitchFamily="34" charset="-128"/>
                <a:cs typeface="Arial Unicode MS" pitchFamily="34" charset="-128"/>
              </a:rPr>
              <a:t>1%</a:t>
            </a:r>
          </a:p>
        </p:txBody>
      </p:sp>
      <p:sp>
        <p:nvSpPr>
          <p:cNvPr id="7" name="Textfeld 6"/>
          <p:cNvSpPr txBox="1"/>
          <p:nvPr/>
        </p:nvSpPr>
        <p:spPr>
          <a:xfrm>
            <a:off x="288621" y="3121552"/>
            <a:ext cx="855546" cy="461665"/>
          </a:xfrm>
          <a:prstGeom prst="rect">
            <a:avLst/>
          </a:prstGeom>
          <a:noFill/>
        </p:spPr>
        <p:txBody>
          <a:bodyPr wrap="square" rtlCol="0">
            <a:spAutoFit/>
          </a:bodyPr>
          <a:lstStyle/>
          <a:p>
            <a:pPr fontAlgn="base">
              <a:spcBef>
                <a:spcPct val="50000"/>
              </a:spcBef>
              <a:spcAft>
                <a:spcPct val="0"/>
              </a:spcAft>
              <a:buClr>
                <a:srgbClr val="F0AB00"/>
              </a:buClr>
              <a:buSzPct val="80000"/>
            </a:pPr>
            <a:r>
              <a:rPr lang="en-US" sz="2400" b="1" kern="0" dirty="0" smtClean="0">
                <a:solidFill>
                  <a:schemeClr val="bg1"/>
                </a:solidFill>
                <a:ea typeface="Arial Unicode MS" pitchFamily="34" charset="-128"/>
                <a:cs typeface="Arial Unicode MS" pitchFamily="34" charset="-128"/>
              </a:rPr>
              <a:t>99%</a:t>
            </a:r>
          </a:p>
        </p:txBody>
      </p:sp>
      <p:grpSp>
        <p:nvGrpSpPr>
          <p:cNvPr id="2" name="Gruppieren 11"/>
          <p:cNvGrpSpPr/>
          <p:nvPr/>
        </p:nvGrpSpPr>
        <p:grpSpPr>
          <a:xfrm>
            <a:off x="710586" y="1406694"/>
            <a:ext cx="5347586" cy="4526124"/>
            <a:chOff x="1417067" y="1040400"/>
            <a:chExt cx="5721322" cy="4980888"/>
          </a:xfrm>
        </p:grpSpPr>
        <p:sp>
          <p:nvSpPr>
            <p:cNvPr id="9" name="Gleichschenkliges Dreieck 8"/>
            <p:cNvSpPr/>
            <p:nvPr/>
          </p:nvSpPr>
          <p:spPr bwMode="gray">
            <a:xfrm>
              <a:off x="1417067" y="1040400"/>
              <a:ext cx="4896544" cy="4980888"/>
            </a:xfrm>
            <a:prstGeom prst="triangle">
              <a:avLst/>
            </a:prstGeom>
            <a:gradFill>
              <a:gsLst>
                <a:gs pos="0">
                  <a:schemeClr val="accent1"/>
                </a:gs>
                <a:gs pos="50000">
                  <a:schemeClr val="accent1">
                    <a:tint val="44500"/>
                    <a:satMod val="160000"/>
                  </a:schemeClr>
                </a:gs>
                <a:gs pos="100000">
                  <a:schemeClr val="accent1">
                    <a:tint val="23500"/>
                    <a:satMod val="160000"/>
                  </a:schemeClr>
                </a:gs>
              </a:gsLst>
              <a:lin ang="5400000" scaled="0"/>
            </a:gradFill>
            <a:ln w="9525" algn="ctr">
              <a:noFill/>
              <a:miter lim="800000"/>
              <a:headEnd/>
              <a:tailEnd/>
            </a:ln>
          </p:spPr>
          <p:txBody>
            <a:bodyPr lIns="90000" tIns="72000" rIns="90000" bIns="72000" rtlCol="0" anchor="b" anchorCtr="0"/>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600" b="0" i="0" u="none" strike="noStrike" kern="0" cap="none" spc="0" normalizeH="0" baseline="0" noProof="0" dirty="0" smtClean="0">
                  <a:ln>
                    <a:noFill/>
                  </a:ln>
                  <a:effectLst/>
                  <a:uLnTx/>
                  <a:uFillTx/>
                  <a:ea typeface="Arial Unicode MS" pitchFamily="34" charset="-128"/>
                  <a:cs typeface="Arial Unicode MS" pitchFamily="34" charset="-128"/>
                </a:rPr>
                <a:t>1</a:t>
              </a:r>
            </a:p>
            <a:p>
              <a:pPr marR="0" algn="ctr" defTabSz="914400" eaLnBrk="1" fontAlgn="base" latinLnBrk="0" hangingPunct="1">
                <a:lnSpc>
                  <a:spcPct val="100000"/>
                </a:lnSpc>
                <a:spcBef>
                  <a:spcPct val="50000"/>
                </a:spcBef>
                <a:spcAft>
                  <a:spcPct val="0"/>
                </a:spcAft>
                <a:buClr>
                  <a:srgbClr val="F0AB00"/>
                </a:buClr>
                <a:buSzPct val="80000"/>
                <a:tabLst/>
              </a:pPr>
              <a:r>
                <a:rPr lang="en-US" sz="1600" kern="0" dirty="0" smtClean="0">
                  <a:ea typeface="Arial Unicode MS" pitchFamily="34" charset="-128"/>
                  <a:cs typeface="Arial Unicode MS" pitchFamily="34" charset="-128"/>
                </a:rPr>
                <a:t>Major</a:t>
              </a:r>
            </a:p>
            <a:p>
              <a:pPr marR="0" algn="ctr" defTabSz="914400" eaLnBrk="1" fontAlgn="base" latinLnBrk="0" hangingPunct="1">
                <a:lnSpc>
                  <a:spcPct val="100000"/>
                </a:lnSpc>
                <a:spcBef>
                  <a:spcPct val="50000"/>
                </a:spcBef>
                <a:spcAft>
                  <a:spcPct val="0"/>
                </a:spcAft>
                <a:buClr>
                  <a:srgbClr val="F0AB00"/>
                </a:buClr>
                <a:buSzPct val="80000"/>
                <a:tabLst/>
              </a:pPr>
              <a:r>
                <a:rPr kumimoji="0" lang="en-US" sz="1600" b="0" i="0" u="none" strike="noStrike" kern="0" cap="none" spc="0" normalizeH="0" baseline="0" noProof="0" dirty="0" smtClean="0">
                  <a:ln>
                    <a:noFill/>
                  </a:ln>
                  <a:effectLst/>
                  <a:uLnTx/>
                  <a:uFillTx/>
                  <a:ea typeface="Arial Unicode MS" pitchFamily="34" charset="-128"/>
                  <a:cs typeface="Arial Unicode MS" pitchFamily="34" charset="-128"/>
                </a:rPr>
                <a:t>Injury</a:t>
              </a:r>
            </a:p>
            <a:p>
              <a:pPr marR="0" algn="ctr" defTabSz="914400" eaLnBrk="1" fontAlgn="base" latinLnBrk="0" hangingPunct="1">
                <a:lnSpc>
                  <a:spcPct val="100000"/>
                </a:lnSpc>
                <a:spcBef>
                  <a:spcPct val="50000"/>
                </a:spcBef>
                <a:spcAft>
                  <a:spcPct val="0"/>
                </a:spcAft>
                <a:buClr>
                  <a:srgbClr val="F0AB00"/>
                </a:buClr>
                <a:buSzPct val="80000"/>
                <a:tabLst/>
              </a:pPr>
              <a:endParaRPr lang="en-US" sz="900" kern="0" dirty="0" smtClean="0">
                <a:ea typeface="Arial Unicode MS" pitchFamily="34" charset="-128"/>
                <a:cs typeface="Arial Unicode MS" pitchFamily="34" charset="-128"/>
              </a:endParaRPr>
            </a:p>
            <a:p>
              <a:pPr marR="0" algn="ctr" defTabSz="914400" eaLnBrk="1" fontAlgn="base" latinLnBrk="0" hangingPunct="1">
                <a:lnSpc>
                  <a:spcPct val="100000"/>
                </a:lnSpc>
                <a:spcBef>
                  <a:spcPct val="50000"/>
                </a:spcBef>
                <a:spcAft>
                  <a:spcPct val="0"/>
                </a:spcAft>
                <a:buClr>
                  <a:srgbClr val="F0AB00"/>
                </a:buClr>
                <a:buSzPct val="80000"/>
                <a:tabLst/>
              </a:pPr>
              <a:r>
                <a:rPr kumimoji="0" lang="en-US" b="1" i="0" u="none" strike="noStrike" kern="0" cap="none" spc="0" normalizeH="0" baseline="0" noProof="0" dirty="0" smtClean="0">
                  <a:ln>
                    <a:noFill/>
                  </a:ln>
                  <a:effectLst/>
                  <a:uLnTx/>
                  <a:uFillTx/>
                  <a:ea typeface="Arial Unicode MS" pitchFamily="34" charset="-128"/>
                  <a:cs typeface="Arial Unicode MS" pitchFamily="34" charset="-128"/>
                </a:rPr>
                <a:t>29</a:t>
              </a:r>
            </a:p>
            <a:p>
              <a:pPr marR="0" algn="ctr" defTabSz="914400" eaLnBrk="1" fontAlgn="base" latinLnBrk="0" hangingPunct="1">
                <a:lnSpc>
                  <a:spcPct val="100000"/>
                </a:lnSpc>
                <a:spcBef>
                  <a:spcPct val="50000"/>
                </a:spcBef>
                <a:spcAft>
                  <a:spcPct val="0"/>
                </a:spcAft>
                <a:buClr>
                  <a:srgbClr val="F0AB00"/>
                </a:buClr>
                <a:buSzPct val="80000"/>
                <a:tabLst/>
              </a:pPr>
              <a:r>
                <a:rPr lang="en-US" b="1" kern="0" dirty="0" smtClean="0">
                  <a:ea typeface="Arial Unicode MS" pitchFamily="34" charset="-128"/>
                  <a:cs typeface="Arial Unicode MS" pitchFamily="34" charset="-128"/>
                </a:rPr>
                <a:t>Minor</a:t>
              </a:r>
            </a:p>
            <a:p>
              <a:pPr marR="0" algn="ctr" defTabSz="914400" eaLnBrk="1" fontAlgn="base" latinLnBrk="0" hangingPunct="1">
                <a:lnSpc>
                  <a:spcPct val="100000"/>
                </a:lnSpc>
                <a:spcBef>
                  <a:spcPct val="50000"/>
                </a:spcBef>
                <a:spcAft>
                  <a:spcPct val="0"/>
                </a:spcAft>
                <a:buClr>
                  <a:srgbClr val="F0AB00"/>
                </a:buClr>
                <a:buSzPct val="80000"/>
                <a:tabLst/>
              </a:pPr>
              <a:r>
                <a:rPr kumimoji="0" lang="en-US" b="1" i="0" u="none" strike="noStrike" kern="0" cap="none" spc="0" normalizeH="0" baseline="0" noProof="0" dirty="0" smtClean="0">
                  <a:ln>
                    <a:noFill/>
                  </a:ln>
                  <a:effectLst/>
                  <a:uLnTx/>
                  <a:uFillTx/>
                  <a:ea typeface="Arial Unicode MS" pitchFamily="34" charset="-128"/>
                  <a:cs typeface="Arial Unicode MS" pitchFamily="34" charset="-128"/>
                </a:rPr>
                <a:t>Injury</a:t>
              </a:r>
            </a:p>
            <a:p>
              <a:pPr marR="0" algn="ctr" defTabSz="914400" eaLnBrk="1" fontAlgn="base" latinLnBrk="0" hangingPunct="1">
                <a:lnSpc>
                  <a:spcPct val="100000"/>
                </a:lnSpc>
                <a:spcBef>
                  <a:spcPct val="50000"/>
                </a:spcBef>
                <a:spcAft>
                  <a:spcPct val="0"/>
                </a:spcAft>
                <a:buClr>
                  <a:srgbClr val="F0AB00"/>
                </a:buClr>
                <a:buSzPct val="80000"/>
                <a:tabLst/>
              </a:pPr>
              <a:endParaRPr lang="en-US" sz="800" kern="0" dirty="0" smtClean="0">
                <a:ea typeface="Arial Unicode MS" pitchFamily="34" charset="-128"/>
                <a:cs typeface="Arial Unicode MS" pitchFamily="34" charset="-128"/>
              </a:endParaRPr>
            </a:p>
            <a:p>
              <a:pPr marR="0" algn="ctr" defTabSz="914400" eaLnBrk="1" fontAlgn="base" latinLnBrk="0" hangingPunct="1">
                <a:lnSpc>
                  <a:spcPct val="100000"/>
                </a:lnSpc>
                <a:spcBef>
                  <a:spcPct val="50000"/>
                </a:spcBef>
                <a:spcAft>
                  <a:spcPct val="0"/>
                </a:spcAft>
                <a:buClr>
                  <a:srgbClr val="F0AB00"/>
                </a:buClr>
                <a:buSzPct val="80000"/>
                <a:tabLst/>
              </a:pPr>
              <a:r>
                <a:rPr kumimoji="0" lang="en-US" sz="2400" b="1" i="0" u="none" strike="noStrike" kern="0" cap="none" spc="0" normalizeH="0" baseline="0" noProof="0" dirty="0" smtClean="0">
                  <a:ln>
                    <a:noFill/>
                  </a:ln>
                  <a:effectLst/>
                  <a:uLnTx/>
                  <a:uFillTx/>
                  <a:ea typeface="Arial Unicode MS" pitchFamily="34" charset="-128"/>
                  <a:cs typeface="Arial Unicode MS" pitchFamily="34" charset="-128"/>
                </a:rPr>
                <a:t>300</a:t>
              </a:r>
            </a:p>
            <a:p>
              <a:pPr marR="0" algn="ctr" defTabSz="914400" eaLnBrk="1" fontAlgn="base" latinLnBrk="0" hangingPunct="1">
                <a:lnSpc>
                  <a:spcPct val="100000"/>
                </a:lnSpc>
                <a:spcBef>
                  <a:spcPct val="50000"/>
                </a:spcBef>
                <a:spcAft>
                  <a:spcPct val="0"/>
                </a:spcAft>
                <a:buClr>
                  <a:srgbClr val="F0AB00"/>
                </a:buClr>
                <a:buSzPct val="80000"/>
                <a:tabLst/>
              </a:pPr>
              <a:r>
                <a:rPr lang="en-US" sz="2400" b="1" kern="0" dirty="0" smtClean="0">
                  <a:ea typeface="Arial Unicode MS" pitchFamily="34" charset="-128"/>
                  <a:cs typeface="Arial Unicode MS" pitchFamily="34" charset="-128"/>
                </a:rPr>
                <a:t>Incidents</a:t>
              </a:r>
            </a:p>
            <a:p>
              <a:pPr marR="0" algn="ctr" defTabSz="914400" eaLnBrk="1" fontAlgn="base" latinLnBrk="0" hangingPunct="1">
                <a:lnSpc>
                  <a:spcPct val="100000"/>
                </a:lnSpc>
                <a:spcBef>
                  <a:spcPct val="50000"/>
                </a:spcBef>
                <a:spcAft>
                  <a:spcPct val="0"/>
                </a:spcAft>
                <a:buClr>
                  <a:srgbClr val="F0AB00"/>
                </a:buClr>
                <a:buSzPct val="80000"/>
                <a:tabLst/>
              </a:pPr>
              <a:r>
                <a:rPr kumimoji="0" lang="en-US" sz="2400" b="1" i="0" u="none" strike="noStrike" kern="0" cap="none" spc="0" normalizeH="0" baseline="0" noProof="0" dirty="0" smtClean="0">
                  <a:ln>
                    <a:noFill/>
                  </a:ln>
                  <a:effectLst/>
                  <a:uLnTx/>
                  <a:uFillTx/>
                  <a:ea typeface="Arial Unicode MS" pitchFamily="34" charset="-128"/>
                  <a:cs typeface="Arial Unicode MS" pitchFamily="34" charset="-128"/>
                </a:rPr>
                <a:t>(near</a:t>
              </a:r>
              <a:r>
                <a:rPr kumimoji="0" lang="en-US" sz="2400" b="1" i="0" u="none" strike="noStrike" kern="0" cap="none" spc="0" normalizeH="0" noProof="0" dirty="0" smtClean="0">
                  <a:ln>
                    <a:noFill/>
                  </a:ln>
                  <a:effectLst/>
                  <a:uLnTx/>
                  <a:uFillTx/>
                  <a:ea typeface="Arial Unicode MS" pitchFamily="34" charset="-128"/>
                  <a:cs typeface="Arial Unicode MS" pitchFamily="34" charset="-128"/>
                </a:rPr>
                <a:t> miss)</a:t>
              </a:r>
              <a:endParaRPr kumimoji="0" lang="en-US" sz="2400" b="1"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0" name="Freihandform 9"/>
            <p:cNvSpPr/>
            <p:nvPr/>
          </p:nvSpPr>
          <p:spPr>
            <a:xfrm>
              <a:off x="3865499" y="1049536"/>
              <a:ext cx="3100068" cy="4963800"/>
            </a:xfrm>
            <a:custGeom>
              <a:avLst/>
              <a:gdLst>
                <a:gd name="connsiteX0" fmla="*/ 0 w 3262964"/>
                <a:gd name="connsiteY0" fmla="*/ 0 h 4995512"/>
                <a:gd name="connsiteX1" fmla="*/ 3262964 w 3262964"/>
                <a:gd name="connsiteY1" fmla="*/ 4273617 h 4995512"/>
                <a:gd name="connsiteX2" fmla="*/ 2464068 w 3262964"/>
                <a:gd name="connsiteY2" fmla="*/ 4995512 h 4995512"/>
                <a:gd name="connsiteX0" fmla="*/ 0 w 3111578"/>
                <a:gd name="connsiteY0" fmla="*/ 0 h 4995512"/>
                <a:gd name="connsiteX1" fmla="*/ 3111578 w 3111578"/>
                <a:gd name="connsiteY1" fmla="*/ 4559337 h 4995512"/>
                <a:gd name="connsiteX2" fmla="*/ 2464068 w 3111578"/>
                <a:gd name="connsiteY2" fmla="*/ 4995512 h 4995512"/>
                <a:gd name="connsiteX0" fmla="*/ 0 w 3111578"/>
                <a:gd name="connsiteY0" fmla="*/ 0 h 4995512"/>
                <a:gd name="connsiteX1" fmla="*/ 3111578 w 3111578"/>
                <a:gd name="connsiteY1" fmla="*/ 4127289 h 4995512"/>
                <a:gd name="connsiteX2" fmla="*/ 2464068 w 3111578"/>
                <a:gd name="connsiteY2" fmla="*/ 4995512 h 4995512"/>
              </a:gdLst>
              <a:ahLst/>
              <a:cxnLst>
                <a:cxn ang="0">
                  <a:pos x="connsiteX0" y="connsiteY0"/>
                </a:cxn>
                <a:cxn ang="0">
                  <a:pos x="connsiteX1" y="connsiteY1"/>
                </a:cxn>
                <a:cxn ang="0">
                  <a:pos x="connsiteX2" y="connsiteY2"/>
                </a:cxn>
              </a:cxnLst>
              <a:rect l="l" t="t" r="r" b="b"/>
              <a:pathLst>
                <a:path w="3111578" h="4995512">
                  <a:moveTo>
                    <a:pt x="0" y="0"/>
                  </a:moveTo>
                  <a:lnTo>
                    <a:pt x="3111578" y="4127289"/>
                  </a:lnTo>
                  <a:lnTo>
                    <a:pt x="2464068" y="4995512"/>
                  </a:lnTo>
                </a:path>
              </a:pathLst>
            </a:custGeom>
            <a:solidFill>
              <a:schemeClr val="accent1">
                <a:lumMod val="75000"/>
              </a:schemeClr>
            </a:solidFill>
            <a:ln w="952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b" anchorCtr="0"/>
            <a:lstStyle/>
            <a:p>
              <a:pPr algn="ctr"/>
              <a:endParaRPr lang="en-US" dirty="0"/>
            </a:p>
          </p:txBody>
        </p:sp>
        <p:sp>
          <p:nvSpPr>
            <p:cNvPr id="11" name="Textfeld 10"/>
            <p:cNvSpPr txBox="1"/>
            <p:nvPr/>
          </p:nvSpPr>
          <p:spPr>
            <a:xfrm rot="19978432">
              <a:off x="5875720" y="4387543"/>
              <a:ext cx="1262669" cy="1049971"/>
            </a:xfrm>
            <a:prstGeom prst="rect">
              <a:avLst/>
            </a:prstGeom>
            <a:noFill/>
          </p:spPr>
          <p:txBody>
            <a:bodyPr wrap="none" rtlCol="0">
              <a:spAutoFit/>
            </a:bodyPr>
            <a:lstStyle/>
            <a:p>
              <a:pPr fontAlgn="base">
                <a:spcBef>
                  <a:spcPct val="50000"/>
                </a:spcBef>
                <a:spcAft>
                  <a:spcPct val="0"/>
                </a:spcAft>
                <a:buClr>
                  <a:srgbClr val="F0AB00"/>
                </a:buClr>
                <a:buSzPct val="80000"/>
              </a:pPr>
              <a:r>
                <a:rPr lang="en-US" sz="1400" kern="0" dirty="0" smtClean="0">
                  <a:ea typeface="Arial Unicode MS" pitchFamily="34" charset="-128"/>
                  <a:cs typeface="Arial Unicode MS" pitchFamily="34" charset="-128"/>
                </a:rPr>
                <a:t>H. W. </a:t>
              </a:r>
            </a:p>
            <a:p>
              <a:pPr fontAlgn="base">
                <a:spcBef>
                  <a:spcPct val="50000"/>
                </a:spcBef>
                <a:spcAft>
                  <a:spcPct val="0"/>
                </a:spcAft>
                <a:buClr>
                  <a:srgbClr val="F0AB00"/>
                </a:buClr>
                <a:buSzPct val="80000"/>
              </a:pPr>
              <a:r>
                <a:rPr lang="en-US" sz="1400" kern="0" dirty="0" smtClean="0">
                  <a:ea typeface="Arial Unicode MS" pitchFamily="34" charset="-128"/>
                  <a:cs typeface="Arial Unicode MS" pitchFamily="34" charset="-128"/>
                </a:rPr>
                <a:t>Heinrich </a:t>
              </a:r>
            </a:p>
            <a:p>
              <a:pPr fontAlgn="base">
                <a:spcBef>
                  <a:spcPct val="50000"/>
                </a:spcBef>
                <a:spcAft>
                  <a:spcPct val="0"/>
                </a:spcAft>
                <a:buClr>
                  <a:srgbClr val="F0AB00"/>
                </a:buClr>
                <a:buSzPct val="80000"/>
              </a:pPr>
              <a:r>
                <a:rPr lang="en-US" sz="1400" kern="0" dirty="0" smtClean="0">
                  <a:ea typeface="Arial Unicode MS" pitchFamily="34" charset="-128"/>
                  <a:cs typeface="Arial Unicode MS" pitchFamily="34" charset="-128"/>
                </a:rPr>
                <a:t>(1931)</a:t>
              </a:r>
            </a:p>
          </p:txBody>
        </p:sp>
      </p:grpSp>
      <p:grpSp>
        <p:nvGrpSpPr>
          <p:cNvPr id="3" name="Gruppieren 12"/>
          <p:cNvGrpSpPr/>
          <p:nvPr/>
        </p:nvGrpSpPr>
        <p:grpSpPr>
          <a:xfrm>
            <a:off x="716305" y="1388024"/>
            <a:ext cx="5182424" cy="4539412"/>
            <a:chOff x="1417067" y="1025877"/>
            <a:chExt cx="5544616" cy="4995512"/>
          </a:xfrm>
        </p:grpSpPr>
        <p:sp>
          <p:nvSpPr>
            <p:cNvPr id="14" name="Gleichschenkliges Dreieck 13"/>
            <p:cNvSpPr/>
            <p:nvPr/>
          </p:nvSpPr>
          <p:spPr bwMode="gray">
            <a:xfrm>
              <a:off x="1417067" y="1040400"/>
              <a:ext cx="4896544" cy="4980888"/>
            </a:xfrm>
            <a:prstGeom prst="triangle">
              <a:avLst/>
            </a:prstGeom>
            <a:gradFill>
              <a:gsLst>
                <a:gs pos="0">
                  <a:schemeClr val="accent1"/>
                </a:gs>
                <a:gs pos="50000">
                  <a:schemeClr val="accent1">
                    <a:tint val="44500"/>
                    <a:satMod val="160000"/>
                  </a:schemeClr>
                </a:gs>
                <a:gs pos="100000">
                  <a:schemeClr val="accent1">
                    <a:tint val="23500"/>
                    <a:satMod val="160000"/>
                  </a:schemeClr>
                </a:gs>
              </a:gsLst>
              <a:lin ang="5400000" scaled="0"/>
            </a:gradFill>
            <a:ln w="9525" algn="ctr">
              <a:noFill/>
              <a:miter lim="800000"/>
              <a:headEnd/>
              <a:tailEnd/>
            </a:ln>
          </p:spPr>
          <p:txBody>
            <a:bodyPr lIns="90000" tIns="72000" rIns="90000" bIns="72000" rtlCol="0" anchor="b" anchorCtr="0"/>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600" b="0" i="0" u="none" strike="noStrike" kern="0" cap="none" spc="0" normalizeH="0" baseline="0" noProof="0" dirty="0" smtClean="0">
                  <a:ln>
                    <a:noFill/>
                  </a:ln>
                  <a:effectLst/>
                  <a:uLnTx/>
                  <a:uFillTx/>
                  <a:ea typeface="Arial Unicode MS" pitchFamily="34" charset="-128"/>
                  <a:cs typeface="Arial Unicode MS" pitchFamily="34" charset="-128"/>
                </a:rPr>
                <a:t>1</a:t>
              </a:r>
            </a:p>
            <a:p>
              <a:pPr marR="0" algn="ctr" defTabSz="914400" eaLnBrk="1" fontAlgn="base" latinLnBrk="0" hangingPunct="1">
                <a:lnSpc>
                  <a:spcPct val="100000"/>
                </a:lnSpc>
                <a:spcBef>
                  <a:spcPct val="50000"/>
                </a:spcBef>
                <a:spcAft>
                  <a:spcPct val="0"/>
                </a:spcAft>
                <a:buClr>
                  <a:srgbClr val="F0AB00"/>
                </a:buClr>
                <a:buSzPct val="80000"/>
                <a:tabLst/>
              </a:pPr>
              <a:r>
                <a:rPr lang="en-US" sz="1600" kern="0" dirty="0" smtClean="0">
                  <a:ea typeface="Arial Unicode MS" pitchFamily="34" charset="-128"/>
                  <a:cs typeface="Arial Unicode MS" pitchFamily="34" charset="-128"/>
                </a:rPr>
                <a:t>Fatal</a:t>
              </a:r>
            </a:p>
            <a:p>
              <a:pPr marR="0" algn="ctr" defTabSz="914400" eaLnBrk="1" fontAlgn="base" latinLnBrk="0" hangingPunct="1">
                <a:lnSpc>
                  <a:spcPct val="100000"/>
                </a:lnSpc>
                <a:spcBef>
                  <a:spcPct val="50000"/>
                </a:spcBef>
                <a:spcAft>
                  <a:spcPct val="0"/>
                </a:spcAft>
                <a:buClr>
                  <a:srgbClr val="F0AB00"/>
                </a:buClr>
                <a:buSzPct val="80000"/>
                <a:tabLst/>
              </a:pPr>
              <a:r>
                <a:rPr kumimoji="0" lang="en-US" sz="1600" b="0" i="0" u="none" strike="noStrike" kern="0" cap="none" spc="0" normalizeH="0" baseline="0" noProof="0" dirty="0" smtClean="0">
                  <a:ln>
                    <a:noFill/>
                  </a:ln>
                  <a:effectLst/>
                  <a:uLnTx/>
                  <a:uFillTx/>
                  <a:ea typeface="Arial Unicode MS" pitchFamily="34" charset="-128"/>
                  <a:cs typeface="Arial Unicode MS" pitchFamily="34" charset="-128"/>
                </a:rPr>
                <a:t>accident</a:t>
              </a:r>
            </a:p>
            <a:p>
              <a:pPr marR="0" algn="ctr" defTabSz="914400" eaLnBrk="1" fontAlgn="base" latinLnBrk="0" hangingPunct="1">
                <a:lnSpc>
                  <a:spcPct val="100000"/>
                </a:lnSpc>
                <a:spcBef>
                  <a:spcPct val="50000"/>
                </a:spcBef>
                <a:spcAft>
                  <a:spcPct val="0"/>
                </a:spcAft>
                <a:buClr>
                  <a:srgbClr val="F0AB00"/>
                </a:buClr>
                <a:buSzPct val="80000"/>
                <a:tabLst/>
              </a:pPr>
              <a:r>
                <a:rPr kumimoji="0" lang="en-US" i="0" u="none" strike="noStrike" kern="0" cap="none" spc="0" normalizeH="0" baseline="0" noProof="0" dirty="0" smtClean="0">
                  <a:ln>
                    <a:noFill/>
                  </a:ln>
                  <a:effectLst/>
                  <a:uLnTx/>
                  <a:uFillTx/>
                  <a:ea typeface="Arial Unicode MS" pitchFamily="34" charset="-128"/>
                  <a:cs typeface="Arial Unicode MS" pitchFamily="34" charset="-128"/>
                </a:rPr>
                <a:t>10</a:t>
              </a:r>
            </a:p>
            <a:p>
              <a:pPr marR="0" algn="ctr" defTabSz="914400" eaLnBrk="1" fontAlgn="base" latinLnBrk="0" hangingPunct="1">
                <a:lnSpc>
                  <a:spcPct val="100000"/>
                </a:lnSpc>
                <a:spcBef>
                  <a:spcPct val="50000"/>
                </a:spcBef>
                <a:spcAft>
                  <a:spcPct val="0"/>
                </a:spcAft>
                <a:buClr>
                  <a:srgbClr val="F0AB00"/>
                </a:buClr>
                <a:buSzPct val="80000"/>
                <a:tabLst/>
              </a:pPr>
              <a:r>
                <a:rPr lang="en-US" kern="0" dirty="0" smtClean="0">
                  <a:ea typeface="Arial Unicode MS" pitchFamily="34" charset="-128"/>
                  <a:cs typeface="Arial Unicode MS" pitchFamily="34" charset="-128"/>
                </a:rPr>
                <a:t>Serious</a:t>
              </a:r>
            </a:p>
            <a:p>
              <a:pPr marR="0" algn="ctr" defTabSz="914400" eaLnBrk="1" fontAlgn="base" latinLnBrk="0" hangingPunct="1">
                <a:lnSpc>
                  <a:spcPct val="100000"/>
                </a:lnSpc>
                <a:spcBef>
                  <a:spcPct val="50000"/>
                </a:spcBef>
                <a:spcAft>
                  <a:spcPct val="0"/>
                </a:spcAft>
                <a:buClr>
                  <a:srgbClr val="F0AB00"/>
                </a:buClr>
                <a:buSzPct val="80000"/>
                <a:tabLst/>
              </a:pPr>
              <a:r>
                <a:rPr kumimoji="0" lang="en-US" i="0" u="none" strike="noStrike" kern="0" cap="none" spc="0" normalizeH="0" baseline="0" noProof="0" dirty="0" smtClean="0">
                  <a:ln>
                    <a:noFill/>
                  </a:ln>
                  <a:effectLst/>
                  <a:uLnTx/>
                  <a:uFillTx/>
                  <a:ea typeface="Arial Unicode MS" pitchFamily="34" charset="-128"/>
                  <a:cs typeface="Arial Unicode MS" pitchFamily="34" charset="-128"/>
                </a:rPr>
                <a:t>Accidents</a:t>
              </a:r>
            </a:p>
            <a:p>
              <a:pPr marR="0" algn="ctr" defTabSz="914400" eaLnBrk="1" fontAlgn="base" latinLnBrk="0" hangingPunct="1">
                <a:lnSpc>
                  <a:spcPct val="100000"/>
                </a:lnSpc>
                <a:spcBef>
                  <a:spcPct val="50000"/>
                </a:spcBef>
                <a:spcAft>
                  <a:spcPct val="0"/>
                </a:spcAft>
                <a:buClr>
                  <a:srgbClr val="F0AB00"/>
                </a:buClr>
                <a:buSzPct val="80000"/>
                <a:tabLst/>
              </a:pPr>
              <a:r>
                <a:rPr kumimoji="0" lang="en-US" sz="2000" b="1" i="0" u="none" strike="noStrike" kern="0" cap="none" spc="0" normalizeH="0" baseline="0" noProof="0" dirty="0" smtClean="0">
                  <a:ln>
                    <a:noFill/>
                  </a:ln>
                  <a:effectLst/>
                  <a:uLnTx/>
                  <a:uFillTx/>
                  <a:ea typeface="Arial Unicode MS" pitchFamily="34" charset="-128"/>
                  <a:cs typeface="Arial Unicode MS" pitchFamily="34" charset="-128"/>
                </a:rPr>
                <a:t>30</a:t>
              </a:r>
            </a:p>
            <a:p>
              <a:pPr marR="0" algn="ctr" defTabSz="914400" eaLnBrk="1" fontAlgn="base" latinLnBrk="0" hangingPunct="1">
                <a:lnSpc>
                  <a:spcPct val="100000"/>
                </a:lnSpc>
                <a:spcBef>
                  <a:spcPct val="50000"/>
                </a:spcBef>
                <a:spcAft>
                  <a:spcPct val="0"/>
                </a:spcAft>
                <a:buClr>
                  <a:srgbClr val="F0AB00"/>
                </a:buClr>
                <a:buSzPct val="80000"/>
                <a:tabLst/>
              </a:pPr>
              <a:r>
                <a:rPr lang="en-US" sz="2000" b="1" kern="0" dirty="0" smtClean="0">
                  <a:ea typeface="Arial Unicode MS" pitchFamily="34" charset="-128"/>
                  <a:cs typeface="Arial Unicode MS" pitchFamily="34" charset="-128"/>
                </a:rPr>
                <a:t>Accidents</a:t>
              </a:r>
            </a:p>
            <a:p>
              <a:pPr marR="0" algn="ctr" defTabSz="914400" eaLnBrk="1" fontAlgn="base" latinLnBrk="0" hangingPunct="1">
                <a:lnSpc>
                  <a:spcPct val="100000"/>
                </a:lnSpc>
                <a:spcBef>
                  <a:spcPct val="50000"/>
                </a:spcBef>
                <a:spcAft>
                  <a:spcPct val="0"/>
                </a:spcAft>
                <a:buClr>
                  <a:srgbClr val="F0AB00"/>
                </a:buClr>
                <a:buSzPct val="80000"/>
                <a:tabLst/>
              </a:pPr>
              <a:r>
                <a:rPr lang="en-US" sz="2400" b="1" kern="0" dirty="0" smtClean="0">
                  <a:ea typeface="Arial Unicode MS" pitchFamily="34" charset="-128"/>
                  <a:cs typeface="Arial Unicode MS" pitchFamily="34" charset="-128"/>
                </a:rPr>
                <a:t>600</a:t>
              </a:r>
              <a:endParaRPr kumimoji="0" lang="en-US" sz="2400" b="1" i="0" u="none" strike="noStrike" kern="0" cap="none" spc="0" normalizeH="0" baseline="0" noProof="0" dirty="0" smtClean="0">
                <a:ln>
                  <a:noFill/>
                </a:ln>
                <a:effectLst/>
                <a:uLnTx/>
                <a:uFillTx/>
                <a:ea typeface="Arial Unicode MS" pitchFamily="34" charset="-128"/>
                <a:cs typeface="Arial Unicode MS" pitchFamily="34" charset="-128"/>
              </a:endParaRPr>
            </a:p>
            <a:p>
              <a:pPr marR="0" algn="ctr" defTabSz="914400" eaLnBrk="1" fontAlgn="base" latinLnBrk="0" hangingPunct="1">
                <a:lnSpc>
                  <a:spcPct val="100000"/>
                </a:lnSpc>
                <a:spcBef>
                  <a:spcPct val="50000"/>
                </a:spcBef>
                <a:spcAft>
                  <a:spcPct val="0"/>
                </a:spcAft>
                <a:buClr>
                  <a:srgbClr val="F0AB00"/>
                </a:buClr>
                <a:buSzPct val="80000"/>
                <a:tabLst/>
              </a:pPr>
              <a:r>
                <a:rPr lang="en-US" sz="2400" b="1" kern="0" dirty="0" smtClean="0">
                  <a:ea typeface="Arial Unicode MS" pitchFamily="34" charset="-128"/>
                  <a:cs typeface="Arial Unicode MS" pitchFamily="34" charset="-128"/>
                </a:rPr>
                <a:t>Incidents</a:t>
              </a:r>
            </a:p>
          </p:txBody>
        </p:sp>
        <p:sp>
          <p:nvSpPr>
            <p:cNvPr id="15" name="Freihandform 14"/>
            <p:cNvSpPr/>
            <p:nvPr/>
          </p:nvSpPr>
          <p:spPr>
            <a:xfrm>
              <a:off x="3850105" y="1025877"/>
              <a:ext cx="3111578" cy="4995512"/>
            </a:xfrm>
            <a:custGeom>
              <a:avLst/>
              <a:gdLst>
                <a:gd name="connsiteX0" fmla="*/ 0 w 3262964"/>
                <a:gd name="connsiteY0" fmla="*/ 0 h 4995512"/>
                <a:gd name="connsiteX1" fmla="*/ 3262964 w 3262964"/>
                <a:gd name="connsiteY1" fmla="*/ 4273617 h 4995512"/>
                <a:gd name="connsiteX2" fmla="*/ 2464068 w 3262964"/>
                <a:gd name="connsiteY2" fmla="*/ 4995512 h 4995512"/>
                <a:gd name="connsiteX0" fmla="*/ 0 w 3111578"/>
                <a:gd name="connsiteY0" fmla="*/ 0 h 4995512"/>
                <a:gd name="connsiteX1" fmla="*/ 3111578 w 3111578"/>
                <a:gd name="connsiteY1" fmla="*/ 4559337 h 4995512"/>
                <a:gd name="connsiteX2" fmla="*/ 2464068 w 3111578"/>
                <a:gd name="connsiteY2" fmla="*/ 4995512 h 4995512"/>
                <a:gd name="connsiteX0" fmla="*/ 0 w 3111578"/>
                <a:gd name="connsiteY0" fmla="*/ 0 h 4995512"/>
                <a:gd name="connsiteX1" fmla="*/ 3111578 w 3111578"/>
                <a:gd name="connsiteY1" fmla="*/ 4127289 h 4995512"/>
                <a:gd name="connsiteX2" fmla="*/ 2464068 w 3111578"/>
                <a:gd name="connsiteY2" fmla="*/ 4995512 h 4995512"/>
              </a:gdLst>
              <a:ahLst/>
              <a:cxnLst>
                <a:cxn ang="0">
                  <a:pos x="connsiteX0" y="connsiteY0"/>
                </a:cxn>
                <a:cxn ang="0">
                  <a:pos x="connsiteX1" y="connsiteY1"/>
                </a:cxn>
                <a:cxn ang="0">
                  <a:pos x="connsiteX2" y="connsiteY2"/>
                </a:cxn>
              </a:cxnLst>
              <a:rect l="l" t="t" r="r" b="b"/>
              <a:pathLst>
                <a:path w="3111578" h="4995512">
                  <a:moveTo>
                    <a:pt x="0" y="0"/>
                  </a:moveTo>
                  <a:lnTo>
                    <a:pt x="3111578" y="4127289"/>
                  </a:lnTo>
                  <a:lnTo>
                    <a:pt x="2464068" y="4995512"/>
                  </a:lnTo>
                </a:path>
              </a:pathLst>
            </a:custGeom>
            <a:solidFill>
              <a:schemeClr val="accent1">
                <a:lumMod val="75000"/>
              </a:schemeClr>
            </a:solidFill>
            <a:ln w="952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b" anchorCtr="0"/>
            <a:lstStyle/>
            <a:p>
              <a:pPr algn="ctr"/>
              <a:endParaRPr lang="en-US" dirty="0"/>
            </a:p>
          </p:txBody>
        </p:sp>
        <p:sp>
          <p:nvSpPr>
            <p:cNvPr id="16" name="Textfeld 15"/>
            <p:cNvSpPr txBox="1"/>
            <p:nvPr/>
          </p:nvSpPr>
          <p:spPr>
            <a:xfrm rot="19978432">
              <a:off x="5912592" y="4403976"/>
              <a:ext cx="1024300" cy="1049971"/>
            </a:xfrm>
            <a:prstGeom prst="rect">
              <a:avLst/>
            </a:prstGeom>
            <a:noFill/>
          </p:spPr>
          <p:txBody>
            <a:bodyPr wrap="none" rtlCol="0">
              <a:spAutoFit/>
            </a:bodyPr>
            <a:lstStyle/>
            <a:p>
              <a:pPr fontAlgn="base">
                <a:spcBef>
                  <a:spcPct val="50000"/>
                </a:spcBef>
                <a:spcAft>
                  <a:spcPct val="0"/>
                </a:spcAft>
                <a:buClr>
                  <a:srgbClr val="F0AB00"/>
                </a:buClr>
                <a:buSzPct val="80000"/>
              </a:pPr>
              <a:r>
                <a:rPr lang="en-US" sz="1400" kern="0" dirty="0" smtClean="0">
                  <a:ea typeface="Arial Unicode MS" pitchFamily="34" charset="-128"/>
                  <a:cs typeface="Arial Unicode MS" pitchFamily="34" charset="-128"/>
                </a:rPr>
                <a:t>Frank </a:t>
              </a:r>
            </a:p>
            <a:p>
              <a:pPr fontAlgn="base">
                <a:spcBef>
                  <a:spcPct val="50000"/>
                </a:spcBef>
                <a:spcAft>
                  <a:spcPct val="0"/>
                </a:spcAft>
                <a:buClr>
                  <a:srgbClr val="F0AB00"/>
                </a:buClr>
                <a:buSzPct val="80000"/>
              </a:pPr>
              <a:r>
                <a:rPr lang="en-US" sz="1400" kern="0" dirty="0" smtClean="0">
                  <a:ea typeface="Arial Unicode MS" pitchFamily="34" charset="-128"/>
                  <a:cs typeface="Arial Unicode MS" pitchFamily="34" charset="-128"/>
                </a:rPr>
                <a:t>E. Bird</a:t>
              </a:r>
            </a:p>
            <a:p>
              <a:pPr fontAlgn="base">
                <a:spcBef>
                  <a:spcPct val="50000"/>
                </a:spcBef>
                <a:spcAft>
                  <a:spcPct val="0"/>
                </a:spcAft>
                <a:buClr>
                  <a:srgbClr val="F0AB00"/>
                </a:buClr>
                <a:buSzPct val="80000"/>
              </a:pPr>
              <a:r>
                <a:rPr lang="en-US" sz="1400" kern="0" dirty="0" smtClean="0">
                  <a:ea typeface="Arial Unicode MS" pitchFamily="34" charset="-128"/>
                  <a:cs typeface="Arial Unicode MS" pitchFamily="34" charset="-128"/>
                </a:rPr>
                <a:t>(1969)</a:t>
              </a:r>
            </a:p>
          </p:txBody>
        </p:sp>
      </p:grpSp>
      <p:grpSp>
        <p:nvGrpSpPr>
          <p:cNvPr id="4" name="Gruppieren 17"/>
          <p:cNvGrpSpPr/>
          <p:nvPr/>
        </p:nvGrpSpPr>
        <p:grpSpPr>
          <a:xfrm>
            <a:off x="525924" y="1401311"/>
            <a:ext cx="5599417" cy="4526123"/>
            <a:chOff x="1022316" y="1040401"/>
            <a:chExt cx="5990752" cy="4980888"/>
          </a:xfrm>
        </p:grpSpPr>
        <p:sp>
          <p:nvSpPr>
            <p:cNvPr id="19" name="Gleichschenkliges Dreieck 18"/>
            <p:cNvSpPr/>
            <p:nvPr/>
          </p:nvSpPr>
          <p:spPr bwMode="gray">
            <a:xfrm>
              <a:off x="1022316" y="1040401"/>
              <a:ext cx="5313281" cy="4980888"/>
            </a:xfrm>
            <a:prstGeom prst="triangle">
              <a:avLst/>
            </a:prstGeom>
            <a:gradFill>
              <a:gsLst>
                <a:gs pos="0">
                  <a:schemeClr val="accent1"/>
                </a:gs>
                <a:gs pos="50000">
                  <a:schemeClr val="accent1">
                    <a:tint val="44500"/>
                    <a:satMod val="160000"/>
                  </a:schemeClr>
                </a:gs>
                <a:gs pos="100000">
                  <a:schemeClr val="accent1">
                    <a:tint val="23500"/>
                    <a:satMod val="160000"/>
                  </a:schemeClr>
                </a:gs>
              </a:gsLst>
              <a:lin ang="5400000" scaled="0"/>
            </a:gradFill>
            <a:ln w="9525" algn="ctr">
              <a:noFill/>
              <a:miter lim="800000"/>
              <a:headEnd/>
              <a:tailEnd/>
            </a:ln>
          </p:spPr>
          <p:txBody>
            <a:bodyPr wrap="none" lIns="36000" tIns="72000" rIns="36000" bIns="72000" rtlCol="0" anchor="b" anchorCtr="0"/>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600" b="1" i="0" u="none" strike="noStrike" kern="0" cap="none" spc="0" normalizeH="0" baseline="0" noProof="0" dirty="0" smtClean="0">
                  <a:ln>
                    <a:noFill/>
                  </a:ln>
                  <a:effectLst/>
                  <a:uLnTx/>
                  <a:uFillTx/>
                  <a:ea typeface="Arial Unicode MS" pitchFamily="34" charset="-128"/>
                  <a:cs typeface="Arial Unicode MS" pitchFamily="34" charset="-128"/>
                </a:rPr>
                <a:t>1</a:t>
              </a:r>
            </a:p>
            <a:p>
              <a:pPr marR="0" algn="ctr" defTabSz="914400" eaLnBrk="1" fontAlgn="base" latinLnBrk="0" hangingPunct="1">
                <a:lnSpc>
                  <a:spcPct val="100000"/>
                </a:lnSpc>
                <a:spcBef>
                  <a:spcPct val="50000"/>
                </a:spcBef>
                <a:spcAft>
                  <a:spcPct val="0"/>
                </a:spcAft>
                <a:buClr>
                  <a:srgbClr val="F0AB00"/>
                </a:buClr>
                <a:buSzPct val="80000"/>
                <a:tabLst/>
              </a:pPr>
              <a:r>
                <a:rPr lang="en-US" sz="1600" kern="0" dirty="0" smtClean="0">
                  <a:ea typeface="Arial Unicode MS" pitchFamily="34" charset="-128"/>
                  <a:cs typeface="Arial Unicode MS" pitchFamily="34" charset="-128"/>
                </a:rPr>
                <a:t>Fatality</a:t>
              </a:r>
            </a:p>
            <a:p>
              <a:pPr marR="0" algn="ctr" defTabSz="914400" eaLnBrk="1" fontAlgn="base" latinLnBrk="0" hangingPunct="1">
                <a:lnSpc>
                  <a:spcPct val="100000"/>
                </a:lnSpc>
                <a:spcBef>
                  <a:spcPct val="50000"/>
                </a:spcBef>
                <a:spcAft>
                  <a:spcPct val="0"/>
                </a:spcAft>
                <a:buClr>
                  <a:srgbClr val="F0AB00"/>
                </a:buClr>
                <a:buSzPct val="80000"/>
                <a:tabLst/>
              </a:pPr>
              <a:r>
                <a:rPr kumimoji="0" lang="en-US" sz="1600" b="1" i="0" u="none" strike="noStrike" kern="0" cap="none" spc="0" normalizeH="0" baseline="0" noProof="0" dirty="0" smtClean="0">
                  <a:ln>
                    <a:noFill/>
                  </a:ln>
                  <a:effectLst/>
                  <a:uLnTx/>
                  <a:uFillTx/>
                  <a:ea typeface="Arial Unicode MS" pitchFamily="34" charset="-128"/>
                  <a:cs typeface="Arial Unicode MS" pitchFamily="34" charset="-128"/>
                </a:rPr>
                <a:t>30</a:t>
              </a:r>
            </a:p>
            <a:p>
              <a:pPr marR="0" algn="ctr" defTabSz="914400" eaLnBrk="1" fontAlgn="base" latinLnBrk="0" hangingPunct="1">
                <a:lnSpc>
                  <a:spcPct val="100000"/>
                </a:lnSpc>
                <a:spcBef>
                  <a:spcPct val="50000"/>
                </a:spcBef>
                <a:spcAft>
                  <a:spcPct val="0"/>
                </a:spcAft>
                <a:buClr>
                  <a:srgbClr val="F0AB00"/>
                </a:buClr>
                <a:buSzPct val="80000"/>
                <a:tabLst/>
              </a:pPr>
              <a:r>
                <a:rPr lang="en-US" sz="1600" kern="0" dirty="0" smtClean="0">
                  <a:ea typeface="Arial Unicode MS" pitchFamily="34" charset="-128"/>
                  <a:cs typeface="Arial Unicode MS" pitchFamily="34" charset="-128"/>
                </a:rPr>
                <a:t> </a:t>
              </a:r>
              <a:r>
                <a:rPr lang="en-US" sz="1500" kern="0" dirty="0" smtClean="0">
                  <a:ea typeface="Arial Unicode MS" pitchFamily="34" charset="-128"/>
                  <a:cs typeface="Arial Unicode MS" pitchFamily="34" charset="-128"/>
                </a:rPr>
                <a:t>Lost Workday Cases</a:t>
              </a:r>
              <a:endParaRPr kumimoji="0" lang="en-US" sz="1500" b="0" i="0" u="none" strike="noStrike" kern="0" cap="none" spc="0" normalizeH="0" baseline="0" noProof="0" dirty="0" smtClean="0">
                <a:ln>
                  <a:noFill/>
                </a:ln>
                <a:effectLst/>
                <a:uLnTx/>
                <a:uFillTx/>
                <a:ea typeface="Arial Unicode MS" pitchFamily="34" charset="-128"/>
                <a:cs typeface="Arial Unicode MS" pitchFamily="34" charset="-128"/>
              </a:endParaRPr>
            </a:p>
            <a:p>
              <a:pPr marR="0" algn="ctr" defTabSz="914400" eaLnBrk="1" fontAlgn="base" latinLnBrk="0" hangingPunct="1">
                <a:lnSpc>
                  <a:spcPct val="100000"/>
                </a:lnSpc>
                <a:spcBef>
                  <a:spcPct val="50000"/>
                </a:spcBef>
                <a:spcAft>
                  <a:spcPct val="0"/>
                </a:spcAft>
                <a:buClr>
                  <a:srgbClr val="F0AB00"/>
                </a:buClr>
                <a:buSzPct val="80000"/>
                <a:tabLst/>
              </a:pPr>
              <a:r>
                <a:rPr kumimoji="0" lang="en-US" b="1" i="0" u="none" strike="noStrike" kern="0" cap="none" spc="0" normalizeH="0" baseline="0" noProof="0" dirty="0" smtClean="0">
                  <a:ln>
                    <a:noFill/>
                  </a:ln>
                  <a:effectLst/>
                  <a:uLnTx/>
                  <a:uFillTx/>
                  <a:ea typeface="Arial Unicode MS" pitchFamily="34" charset="-128"/>
                  <a:cs typeface="Arial Unicode MS" pitchFamily="34" charset="-128"/>
                </a:rPr>
                <a:t>300</a:t>
              </a:r>
            </a:p>
            <a:p>
              <a:pPr marR="0" algn="ctr" defTabSz="914400" eaLnBrk="1" fontAlgn="base" latinLnBrk="0" hangingPunct="1">
                <a:lnSpc>
                  <a:spcPct val="100000"/>
                </a:lnSpc>
                <a:spcBef>
                  <a:spcPct val="50000"/>
                </a:spcBef>
                <a:spcAft>
                  <a:spcPct val="0"/>
                </a:spcAft>
                <a:buClr>
                  <a:srgbClr val="F0AB00"/>
                </a:buClr>
                <a:buSzPct val="80000"/>
                <a:tabLst/>
              </a:pPr>
              <a:r>
                <a:rPr lang="en-US" kern="0" dirty="0" smtClean="0">
                  <a:ea typeface="Arial Unicode MS" pitchFamily="34" charset="-128"/>
                  <a:cs typeface="Arial Unicode MS" pitchFamily="34" charset="-128"/>
                </a:rPr>
                <a:t>Recordable Injuries</a:t>
              </a:r>
            </a:p>
            <a:p>
              <a:pPr marR="0" algn="ctr" defTabSz="914400" eaLnBrk="1" fontAlgn="base" latinLnBrk="0" hangingPunct="1">
                <a:lnSpc>
                  <a:spcPct val="100000"/>
                </a:lnSpc>
                <a:spcBef>
                  <a:spcPct val="50000"/>
                </a:spcBef>
                <a:spcAft>
                  <a:spcPct val="0"/>
                </a:spcAft>
                <a:buClr>
                  <a:srgbClr val="F0AB00"/>
                </a:buClr>
                <a:buSzPct val="80000"/>
                <a:tabLst/>
              </a:pPr>
              <a:r>
                <a:rPr kumimoji="0" lang="en-US" sz="2000" b="1" i="0" u="none" strike="noStrike" kern="0" cap="none" spc="0" normalizeH="0" baseline="0" noProof="0" dirty="0" smtClean="0">
                  <a:ln>
                    <a:noFill/>
                  </a:ln>
                  <a:effectLst/>
                  <a:uLnTx/>
                  <a:uFillTx/>
                  <a:ea typeface="Arial Unicode MS" pitchFamily="34" charset="-128"/>
                  <a:cs typeface="Arial Unicode MS" pitchFamily="34" charset="-128"/>
                </a:rPr>
                <a:t>3,000</a:t>
              </a:r>
            </a:p>
            <a:p>
              <a:pPr marR="0" algn="ctr" defTabSz="914400" eaLnBrk="1" fontAlgn="base" latinLnBrk="0" hangingPunct="1">
                <a:lnSpc>
                  <a:spcPct val="100000"/>
                </a:lnSpc>
                <a:spcBef>
                  <a:spcPct val="50000"/>
                </a:spcBef>
                <a:spcAft>
                  <a:spcPct val="0"/>
                </a:spcAft>
                <a:buClr>
                  <a:srgbClr val="F0AB00"/>
                </a:buClr>
                <a:buSzPct val="80000"/>
                <a:tabLst/>
              </a:pPr>
              <a:r>
                <a:rPr lang="en-US" sz="2000" b="1" kern="0" dirty="0" smtClean="0">
                  <a:ea typeface="Arial Unicode MS" pitchFamily="34" charset="-128"/>
                  <a:cs typeface="Arial Unicode MS" pitchFamily="34" charset="-128"/>
                </a:rPr>
                <a:t>Near Misses (estimated)</a:t>
              </a:r>
            </a:p>
            <a:p>
              <a:pPr marR="0" algn="ctr" defTabSz="914400" eaLnBrk="1" fontAlgn="base" latinLnBrk="0" hangingPunct="1">
                <a:lnSpc>
                  <a:spcPct val="100000"/>
                </a:lnSpc>
                <a:spcBef>
                  <a:spcPct val="50000"/>
                </a:spcBef>
                <a:spcAft>
                  <a:spcPct val="0"/>
                </a:spcAft>
                <a:buClr>
                  <a:srgbClr val="F0AB00"/>
                </a:buClr>
                <a:buSzPct val="80000"/>
                <a:tabLst/>
              </a:pPr>
              <a:r>
                <a:rPr lang="en-US" sz="2000" b="1" kern="0" dirty="0" smtClean="0">
                  <a:ea typeface="Arial Unicode MS" pitchFamily="34" charset="-128"/>
                  <a:cs typeface="Arial Unicode MS" pitchFamily="34" charset="-128"/>
                </a:rPr>
                <a:t>300,000</a:t>
              </a:r>
              <a:endParaRPr kumimoji="0" lang="en-US" sz="2000" b="1" i="0" u="none" strike="noStrike" kern="0" cap="none" spc="0" normalizeH="0" baseline="0" noProof="0" dirty="0" smtClean="0">
                <a:ln>
                  <a:noFill/>
                </a:ln>
                <a:effectLst/>
                <a:uLnTx/>
                <a:uFillTx/>
                <a:ea typeface="Arial Unicode MS" pitchFamily="34" charset="-128"/>
                <a:cs typeface="Arial Unicode MS" pitchFamily="34" charset="-128"/>
              </a:endParaRPr>
            </a:p>
            <a:p>
              <a:pPr marR="0" algn="ctr" defTabSz="914400" eaLnBrk="1" fontAlgn="base" latinLnBrk="0" hangingPunct="1">
                <a:lnSpc>
                  <a:spcPct val="100000"/>
                </a:lnSpc>
                <a:spcBef>
                  <a:spcPct val="50000"/>
                </a:spcBef>
                <a:spcAft>
                  <a:spcPct val="0"/>
                </a:spcAft>
                <a:buClr>
                  <a:srgbClr val="F0AB00"/>
                </a:buClr>
                <a:buSzPct val="80000"/>
                <a:tabLst/>
              </a:pPr>
              <a:r>
                <a:rPr lang="en-US" sz="2000" b="1" kern="0" dirty="0" smtClean="0">
                  <a:ea typeface="Arial Unicode MS" pitchFamily="34" charset="-128"/>
                  <a:cs typeface="Arial Unicode MS" pitchFamily="34" charset="-128"/>
                </a:rPr>
                <a:t>At-Risk Behaviors (estimated)</a:t>
              </a:r>
            </a:p>
          </p:txBody>
        </p:sp>
        <p:sp>
          <p:nvSpPr>
            <p:cNvPr id="20" name="Freihandform 19"/>
            <p:cNvSpPr/>
            <p:nvPr/>
          </p:nvSpPr>
          <p:spPr>
            <a:xfrm>
              <a:off x="3682428" y="1047150"/>
              <a:ext cx="3330640" cy="4968093"/>
            </a:xfrm>
            <a:custGeom>
              <a:avLst/>
              <a:gdLst>
                <a:gd name="connsiteX0" fmla="*/ 0 w 3262964"/>
                <a:gd name="connsiteY0" fmla="*/ 0 h 4995512"/>
                <a:gd name="connsiteX1" fmla="*/ 3262964 w 3262964"/>
                <a:gd name="connsiteY1" fmla="*/ 4273617 h 4995512"/>
                <a:gd name="connsiteX2" fmla="*/ 2464068 w 3262964"/>
                <a:gd name="connsiteY2" fmla="*/ 4995512 h 4995512"/>
                <a:gd name="connsiteX0" fmla="*/ 0 w 3111578"/>
                <a:gd name="connsiteY0" fmla="*/ 0 h 4995512"/>
                <a:gd name="connsiteX1" fmla="*/ 3111578 w 3111578"/>
                <a:gd name="connsiteY1" fmla="*/ 4559337 h 4995512"/>
                <a:gd name="connsiteX2" fmla="*/ 2464068 w 3111578"/>
                <a:gd name="connsiteY2" fmla="*/ 4995512 h 4995512"/>
                <a:gd name="connsiteX0" fmla="*/ 0 w 3111578"/>
                <a:gd name="connsiteY0" fmla="*/ 0 h 4995512"/>
                <a:gd name="connsiteX1" fmla="*/ 3111578 w 3111578"/>
                <a:gd name="connsiteY1" fmla="*/ 4127289 h 4995512"/>
                <a:gd name="connsiteX2" fmla="*/ 2464068 w 3111578"/>
                <a:gd name="connsiteY2" fmla="*/ 4995512 h 4995512"/>
              </a:gdLst>
              <a:ahLst/>
              <a:cxnLst>
                <a:cxn ang="0">
                  <a:pos x="connsiteX0" y="connsiteY0"/>
                </a:cxn>
                <a:cxn ang="0">
                  <a:pos x="connsiteX1" y="connsiteY1"/>
                </a:cxn>
                <a:cxn ang="0">
                  <a:pos x="connsiteX2" y="connsiteY2"/>
                </a:cxn>
              </a:cxnLst>
              <a:rect l="l" t="t" r="r" b="b"/>
              <a:pathLst>
                <a:path w="3111578" h="4995512">
                  <a:moveTo>
                    <a:pt x="0" y="0"/>
                  </a:moveTo>
                  <a:lnTo>
                    <a:pt x="3111578" y="4127289"/>
                  </a:lnTo>
                  <a:lnTo>
                    <a:pt x="2464068" y="4995512"/>
                  </a:lnTo>
                </a:path>
              </a:pathLst>
            </a:custGeom>
            <a:solidFill>
              <a:schemeClr val="accent1">
                <a:lumMod val="75000"/>
              </a:schemeClr>
            </a:solidFill>
            <a:ln w="952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b" anchorCtr="0"/>
            <a:lstStyle/>
            <a:p>
              <a:pPr algn="ctr"/>
              <a:endParaRPr lang="en-US" dirty="0"/>
            </a:p>
          </p:txBody>
        </p:sp>
        <p:sp>
          <p:nvSpPr>
            <p:cNvPr id="21" name="Textfeld 20"/>
            <p:cNvSpPr txBox="1"/>
            <p:nvPr/>
          </p:nvSpPr>
          <p:spPr>
            <a:xfrm rot="19291489">
              <a:off x="5808169" y="4050326"/>
              <a:ext cx="1135540" cy="1405608"/>
            </a:xfrm>
            <a:prstGeom prst="rect">
              <a:avLst/>
            </a:prstGeom>
            <a:noFill/>
          </p:spPr>
          <p:txBody>
            <a:bodyPr wrap="none" rtlCol="0">
              <a:spAutoFit/>
            </a:bodyPr>
            <a:lstStyle/>
            <a:p>
              <a:pPr fontAlgn="base">
                <a:spcBef>
                  <a:spcPct val="50000"/>
                </a:spcBef>
                <a:spcAft>
                  <a:spcPct val="0"/>
                </a:spcAft>
                <a:buClr>
                  <a:srgbClr val="F0AB00"/>
                </a:buClr>
                <a:buSzPct val="80000"/>
              </a:pPr>
              <a:r>
                <a:rPr lang="en-US" sz="1400" kern="0" dirty="0" smtClean="0">
                  <a:ea typeface="Arial Unicode MS" pitchFamily="34" charset="-128"/>
                  <a:cs typeface="Arial Unicode MS" pitchFamily="34" charset="-128"/>
                </a:rPr>
                <a:t>Conoco</a:t>
              </a:r>
            </a:p>
            <a:p>
              <a:pPr fontAlgn="base">
                <a:spcBef>
                  <a:spcPct val="50000"/>
                </a:spcBef>
                <a:spcAft>
                  <a:spcPct val="0"/>
                </a:spcAft>
                <a:buClr>
                  <a:srgbClr val="F0AB00"/>
                </a:buClr>
                <a:buSzPct val="80000"/>
              </a:pPr>
              <a:r>
                <a:rPr lang="en-US" sz="1400" kern="0" dirty="0" smtClean="0">
                  <a:ea typeface="Arial Unicode MS" pitchFamily="34" charset="-128"/>
                  <a:cs typeface="Arial Unicode MS" pitchFamily="34" charset="-128"/>
                </a:rPr>
                <a:t>Philips</a:t>
              </a:r>
            </a:p>
            <a:p>
              <a:pPr fontAlgn="base">
                <a:spcBef>
                  <a:spcPct val="50000"/>
                </a:spcBef>
                <a:spcAft>
                  <a:spcPct val="0"/>
                </a:spcAft>
                <a:buClr>
                  <a:srgbClr val="F0AB00"/>
                </a:buClr>
                <a:buSzPct val="80000"/>
              </a:pPr>
              <a:r>
                <a:rPr lang="en-US" sz="1400" kern="0" dirty="0" smtClean="0">
                  <a:ea typeface="Arial Unicode MS" pitchFamily="34" charset="-128"/>
                  <a:cs typeface="Arial Unicode MS" pitchFamily="34" charset="-128"/>
                </a:rPr>
                <a:t>Marine</a:t>
              </a:r>
            </a:p>
            <a:p>
              <a:pPr fontAlgn="base">
                <a:spcBef>
                  <a:spcPct val="50000"/>
                </a:spcBef>
                <a:spcAft>
                  <a:spcPct val="0"/>
                </a:spcAft>
                <a:buClr>
                  <a:srgbClr val="F0AB00"/>
                </a:buClr>
                <a:buSzPct val="80000"/>
              </a:pPr>
              <a:r>
                <a:rPr lang="en-US" sz="1400" kern="0" dirty="0" smtClean="0">
                  <a:ea typeface="Arial Unicode MS" pitchFamily="34" charset="-128"/>
                  <a:cs typeface="Arial Unicode MS" pitchFamily="34" charset="-128"/>
                </a:rPr>
                <a:t>(2003)</a:t>
              </a:r>
            </a:p>
          </p:txBody>
        </p:sp>
      </p:grpSp>
      <p:sp>
        <p:nvSpPr>
          <p:cNvPr id="23" name="Textfeld 22"/>
          <p:cNvSpPr txBox="1"/>
          <p:nvPr/>
        </p:nvSpPr>
        <p:spPr>
          <a:xfrm>
            <a:off x="4868561" y="1328401"/>
            <a:ext cx="3929449" cy="1015663"/>
          </a:xfrm>
          <a:prstGeom prst="rect">
            <a:avLst/>
          </a:prstGeom>
          <a:noFill/>
        </p:spPr>
        <p:txBody>
          <a:bodyPr wrap="square" rtlCol="0">
            <a:spAutoFit/>
          </a:bodyPr>
          <a:lstStyle/>
          <a:p>
            <a:pPr fontAlgn="base">
              <a:spcBef>
                <a:spcPct val="50000"/>
              </a:spcBef>
              <a:spcAft>
                <a:spcPct val="0"/>
              </a:spcAft>
              <a:buClr>
                <a:srgbClr val="F0AB00"/>
              </a:buClr>
              <a:buSzPct val="80000"/>
            </a:pPr>
            <a:r>
              <a:rPr lang="en-US" sz="2000" b="1" kern="0" dirty="0" smtClean="0">
                <a:solidFill>
                  <a:schemeClr val="bg1"/>
                </a:solidFill>
                <a:ea typeface="Arial Unicode MS" pitchFamily="34" charset="-128"/>
                <a:cs typeface="Arial Unicode MS" pitchFamily="34" charset="-128"/>
              </a:rPr>
              <a:t>What we see, what we notice,</a:t>
            </a:r>
            <a:br>
              <a:rPr lang="en-US" sz="2000" b="1" kern="0" dirty="0" smtClean="0">
                <a:solidFill>
                  <a:schemeClr val="bg1"/>
                </a:solidFill>
                <a:ea typeface="Arial Unicode MS" pitchFamily="34" charset="-128"/>
                <a:cs typeface="Arial Unicode MS" pitchFamily="34" charset="-128"/>
              </a:rPr>
            </a:br>
            <a:r>
              <a:rPr lang="en-US" sz="2000" b="1" kern="0" dirty="0" smtClean="0">
                <a:solidFill>
                  <a:schemeClr val="bg1"/>
                </a:solidFill>
                <a:ea typeface="Arial Unicode MS" pitchFamily="34" charset="-128"/>
                <a:cs typeface="Arial Unicode MS" pitchFamily="34" charset="-128"/>
              </a:rPr>
              <a:t>what we report, what we investigate.</a:t>
            </a:r>
          </a:p>
        </p:txBody>
      </p:sp>
      <p:sp>
        <p:nvSpPr>
          <p:cNvPr id="24" name="Textfeld 23"/>
          <p:cNvSpPr txBox="1"/>
          <p:nvPr/>
        </p:nvSpPr>
        <p:spPr>
          <a:xfrm>
            <a:off x="5676757" y="2582074"/>
            <a:ext cx="3186431" cy="2400657"/>
          </a:xfrm>
          <a:prstGeom prst="rect">
            <a:avLst/>
          </a:prstGeom>
          <a:noFill/>
        </p:spPr>
        <p:txBody>
          <a:bodyPr wrap="square" rtlCol="0">
            <a:spAutoFit/>
          </a:bodyPr>
          <a:lstStyle/>
          <a:p>
            <a:pPr fontAlgn="base">
              <a:spcBef>
                <a:spcPct val="50000"/>
              </a:spcBef>
              <a:spcAft>
                <a:spcPct val="0"/>
              </a:spcAft>
              <a:buClr>
                <a:srgbClr val="F0AB00"/>
              </a:buClr>
              <a:buSzPct val="80000"/>
            </a:pPr>
            <a:r>
              <a:rPr lang="en-US" sz="2000" b="1" kern="0" dirty="0" smtClean="0">
                <a:solidFill>
                  <a:schemeClr val="bg1"/>
                </a:solidFill>
                <a:ea typeface="Arial Unicode MS" pitchFamily="34" charset="-128"/>
                <a:cs typeface="Arial Unicode MS" pitchFamily="34" charset="-128"/>
              </a:rPr>
              <a:t>What we do not see, </a:t>
            </a:r>
          </a:p>
          <a:p>
            <a:pPr fontAlgn="base">
              <a:spcBef>
                <a:spcPct val="50000"/>
              </a:spcBef>
              <a:spcAft>
                <a:spcPct val="0"/>
              </a:spcAft>
              <a:buClr>
                <a:srgbClr val="F0AB00"/>
              </a:buClr>
              <a:buSzPct val="80000"/>
            </a:pPr>
            <a:r>
              <a:rPr lang="en-US" sz="2000" b="1" kern="0" dirty="0" smtClean="0">
                <a:solidFill>
                  <a:schemeClr val="bg1"/>
                </a:solidFill>
                <a:ea typeface="Arial Unicode MS" pitchFamily="34" charset="-128"/>
                <a:cs typeface="Arial Unicode MS" pitchFamily="34" charset="-128"/>
              </a:rPr>
              <a:t>what we do not notice,</a:t>
            </a:r>
          </a:p>
          <a:p>
            <a:pPr fontAlgn="base">
              <a:spcBef>
                <a:spcPct val="50000"/>
              </a:spcBef>
              <a:spcAft>
                <a:spcPct val="0"/>
              </a:spcAft>
              <a:buClr>
                <a:srgbClr val="F0AB00"/>
              </a:buClr>
              <a:buSzPct val="80000"/>
            </a:pPr>
            <a:r>
              <a:rPr lang="en-US" sz="2000" b="1" kern="0" dirty="0" smtClean="0">
                <a:solidFill>
                  <a:schemeClr val="bg1"/>
                </a:solidFill>
                <a:ea typeface="Arial Unicode MS" pitchFamily="34" charset="-128"/>
                <a:cs typeface="Arial Unicode MS" pitchFamily="34" charset="-128"/>
              </a:rPr>
              <a:t>what we have no clue about,</a:t>
            </a:r>
          </a:p>
          <a:p>
            <a:pPr fontAlgn="base">
              <a:spcBef>
                <a:spcPct val="50000"/>
              </a:spcBef>
              <a:spcAft>
                <a:spcPct val="0"/>
              </a:spcAft>
              <a:buClr>
                <a:srgbClr val="F0AB00"/>
              </a:buClr>
              <a:buSzPct val="80000"/>
            </a:pPr>
            <a:r>
              <a:rPr lang="en-US" sz="2000" b="1" kern="0" dirty="0" smtClean="0">
                <a:solidFill>
                  <a:schemeClr val="bg1"/>
                </a:solidFill>
                <a:ea typeface="Arial Unicode MS" pitchFamily="34" charset="-128"/>
                <a:cs typeface="Arial Unicode MS" pitchFamily="34" charset="-128"/>
              </a:rPr>
              <a:t>what we have no figures about.</a:t>
            </a:r>
          </a:p>
        </p:txBody>
      </p:sp>
      <p:sp>
        <p:nvSpPr>
          <p:cNvPr id="25" name="Textfeld 24"/>
          <p:cNvSpPr txBox="1"/>
          <p:nvPr/>
        </p:nvSpPr>
        <p:spPr>
          <a:xfrm>
            <a:off x="5416425" y="3390025"/>
            <a:ext cx="2706614" cy="1384995"/>
          </a:xfrm>
          <a:prstGeom prst="rect">
            <a:avLst/>
          </a:prstGeom>
          <a:noFill/>
        </p:spPr>
        <p:txBody>
          <a:bodyPr wrap="square" rtlCol="0">
            <a:spAutoFit/>
          </a:bodyPr>
          <a:lstStyle/>
          <a:p>
            <a:pPr algn="ctr" fontAlgn="base">
              <a:spcBef>
                <a:spcPct val="50000"/>
              </a:spcBef>
              <a:spcAft>
                <a:spcPct val="0"/>
              </a:spcAft>
              <a:buClr>
                <a:srgbClr val="F0AB00"/>
              </a:buClr>
              <a:buSzPct val="80000"/>
            </a:pPr>
            <a:r>
              <a:rPr lang="en-US" sz="2400" b="1" kern="0" dirty="0" smtClean="0">
                <a:solidFill>
                  <a:schemeClr val="bg1"/>
                </a:solidFill>
                <a:ea typeface="Arial Unicode MS" pitchFamily="34" charset="-128"/>
                <a:cs typeface="Arial Unicode MS" pitchFamily="34" charset="-128"/>
              </a:rPr>
              <a:t>This is the room for</a:t>
            </a:r>
          </a:p>
          <a:p>
            <a:pPr algn="ctr" fontAlgn="base">
              <a:spcBef>
                <a:spcPct val="50000"/>
              </a:spcBef>
              <a:spcAft>
                <a:spcPct val="0"/>
              </a:spcAft>
              <a:buClr>
                <a:srgbClr val="F0AB00"/>
              </a:buClr>
              <a:buSzPct val="80000"/>
            </a:pPr>
            <a:r>
              <a:rPr lang="en-US" sz="2400" b="1" kern="0" dirty="0" smtClean="0">
                <a:solidFill>
                  <a:schemeClr val="bg1"/>
                </a:solidFill>
                <a:ea typeface="Arial Unicode MS" pitchFamily="34" charset="-128"/>
                <a:cs typeface="Arial Unicode MS" pitchFamily="34" charset="-128"/>
              </a:rPr>
              <a:t>IMPROVEMENT </a:t>
            </a:r>
          </a:p>
        </p:txBody>
      </p:sp>
      <p:sp>
        <p:nvSpPr>
          <p:cNvPr id="27" name="Pfeil nach links und rechts 26"/>
          <p:cNvSpPr/>
          <p:nvPr/>
        </p:nvSpPr>
        <p:spPr bwMode="gray">
          <a:xfrm rot="5400000">
            <a:off x="2706315" y="4211020"/>
            <a:ext cx="3651562" cy="387477"/>
          </a:xfrm>
          <a:prstGeom prst="leftRightArrow">
            <a:avLst/>
          </a:prstGeom>
          <a:ln>
            <a:headEnd/>
            <a:tailEnd/>
          </a:ln>
        </p:spPr>
        <p:style>
          <a:lnRef idx="0">
            <a:schemeClr val="accent1"/>
          </a:lnRef>
          <a:fillRef idx="3">
            <a:schemeClr val="accent1"/>
          </a:fillRef>
          <a:effectRef idx="3">
            <a:schemeClr val="accent1"/>
          </a:effectRef>
          <a:fontRef idx="minor">
            <a:schemeClr val="lt1"/>
          </a:fontRef>
        </p:style>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sz="1600" b="0" i="0" u="none" strike="noStrike" kern="0" cap="none" spc="0" normalizeH="0" baseline="0" noProof="0" dirty="0" err="1" smtClean="0">
              <a:ln>
                <a:noFill/>
              </a:ln>
              <a:effectLst/>
              <a:uLnTx/>
              <a:uFillTx/>
              <a:ea typeface="Arial Unicode MS" pitchFamily="34" charset="-128"/>
              <a:cs typeface="Arial Unicode MS" pitchFamily="34" charset="-128"/>
            </a:endParaRPr>
          </a:p>
        </p:txBody>
      </p:sp>
      <p:sp>
        <p:nvSpPr>
          <p:cNvPr id="26" name="Titel 25"/>
          <p:cNvSpPr>
            <a:spLocks noGrp="1"/>
          </p:cNvSpPr>
          <p:nvPr>
            <p:ph type="title"/>
          </p:nvPr>
        </p:nvSpPr>
        <p:spPr/>
        <p:txBody>
          <a:bodyPr/>
          <a:lstStyle/>
          <a:p>
            <a:r>
              <a:rPr lang="en-US" dirty="0" smtClean="0"/>
              <a:t>Root causes of accident – the hidden reality</a:t>
            </a:r>
            <a:endParaRPr lang="en-US" noProof="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2"/>
                                        </p:tgtEl>
                                      </p:cBhvr>
                                    </p:animEffect>
                                    <p:set>
                                      <p:cBhvr>
                                        <p:cTn id="12" dur="1" fill="hold">
                                          <p:stCondLst>
                                            <p:cond delay="1999"/>
                                          </p:stCondLst>
                                        </p:cTn>
                                        <p:tgtEl>
                                          <p:spTgt spid="2"/>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000"/>
                                        <p:tgtEl>
                                          <p:spTgt spid="3"/>
                                        </p:tgtEl>
                                      </p:cBhvr>
                                    </p:animEffect>
                                    <p:set>
                                      <p:cBhvr>
                                        <p:cTn id="20" dur="1" fill="hold">
                                          <p:stCondLst>
                                            <p:cond delay="1999"/>
                                          </p:stCondLst>
                                        </p:cTn>
                                        <p:tgtEl>
                                          <p:spTgt spid="3"/>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2000"/>
                                        <p:tgtEl>
                                          <p:spTgt spid="4"/>
                                        </p:tgtEl>
                                      </p:cBhvr>
                                    </p:animEffect>
                                    <p:set>
                                      <p:cBhvr>
                                        <p:cTn id="28" dur="1" fill="hold">
                                          <p:stCondLst>
                                            <p:cond delay="1999"/>
                                          </p:stCondLst>
                                        </p:cTn>
                                        <p:tgtEl>
                                          <p:spTgt spid="4"/>
                                        </p:tgtEl>
                                        <p:attrNameLst>
                                          <p:attrName>style.visibility</p:attrName>
                                        </p:attrNameLst>
                                      </p:cBhvr>
                                      <p:to>
                                        <p:strVal val="hidden"/>
                                      </p:to>
                                    </p:se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2000"/>
                                        <p:tgtEl>
                                          <p:spTgt spid="23"/>
                                        </p:tgtEl>
                                      </p:cBhvr>
                                    </p:animEffect>
                                    <p:set>
                                      <p:cBhvr>
                                        <p:cTn id="42" dur="1" fill="hold">
                                          <p:stCondLst>
                                            <p:cond delay="1999"/>
                                          </p:stCondLst>
                                        </p:cTn>
                                        <p:tgtEl>
                                          <p:spTgt spid="23"/>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2000"/>
                                        <p:tgtEl>
                                          <p:spTgt spid="24"/>
                                        </p:tgtEl>
                                      </p:cBhvr>
                                    </p:animEffect>
                                    <p:set>
                                      <p:cBhvr>
                                        <p:cTn id="45" dur="1" fill="hold">
                                          <p:stCondLst>
                                            <p:cond delay="1999"/>
                                          </p:stCondLst>
                                        </p:cTn>
                                        <p:tgtEl>
                                          <p:spTgt spid="24"/>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2000"/>
                                        <p:tgtEl>
                                          <p:spTgt spid="2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down)">
                                      <p:cBhvr>
                                        <p:cTn id="5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4" grpId="0"/>
      <p:bldP spid="24" grpId="1"/>
      <p:bldP spid="25" grpId="0"/>
      <p:bldP spid="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Grafik 4" descr="eisberg-modell.jpg"/>
          <p:cNvPicPr>
            <a:picLocks noChangeAspect="1"/>
          </p:cNvPicPr>
          <p:nvPr/>
        </p:nvPicPr>
        <p:blipFill>
          <a:blip r:embed="rId2" cstate="print"/>
          <a:srcRect/>
          <a:stretch>
            <a:fillRect/>
          </a:stretch>
        </p:blipFill>
        <p:spPr bwMode="auto">
          <a:xfrm>
            <a:off x="356314" y="1300734"/>
            <a:ext cx="8436704" cy="5155484"/>
          </a:xfrm>
          <a:prstGeom prst="rect">
            <a:avLst/>
          </a:prstGeom>
          <a:noFill/>
          <a:ln w="9525">
            <a:noFill/>
            <a:miter lim="800000"/>
            <a:headEnd/>
            <a:tailEnd/>
          </a:ln>
        </p:spPr>
      </p:pic>
      <p:sp>
        <p:nvSpPr>
          <p:cNvPr id="6" name="Textfeld 5"/>
          <p:cNvSpPr txBox="1"/>
          <p:nvPr/>
        </p:nvSpPr>
        <p:spPr>
          <a:xfrm>
            <a:off x="501496" y="1715213"/>
            <a:ext cx="630301" cy="461665"/>
          </a:xfrm>
          <a:prstGeom prst="rect">
            <a:avLst/>
          </a:prstGeom>
          <a:noFill/>
        </p:spPr>
        <p:txBody>
          <a:bodyPr wrap="none">
            <a:spAutoFit/>
          </a:bodyPr>
          <a:lstStyle/>
          <a:p>
            <a:pPr>
              <a:spcBef>
                <a:spcPct val="50000"/>
              </a:spcBef>
              <a:buClr>
                <a:srgbClr val="F0AB00"/>
              </a:buClr>
              <a:buSzPct val="80000"/>
              <a:defRPr/>
            </a:pPr>
            <a:r>
              <a:rPr lang="en-US" sz="2400" b="1" kern="0" dirty="0" smtClean="0">
                <a:solidFill>
                  <a:srgbClr val="FFFFFF"/>
                </a:solidFill>
                <a:latin typeface="Arial"/>
                <a:ea typeface="Arial Unicode MS" pitchFamily="34" charset="-128"/>
                <a:cs typeface="Arial Unicode MS" pitchFamily="34" charset="-128"/>
              </a:rPr>
              <a:t>1%</a:t>
            </a:r>
            <a:endParaRPr lang="en-US" sz="2400" b="1" kern="0" dirty="0">
              <a:solidFill>
                <a:srgbClr val="FFFFFF"/>
              </a:solidFill>
              <a:latin typeface="Arial"/>
              <a:ea typeface="Arial Unicode MS" pitchFamily="34" charset="-128"/>
              <a:cs typeface="Arial Unicode MS" pitchFamily="34" charset="-128"/>
            </a:endParaRPr>
          </a:p>
        </p:txBody>
      </p:sp>
      <p:sp>
        <p:nvSpPr>
          <p:cNvPr id="7" name="Textfeld 6"/>
          <p:cNvSpPr txBox="1"/>
          <p:nvPr/>
        </p:nvSpPr>
        <p:spPr>
          <a:xfrm>
            <a:off x="436844" y="2781300"/>
            <a:ext cx="801823" cy="461665"/>
          </a:xfrm>
          <a:prstGeom prst="rect">
            <a:avLst/>
          </a:prstGeom>
          <a:noFill/>
        </p:spPr>
        <p:txBody>
          <a:bodyPr wrap="none">
            <a:spAutoFit/>
          </a:bodyPr>
          <a:lstStyle/>
          <a:p>
            <a:pPr>
              <a:spcBef>
                <a:spcPct val="50000"/>
              </a:spcBef>
              <a:buClr>
                <a:srgbClr val="F0AB00"/>
              </a:buClr>
              <a:buSzPct val="80000"/>
              <a:defRPr/>
            </a:pPr>
            <a:r>
              <a:rPr lang="en-US" sz="2400" b="1" kern="0" dirty="0" smtClean="0">
                <a:solidFill>
                  <a:srgbClr val="FFFFFF"/>
                </a:solidFill>
                <a:latin typeface="Arial"/>
                <a:ea typeface="Arial Unicode MS" pitchFamily="34" charset="-128"/>
                <a:cs typeface="Arial Unicode MS" pitchFamily="34" charset="-128"/>
              </a:rPr>
              <a:t>99%</a:t>
            </a:r>
            <a:endParaRPr lang="en-US" sz="2400" b="1" kern="0" dirty="0">
              <a:solidFill>
                <a:srgbClr val="FFFFFF"/>
              </a:solidFill>
              <a:latin typeface="Arial"/>
              <a:ea typeface="Arial Unicode MS" pitchFamily="34" charset="-128"/>
              <a:cs typeface="Arial Unicode MS" pitchFamily="34" charset="-128"/>
            </a:endParaRPr>
          </a:p>
        </p:txBody>
      </p:sp>
      <p:sp>
        <p:nvSpPr>
          <p:cNvPr id="25" name="Textfeld 24"/>
          <p:cNvSpPr txBox="1"/>
          <p:nvPr/>
        </p:nvSpPr>
        <p:spPr>
          <a:xfrm>
            <a:off x="4765956" y="1641756"/>
            <a:ext cx="4082473" cy="4862870"/>
          </a:xfrm>
          <a:prstGeom prst="rect">
            <a:avLst/>
          </a:prstGeom>
          <a:noFill/>
        </p:spPr>
        <p:txBody>
          <a:bodyPr wrap="square">
            <a:spAutoFit/>
          </a:bodyPr>
          <a:lstStyle/>
          <a:p>
            <a:pPr>
              <a:spcBef>
                <a:spcPct val="50000"/>
              </a:spcBef>
              <a:buClr>
                <a:srgbClr val="F0AB00"/>
              </a:buClr>
              <a:buSzPct val="80000"/>
              <a:defRPr/>
            </a:pPr>
            <a:r>
              <a:rPr lang="en-US" sz="2000" b="1" kern="0" dirty="0">
                <a:solidFill>
                  <a:srgbClr val="FFFFFF"/>
                </a:solidFill>
                <a:latin typeface="Arial"/>
                <a:ea typeface="Arial Unicode MS" pitchFamily="34" charset="-128"/>
                <a:cs typeface="Arial Unicode MS" pitchFamily="34" charset="-128"/>
              </a:rPr>
              <a:t>Chipping of the tip does not remove the iceberg.</a:t>
            </a:r>
          </a:p>
          <a:p>
            <a:pPr>
              <a:spcBef>
                <a:spcPct val="50000"/>
              </a:spcBef>
              <a:buClr>
                <a:srgbClr val="F0AB00"/>
              </a:buClr>
              <a:buSzPct val="80000"/>
              <a:defRPr/>
            </a:pPr>
            <a:r>
              <a:rPr lang="en-US" sz="2000" b="1" kern="0" dirty="0">
                <a:solidFill>
                  <a:srgbClr val="FFFFFF"/>
                </a:solidFill>
                <a:latin typeface="Arial"/>
                <a:ea typeface="Arial Unicode MS" pitchFamily="34" charset="-128"/>
                <a:cs typeface="Arial Unicode MS" pitchFamily="34" charset="-128"/>
              </a:rPr>
              <a:t>I need to know more about what’s “under water”.</a:t>
            </a:r>
          </a:p>
          <a:p>
            <a:pPr>
              <a:spcBef>
                <a:spcPct val="50000"/>
              </a:spcBef>
              <a:buClr>
                <a:srgbClr val="F0AB00"/>
              </a:buClr>
              <a:buSzPct val="80000"/>
              <a:defRPr/>
            </a:pPr>
            <a:r>
              <a:rPr lang="en-US" sz="2000" b="1" kern="0" dirty="0">
                <a:solidFill>
                  <a:srgbClr val="FFFFFF"/>
                </a:solidFill>
                <a:latin typeface="Arial"/>
                <a:ea typeface="Arial Unicode MS" pitchFamily="34" charset="-128"/>
                <a:cs typeface="Arial Unicode MS" pitchFamily="34" charset="-128"/>
              </a:rPr>
              <a:t>I need to get everyone involved.</a:t>
            </a:r>
          </a:p>
          <a:p>
            <a:pPr>
              <a:spcBef>
                <a:spcPct val="50000"/>
              </a:spcBef>
              <a:buClr>
                <a:srgbClr val="F0AB00"/>
              </a:buClr>
              <a:buSzPct val="80000"/>
              <a:defRPr/>
            </a:pPr>
            <a:r>
              <a:rPr lang="en-US" sz="2000" b="1" kern="0" dirty="0">
                <a:solidFill>
                  <a:srgbClr val="FFFFFF"/>
                </a:solidFill>
                <a:latin typeface="Arial"/>
                <a:ea typeface="Arial Unicode MS" pitchFamily="34" charset="-128"/>
                <a:cs typeface="Arial Unicode MS" pitchFamily="34" charset="-128"/>
              </a:rPr>
              <a:t>I need to get “good quality” data on what goes on “under water”.</a:t>
            </a:r>
          </a:p>
          <a:p>
            <a:pPr>
              <a:spcBef>
                <a:spcPct val="50000"/>
              </a:spcBef>
              <a:buClr>
                <a:srgbClr val="F0AB00"/>
              </a:buClr>
              <a:buSzPct val="80000"/>
              <a:defRPr/>
            </a:pPr>
            <a:r>
              <a:rPr lang="en-US" sz="2000" b="1" kern="0" dirty="0">
                <a:solidFill>
                  <a:srgbClr val="FFFFFF"/>
                </a:solidFill>
                <a:latin typeface="Arial"/>
                <a:ea typeface="Arial Unicode MS" pitchFamily="34" charset="-128"/>
                <a:cs typeface="Arial Unicode MS" pitchFamily="34" charset="-128"/>
              </a:rPr>
              <a:t>I need to get a “picture” on the current situation but also on its development.</a:t>
            </a:r>
          </a:p>
          <a:p>
            <a:pPr>
              <a:spcBef>
                <a:spcPct val="50000"/>
              </a:spcBef>
              <a:buClr>
                <a:srgbClr val="F0AB00"/>
              </a:buClr>
              <a:buSzPct val="80000"/>
              <a:defRPr/>
            </a:pPr>
            <a:r>
              <a:rPr lang="en-US" sz="2000" b="1" kern="0" dirty="0">
                <a:solidFill>
                  <a:srgbClr val="FFFFFF"/>
                </a:solidFill>
                <a:latin typeface="Arial"/>
                <a:ea typeface="Arial Unicode MS" pitchFamily="34" charset="-128"/>
                <a:cs typeface="Arial Unicode MS" pitchFamily="34" charset="-128"/>
              </a:rPr>
              <a:t>I need to “attack” the iceberg from below.</a:t>
            </a:r>
          </a:p>
        </p:txBody>
      </p:sp>
      <p:sp>
        <p:nvSpPr>
          <p:cNvPr id="9" name="Title 22"/>
          <p:cNvSpPr txBox="1">
            <a:spLocks/>
          </p:cNvSpPr>
          <p:nvPr/>
        </p:nvSpPr>
        <p:spPr bwMode="gray">
          <a:xfrm>
            <a:off x="376376" y="459500"/>
            <a:ext cx="8686800" cy="715963"/>
          </a:xfrm>
          <a:prstGeom prst="rect">
            <a:avLst/>
          </a:prstGeom>
          <a:noFill/>
          <a:ln w="9525">
            <a:noFill/>
            <a:miter lim="800000"/>
            <a:headEnd/>
            <a:tailEnd/>
          </a:ln>
        </p:spPr>
        <p:txBody>
          <a:bodyPr lIns="0" tIns="0" rIns="0" bIns="0"/>
          <a:lstStyle/>
          <a:p>
            <a:pPr>
              <a:defRPr/>
            </a:pPr>
            <a:r>
              <a:rPr lang="en-US" sz="2400" b="1" dirty="0">
                <a:solidFill>
                  <a:schemeClr val="accent2"/>
                </a:solidFill>
                <a:latin typeface="+mj-lt"/>
                <a:ea typeface="+mj-ea"/>
                <a:cs typeface="+mj-cs"/>
              </a:rPr>
              <a:t>The idea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fade">
                                      <p:cBhvr>
                                        <p:cTn id="7" dur="2000"/>
                                        <p:tgtEl>
                                          <p:spTgt spid="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xEl>
                                              <p:pRg st="1" end="1"/>
                                            </p:txEl>
                                          </p:spTgt>
                                        </p:tgtEl>
                                        <p:attrNameLst>
                                          <p:attrName>style.visibility</p:attrName>
                                        </p:attrNameLst>
                                      </p:cBhvr>
                                      <p:to>
                                        <p:strVal val="visible"/>
                                      </p:to>
                                    </p:set>
                                    <p:animEffect transition="in" filter="fade">
                                      <p:cBhvr>
                                        <p:cTn id="12" dur="2000"/>
                                        <p:tgtEl>
                                          <p:spTgt spid="2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xEl>
                                              <p:pRg st="2" end="2"/>
                                            </p:txEl>
                                          </p:spTgt>
                                        </p:tgtEl>
                                        <p:attrNameLst>
                                          <p:attrName>style.visibility</p:attrName>
                                        </p:attrNameLst>
                                      </p:cBhvr>
                                      <p:to>
                                        <p:strVal val="visible"/>
                                      </p:to>
                                    </p:set>
                                    <p:animEffect transition="in" filter="fade">
                                      <p:cBhvr>
                                        <p:cTn id="17" dur="2000"/>
                                        <p:tgtEl>
                                          <p:spTgt spid="2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xEl>
                                              <p:pRg st="3" end="3"/>
                                            </p:txEl>
                                          </p:spTgt>
                                        </p:tgtEl>
                                        <p:attrNameLst>
                                          <p:attrName>style.visibility</p:attrName>
                                        </p:attrNameLst>
                                      </p:cBhvr>
                                      <p:to>
                                        <p:strVal val="visible"/>
                                      </p:to>
                                    </p:set>
                                    <p:animEffect transition="in" filter="fade">
                                      <p:cBhvr>
                                        <p:cTn id="22" dur="2000"/>
                                        <p:tgtEl>
                                          <p:spTgt spid="2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xEl>
                                              <p:pRg st="4" end="4"/>
                                            </p:txEl>
                                          </p:spTgt>
                                        </p:tgtEl>
                                        <p:attrNameLst>
                                          <p:attrName>style.visibility</p:attrName>
                                        </p:attrNameLst>
                                      </p:cBhvr>
                                      <p:to>
                                        <p:strVal val="visible"/>
                                      </p:to>
                                    </p:set>
                                    <p:animEffect transition="in" filter="fade">
                                      <p:cBhvr>
                                        <p:cTn id="27" dur="2000"/>
                                        <p:tgtEl>
                                          <p:spTgt spid="2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xEl>
                                              <p:pRg st="5" end="5"/>
                                            </p:txEl>
                                          </p:spTgt>
                                        </p:tgtEl>
                                        <p:attrNameLst>
                                          <p:attrName>style.visibility</p:attrName>
                                        </p:attrNameLst>
                                      </p:cBhvr>
                                      <p:to>
                                        <p:strVal val="visible"/>
                                      </p:to>
                                    </p:set>
                                    <p:animEffect transition="in" filter="fade">
                                      <p:cBhvr>
                                        <p:cTn id="32" dur="2000"/>
                                        <p:tgtEl>
                                          <p:spTgt spid="2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p:cNvSpPr>
            <a:spLocks noGrp="1"/>
          </p:cNvSpPr>
          <p:nvPr>
            <p:ph type="title"/>
          </p:nvPr>
        </p:nvSpPr>
        <p:spPr/>
        <p:txBody>
          <a:bodyPr/>
          <a:lstStyle/>
          <a:p>
            <a:r>
              <a:rPr lang="en-US" smtClean="0"/>
              <a:t>Evolution of Safety and Incident Management</a:t>
            </a:r>
            <a:endParaRPr lang="en-US"/>
          </a:p>
        </p:txBody>
      </p:sp>
      <p:sp>
        <p:nvSpPr>
          <p:cNvPr id="13" name="Textplatzhalter 12"/>
          <p:cNvSpPr>
            <a:spLocks noGrp="1"/>
          </p:cNvSpPr>
          <p:nvPr>
            <p:ph type="body" sz="quarter" idx="10"/>
          </p:nvPr>
        </p:nvSpPr>
        <p:spPr>
          <a:xfrm>
            <a:off x="781710" y="5116527"/>
            <a:ext cx="2300537" cy="1356190"/>
          </a:xfrm>
        </p:spPr>
        <p:txBody>
          <a:bodyPr wrap="square"/>
          <a:lstStyle/>
          <a:p>
            <a:pPr marL="174625" indent="-174625">
              <a:spcBef>
                <a:spcPts val="600"/>
              </a:spcBef>
              <a:buSzPct val="100000"/>
              <a:buFont typeface="Wingdings" pitchFamily="2" charset="2"/>
              <a:buChar char="§"/>
            </a:pPr>
            <a:r>
              <a:rPr lang="en-US" sz="1600" dirty="0" smtClean="0"/>
              <a:t>Responsive Activity</a:t>
            </a:r>
          </a:p>
          <a:p>
            <a:pPr marL="174625" indent="-174625">
              <a:spcBef>
                <a:spcPts val="600"/>
              </a:spcBef>
              <a:buSzPct val="100000"/>
              <a:buFont typeface="Wingdings" pitchFamily="2" charset="2"/>
              <a:buChar char="§"/>
            </a:pPr>
            <a:r>
              <a:rPr lang="en-US" sz="1600" dirty="0" smtClean="0"/>
              <a:t>Learn from failure</a:t>
            </a:r>
          </a:p>
          <a:p>
            <a:pPr marL="174625" indent="-174625">
              <a:spcBef>
                <a:spcPts val="600"/>
              </a:spcBef>
              <a:buSzPct val="100000"/>
              <a:buFont typeface="Wingdings" pitchFamily="2" charset="2"/>
              <a:buChar char="§"/>
            </a:pPr>
            <a:r>
              <a:rPr lang="en-US" sz="1600" dirty="0" smtClean="0"/>
              <a:t>Reasoning and natural instincts</a:t>
            </a:r>
            <a:endParaRPr lang="en-US" sz="1600" dirty="0"/>
          </a:p>
        </p:txBody>
      </p:sp>
      <p:sp>
        <p:nvSpPr>
          <p:cNvPr id="14" name="Textplatzhalter 13"/>
          <p:cNvSpPr>
            <a:spLocks noGrp="1"/>
          </p:cNvSpPr>
          <p:nvPr>
            <p:ph type="body" sz="quarter" idx="11"/>
          </p:nvPr>
        </p:nvSpPr>
        <p:spPr>
          <a:xfrm>
            <a:off x="5661062" y="5106253"/>
            <a:ext cx="3062910" cy="1131855"/>
          </a:xfrm>
        </p:spPr>
        <p:txBody>
          <a:bodyPr wrap="square"/>
          <a:lstStyle/>
          <a:p>
            <a:pPr marL="174625" lvl="0" indent="-174625">
              <a:spcBef>
                <a:spcPts val="600"/>
              </a:spcBef>
              <a:buClr>
                <a:srgbClr val="F0AB00"/>
              </a:buClr>
              <a:buSzPct val="100000"/>
              <a:buFont typeface="Wingdings" pitchFamily="2" charset="2"/>
              <a:buChar char="§"/>
            </a:pPr>
            <a:r>
              <a:rPr lang="en-US" sz="1600" dirty="0" smtClean="0">
                <a:solidFill>
                  <a:srgbClr val="000000"/>
                </a:solidFill>
              </a:rPr>
              <a:t>Strive for zero accidents</a:t>
            </a:r>
          </a:p>
          <a:p>
            <a:pPr marL="174625" lvl="0" indent="-174625">
              <a:spcBef>
                <a:spcPts val="600"/>
              </a:spcBef>
              <a:buClr>
                <a:srgbClr val="F0AB00"/>
              </a:buClr>
              <a:buSzPct val="100000"/>
              <a:buFont typeface="Wingdings" pitchFamily="2" charset="2"/>
              <a:buChar char="§"/>
            </a:pPr>
            <a:r>
              <a:rPr lang="en-US" sz="1600" dirty="0" smtClean="0">
                <a:solidFill>
                  <a:srgbClr val="000000"/>
                </a:solidFill>
              </a:rPr>
              <a:t>Proactive Safety Management</a:t>
            </a:r>
          </a:p>
          <a:p>
            <a:pPr marL="174625" lvl="0" indent="-174625">
              <a:spcBef>
                <a:spcPts val="600"/>
              </a:spcBef>
              <a:buClr>
                <a:srgbClr val="F0AB00"/>
              </a:buClr>
              <a:buSzPct val="100000"/>
              <a:buFont typeface="Wingdings" pitchFamily="2" charset="2"/>
              <a:buChar char="§"/>
            </a:pPr>
            <a:r>
              <a:rPr lang="en-US" sz="1600" dirty="0" smtClean="0">
                <a:solidFill>
                  <a:srgbClr val="000000"/>
                </a:solidFill>
              </a:rPr>
              <a:t>Behavioral base safety culture</a:t>
            </a:r>
          </a:p>
        </p:txBody>
      </p:sp>
      <p:sp>
        <p:nvSpPr>
          <p:cNvPr id="15" name="Textplatzhalter 14"/>
          <p:cNvSpPr>
            <a:spLocks noGrp="1"/>
          </p:cNvSpPr>
          <p:nvPr>
            <p:ph type="body" sz="quarter" idx="12"/>
          </p:nvPr>
        </p:nvSpPr>
        <p:spPr>
          <a:xfrm>
            <a:off x="3020602" y="5106253"/>
            <a:ext cx="2640461" cy="1131855"/>
          </a:xfrm>
        </p:spPr>
        <p:txBody>
          <a:bodyPr wrap="square"/>
          <a:lstStyle/>
          <a:p>
            <a:pPr marL="174625" lvl="0" indent="-174625">
              <a:spcBef>
                <a:spcPts val="600"/>
              </a:spcBef>
              <a:buClr>
                <a:srgbClr val="F0AB00"/>
              </a:buClr>
              <a:buSzPct val="100000"/>
              <a:buFont typeface="Wingdings" pitchFamily="2" charset="2"/>
              <a:buChar char="§"/>
            </a:pPr>
            <a:r>
              <a:rPr lang="en-US" sz="1600" dirty="0" smtClean="0">
                <a:solidFill>
                  <a:srgbClr val="000000"/>
                </a:solidFill>
              </a:rPr>
              <a:t>Systematic Approach</a:t>
            </a:r>
          </a:p>
          <a:p>
            <a:pPr marL="174625" lvl="0" indent="-174625">
              <a:spcBef>
                <a:spcPts val="600"/>
              </a:spcBef>
              <a:buClr>
                <a:srgbClr val="F0AB00"/>
              </a:buClr>
              <a:buSzPct val="100000"/>
              <a:buFont typeface="Wingdings" pitchFamily="2" charset="2"/>
              <a:buChar char="§"/>
            </a:pPr>
            <a:r>
              <a:rPr lang="en-US" sz="1600" dirty="0" smtClean="0">
                <a:solidFill>
                  <a:srgbClr val="000000"/>
                </a:solidFill>
              </a:rPr>
              <a:t>Try to avoid accidents</a:t>
            </a:r>
          </a:p>
          <a:p>
            <a:pPr marL="174625" lvl="0" indent="-174625">
              <a:spcBef>
                <a:spcPts val="600"/>
              </a:spcBef>
              <a:buClr>
                <a:srgbClr val="F0AB00"/>
              </a:buClr>
              <a:buSzPct val="100000"/>
              <a:buFont typeface="Wingdings" pitchFamily="2" charset="2"/>
              <a:buChar char="§"/>
            </a:pPr>
            <a:r>
              <a:rPr lang="en-US" sz="1600" dirty="0" smtClean="0">
                <a:solidFill>
                  <a:srgbClr val="000000"/>
                </a:solidFill>
              </a:rPr>
              <a:t>Safety Management and Safety Regulations</a:t>
            </a:r>
            <a:endParaRPr lang="en-US" sz="2400" dirty="0"/>
          </a:p>
        </p:txBody>
      </p:sp>
      <p:grpSp>
        <p:nvGrpSpPr>
          <p:cNvPr id="2" name="Gruppieren 37"/>
          <p:cNvGrpSpPr/>
          <p:nvPr/>
        </p:nvGrpSpPr>
        <p:grpSpPr>
          <a:xfrm>
            <a:off x="332065" y="1591881"/>
            <a:ext cx="8493399" cy="3456000"/>
            <a:chOff x="332065" y="1591881"/>
            <a:chExt cx="8493399" cy="3456000"/>
          </a:xfrm>
        </p:grpSpPr>
        <p:sp>
          <p:nvSpPr>
            <p:cNvPr id="5" name="Text Box 12"/>
            <p:cNvSpPr txBox="1">
              <a:spLocks noChangeArrowheads="1"/>
            </p:cNvSpPr>
            <p:nvPr/>
          </p:nvSpPr>
          <p:spPr bwMode="auto">
            <a:xfrm rot="16200000">
              <a:off x="-778654" y="3103915"/>
              <a:ext cx="2590769" cy="369332"/>
            </a:xfrm>
            <a:prstGeom prst="rect">
              <a:avLst/>
            </a:prstGeom>
            <a:solidFill>
              <a:srgbClr val="FFFFFF"/>
            </a:solidFill>
            <a:ln w="12700">
              <a:noFill/>
              <a:miter lim="800000"/>
              <a:headEnd/>
              <a:tailEnd/>
            </a:ln>
          </p:spPr>
          <p:txBody>
            <a:bodyPr wrap="square">
              <a:spAutoFit/>
            </a:bodyPr>
            <a:lstStyle/>
            <a:p>
              <a:r>
                <a:rPr lang="en-US" b="1" dirty="0" smtClean="0">
                  <a:solidFill>
                    <a:srgbClr val="666666"/>
                  </a:solidFill>
                  <a:latin typeface="+mn-lt"/>
                </a:rPr>
                <a:t>Safety Performance</a:t>
              </a:r>
              <a:endParaRPr lang="en-US" b="1" dirty="0">
                <a:solidFill>
                  <a:srgbClr val="666666"/>
                </a:solidFill>
                <a:latin typeface="+mn-lt"/>
              </a:endParaRPr>
            </a:p>
          </p:txBody>
        </p:sp>
        <p:grpSp>
          <p:nvGrpSpPr>
            <p:cNvPr id="3" name="Gruppieren 36"/>
            <p:cNvGrpSpPr/>
            <p:nvPr/>
          </p:nvGrpSpPr>
          <p:grpSpPr>
            <a:xfrm>
              <a:off x="725464" y="1591881"/>
              <a:ext cx="8100000" cy="3456000"/>
              <a:chOff x="725464" y="1591881"/>
              <a:chExt cx="8100000" cy="3456000"/>
            </a:xfrm>
          </p:grpSpPr>
          <p:sp>
            <p:nvSpPr>
              <p:cNvPr id="4" name="Line 10"/>
              <p:cNvSpPr>
                <a:spLocks noChangeShapeType="1"/>
              </p:cNvSpPr>
              <p:nvPr/>
            </p:nvSpPr>
            <p:spPr bwMode="gray">
              <a:xfrm flipV="1">
                <a:off x="725464" y="5012053"/>
                <a:ext cx="8100000" cy="17463"/>
              </a:xfrm>
              <a:prstGeom prst="line">
                <a:avLst/>
              </a:prstGeom>
              <a:noFill/>
              <a:ln w="28575">
                <a:solidFill>
                  <a:srgbClr val="808080"/>
                </a:solidFill>
                <a:round/>
                <a:headEnd/>
                <a:tailEnd type="triangle" w="lg" len="lg"/>
              </a:ln>
            </p:spPr>
            <p:txBody>
              <a:bodyPr lIns="0" tIns="0" rIns="0" bIns="12700" anchor="ctr" anchorCtr="1"/>
              <a:lstStyle/>
              <a:p>
                <a:endParaRPr lang="de-DE"/>
              </a:p>
            </p:txBody>
          </p:sp>
          <p:sp>
            <p:nvSpPr>
              <p:cNvPr id="6" name="Line 20"/>
              <p:cNvSpPr>
                <a:spLocks noChangeShapeType="1"/>
              </p:cNvSpPr>
              <p:nvPr/>
            </p:nvSpPr>
            <p:spPr bwMode="gray">
              <a:xfrm rot="5400000" flipH="1" flipV="1">
                <a:off x="-982692" y="3319087"/>
                <a:ext cx="3456000" cy="1588"/>
              </a:xfrm>
              <a:prstGeom prst="line">
                <a:avLst/>
              </a:prstGeom>
              <a:noFill/>
              <a:ln w="28575">
                <a:solidFill>
                  <a:srgbClr val="808080"/>
                </a:solidFill>
                <a:round/>
                <a:headEnd/>
                <a:tailEnd type="triangle" w="lg" len="lg"/>
              </a:ln>
            </p:spPr>
            <p:txBody>
              <a:bodyPr lIns="0" tIns="0" rIns="0" bIns="12700" anchor="ctr" anchorCtr="1"/>
              <a:lstStyle/>
              <a:p>
                <a:endParaRPr lang="de-DE"/>
              </a:p>
            </p:txBody>
          </p:sp>
        </p:grpSp>
      </p:grpSp>
      <p:cxnSp>
        <p:nvCxnSpPr>
          <p:cNvPr id="10" name="Gerade Verbindung 9"/>
          <p:cNvCxnSpPr/>
          <p:nvPr/>
        </p:nvCxnSpPr>
        <p:spPr>
          <a:xfrm rot="5400000">
            <a:off x="3441136" y="3986798"/>
            <a:ext cx="4284000" cy="0"/>
          </a:xfrm>
          <a:prstGeom prst="line">
            <a:avLst/>
          </a:prstGeom>
          <a:noFill/>
          <a:ln w="28575">
            <a:solidFill>
              <a:srgbClr val="808080"/>
            </a:solidFill>
            <a:prstDash val="dash"/>
            <a:round/>
            <a:headEnd/>
            <a:tailEnd type="none" w="lg" len="lg"/>
          </a:ln>
        </p:spPr>
      </p:cxnSp>
      <p:cxnSp>
        <p:nvCxnSpPr>
          <p:cNvPr id="11" name="Gerade Verbindung 10"/>
          <p:cNvCxnSpPr/>
          <p:nvPr/>
        </p:nvCxnSpPr>
        <p:spPr>
          <a:xfrm rot="5400000">
            <a:off x="821266" y="3986798"/>
            <a:ext cx="4284000" cy="0"/>
          </a:xfrm>
          <a:prstGeom prst="line">
            <a:avLst/>
          </a:prstGeom>
          <a:noFill/>
          <a:ln w="28575">
            <a:solidFill>
              <a:srgbClr val="808080"/>
            </a:solidFill>
            <a:prstDash val="dash"/>
            <a:round/>
            <a:headEnd/>
            <a:tailEnd type="none" w="lg" len="lg"/>
          </a:ln>
        </p:spPr>
      </p:cxnSp>
      <p:sp>
        <p:nvSpPr>
          <p:cNvPr id="16" name="Freeform 23"/>
          <p:cNvSpPr/>
          <p:nvPr/>
        </p:nvSpPr>
        <p:spPr bwMode="gray">
          <a:xfrm rot="14811796">
            <a:off x="2434719" y="3371269"/>
            <a:ext cx="1275774" cy="1261358"/>
          </a:xfrm>
          <a:custGeom>
            <a:avLst/>
            <a:gdLst>
              <a:gd name="connsiteX0" fmla="*/ 57752 w 1424539"/>
              <a:gd name="connsiteY0" fmla="*/ 0 h 1819175"/>
              <a:gd name="connsiteX1" fmla="*/ 1424539 w 1424539"/>
              <a:gd name="connsiteY1" fmla="*/ 0 h 1819175"/>
              <a:gd name="connsiteX2" fmla="*/ 933651 w 1424539"/>
              <a:gd name="connsiteY2" fmla="*/ 1116531 h 1819175"/>
              <a:gd name="connsiteX3" fmla="*/ 1183908 w 1424539"/>
              <a:gd name="connsiteY3" fmla="*/ 1116531 h 1819175"/>
              <a:gd name="connsiteX4" fmla="*/ 567891 w 1424539"/>
              <a:gd name="connsiteY4" fmla="*/ 1819175 h 1819175"/>
              <a:gd name="connsiteX5" fmla="*/ 0 w 1424539"/>
              <a:gd name="connsiteY5" fmla="*/ 1116531 h 1819175"/>
              <a:gd name="connsiteX6" fmla="*/ 231007 w 1424539"/>
              <a:gd name="connsiteY6" fmla="*/ 1116531 h 1819175"/>
              <a:gd name="connsiteX7" fmla="*/ 57752 w 1424539"/>
              <a:gd name="connsiteY7" fmla="*/ 0 h 1819175"/>
              <a:gd name="connsiteX0" fmla="*/ 0 w 1588168"/>
              <a:gd name="connsiteY0" fmla="*/ 0 h 1828800"/>
              <a:gd name="connsiteX1" fmla="*/ 1588168 w 1588168"/>
              <a:gd name="connsiteY1" fmla="*/ 9625 h 1828800"/>
              <a:gd name="connsiteX2" fmla="*/ 1097280 w 1588168"/>
              <a:gd name="connsiteY2" fmla="*/ 1126156 h 1828800"/>
              <a:gd name="connsiteX3" fmla="*/ 1347537 w 1588168"/>
              <a:gd name="connsiteY3" fmla="*/ 1126156 h 1828800"/>
              <a:gd name="connsiteX4" fmla="*/ 731520 w 1588168"/>
              <a:gd name="connsiteY4" fmla="*/ 1828800 h 1828800"/>
              <a:gd name="connsiteX5" fmla="*/ 163629 w 1588168"/>
              <a:gd name="connsiteY5" fmla="*/ 1126156 h 1828800"/>
              <a:gd name="connsiteX6" fmla="*/ 394636 w 1588168"/>
              <a:gd name="connsiteY6" fmla="*/ 1126156 h 1828800"/>
              <a:gd name="connsiteX7" fmla="*/ 0 w 1588168"/>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4702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914400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6627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671" h="1684421">
                <a:moveTo>
                  <a:pt x="0" y="0"/>
                </a:moveTo>
                <a:lnTo>
                  <a:pt x="1703671" y="9625"/>
                </a:lnTo>
                <a:cubicBezTo>
                  <a:pt x="1328286" y="449179"/>
                  <a:pt x="1183907" y="1119739"/>
                  <a:pt x="1212783" y="1126156"/>
                </a:cubicBezTo>
                <a:lnTo>
                  <a:pt x="1463040" y="1126156"/>
                </a:lnTo>
                <a:lnTo>
                  <a:pt x="866273" y="1684421"/>
                </a:lnTo>
                <a:lnTo>
                  <a:pt x="279132" y="1126156"/>
                </a:lnTo>
                <a:lnTo>
                  <a:pt x="510139" y="1126156"/>
                </a:lnTo>
                <a:cubicBezTo>
                  <a:pt x="513348" y="1145407"/>
                  <a:pt x="420303" y="596766"/>
                  <a:pt x="0" y="0"/>
                </a:cubicBezTo>
                <a:close/>
              </a:path>
            </a:pathLst>
          </a:custGeom>
          <a:gradFill>
            <a:gsLst>
              <a:gs pos="0">
                <a:schemeClr val="bg1">
                  <a:alpha val="0"/>
                </a:schemeClr>
              </a:gs>
              <a:gs pos="100000">
                <a:schemeClr val="bg2">
                  <a:lumMod val="75000"/>
                </a:schemeClr>
              </a:gs>
            </a:gsLst>
            <a:lin ang="5400000" scaled="1"/>
          </a:gradFill>
          <a:ln w="9525">
            <a:gradFill flip="none" rotWithShape="1">
              <a:gsLst>
                <a:gs pos="0">
                  <a:schemeClr val="bg1">
                    <a:alpha val="0"/>
                  </a:schemeClr>
                </a:gs>
                <a:gs pos="100000">
                  <a:schemeClr val="bg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dirty="0">
              <a:solidFill>
                <a:schemeClr val="tx1"/>
              </a:solidFill>
            </a:endParaRPr>
          </a:p>
        </p:txBody>
      </p:sp>
      <p:sp>
        <p:nvSpPr>
          <p:cNvPr id="17" name="Freeform 23"/>
          <p:cNvSpPr/>
          <p:nvPr/>
        </p:nvSpPr>
        <p:spPr bwMode="gray">
          <a:xfrm rot="14811796">
            <a:off x="5207025" y="2146943"/>
            <a:ext cx="1275774" cy="1261358"/>
          </a:xfrm>
          <a:custGeom>
            <a:avLst/>
            <a:gdLst>
              <a:gd name="connsiteX0" fmla="*/ 57752 w 1424539"/>
              <a:gd name="connsiteY0" fmla="*/ 0 h 1819175"/>
              <a:gd name="connsiteX1" fmla="*/ 1424539 w 1424539"/>
              <a:gd name="connsiteY1" fmla="*/ 0 h 1819175"/>
              <a:gd name="connsiteX2" fmla="*/ 933651 w 1424539"/>
              <a:gd name="connsiteY2" fmla="*/ 1116531 h 1819175"/>
              <a:gd name="connsiteX3" fmla="*/ 1183908 w 1424539"/>
              <a:gd name="connsiteY3" fmla="*/ 1116531 h 1819175"/>
              <a:gd name="connsiteX4" fmla="*/ 567891 w 1424539"/>
              <a:gd name="connsiteY4" fmla="*/ 1819175 h 1819175"/>
              <a:gd name="connsiteX5" fmla="*/ 0 w 1424539"/>
              <a:gd name="connsiteY5" fmla="*/ 1116531 h 1819175"/>
              <a:gd name="connsiteX6" fmla="*/ 231007 w 1424539"/>
              <a:gd name="connsiteY6" fmla="*/ 1116531 h 1819175"/>
              <a:gd name="connsiteX7" fmla="*/ 57752 w 1424539"/>
              <a:gd name="connsiteY7" fmla="*/ 0 h 1819175"/>
              <a:gd name="connsiteX0" fmla="*/ 0 w 1588168"/>
              <a:gd name="connsiteY0" fmla="*/ 0 h 1828800"/>
              <a:gd name="connsiteX1" fmla="*/ 1588168 w 1588168"/>
              <a:gd name="connsiteY1" fmla="*/ 9625 h 1828800"/>
              <a:gd name="connsiteX2" fmla="*/ 1097280 w 1588168"/>
              <a:gd name="connsiteY2" fmla="*/ 1126156 h 1828800"/>
              <a:gd name="connsiteX3" fmla="*/ 1347537 w 1588168"/>
              <a:gd name="connsiteY3" fmla="*/ 1126156 h 1828800"/>
              <a:gd name="connsiteX4" fmla="*/ 731520 w 1588168"/>
              <a:gd name="connsiteY4" fmla="*/ 1828800 h 1828800"/>
              <a:gd name="connsiteX5" fmla="*/ 163629 w 1588168"/>
              <a:gd name="connsiteY5" fmla="*/ 1126156 h 1828800"/>
              <a:gd name="connsiteX6" fmla="*/ 394636 w 1588168"/>
              <a:gd name="connsiteY6" fmla="*/ 1126156 h 1828800"/>
              <a:gd name="connsiteX7" fmla="*/ 0 w 1588168"/>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4702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914400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6627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671" h="1684421">
                <a:moveTo>
                  <a:pt x="0" y="0"/>
                </a:moveTo>
                <a:lnTo>
                  <a:pt x="1703671" y="9625"/>
                </a:lnTo>
                <a:cubicBezTo>
                  <a:pt x="1328286" y="449179"/>
                  <a:pt x="1183907" y="1119739"/>
                  <a:pt x="1212783" y="1126156"/>
                </a:cubicBezTo>
                <a:lnTo>
                  <a:pt x="1463040" y="1126156"/>
                </a:lnTo>
                <a:lnTo>
                  <a:pt x="866273" y="1684421"/>
                </a:lnTo>
                <a:lnTo>
                  <a:pt x="279132" y="1126156"/>
                </a:lnTo>
                <a:lnTo>
                  <a:pt x="510139" y="1126156"/>
                </a:lnTo>
                <a:cubicBezTo>
                  <a:pt x="513348" y="1145407"/>
                  <a:pt x="420303" y="596766"/>
                  <a:pt x="0" y="0"/>
                </a:cubicBezTo>
                <a:close/>
              </a:path>
            </a:pathLst>
          </a:custGeom>
          <a:gradFill>
            <a:gsLst>
              <a:gs pos="0">
                <a:schemeClr val="bg1">
                  <a:alpha val="0"/>
                </a:schemeClr>
              </a:gs>
              <a:gs pos="100000">
                <a:schemeClr val="bg2">
                  <a:lumMod val="75000"/>
                </a:schemeClr>
              </a:gs>
            </a:gsLst>
            <a:lin ang="5400000" scaled="1"/>
          </a:gradFill>
          <a:ln w="9525">
            <a:gradFill flip="none" rotWithShape="1">
              <a:gsLst>
                <a:gs pos="0">
                  <a:schemeClr val="bg1">
                    <a:alpha val="0"/>
                  </a:schemeClr>
                </a:gs>
                <a:gs pos="100000">
                  <a:schemeClr val="bg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dirty="0">
              <a:solidFill>
                <a:schemeClr val="tx1"/>
              </a:solidFill>
            </a:endParaRPr>
          </a:p>
        </p:txBody>
      </p:sp>
      <p:sp>
        <p:nvSpPr>
          <p:cNvPr id="20" name="Ellipse 19"/>
          <p:cNvSpPr/>
          <p:nvPr/>
        </p:nvSpPr>
        <p:spPr>
          <a:xfrm>
            <a:off x="6482997" y="1554923"/>
            <a:ext cx="1828796" cy="18287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r>
              <a:rPr lang="en-US" sz="2000" dirty="0" smtClean="0"/>
              <a:t>Proactive</a:t>
            </a:r>
            <a:endParaRPr lang="en-US" sz="2000" dirty="0"/>
          </a:p>
        </p:txBody>
      </p:sp>
      <p:sp>
        <p:nvSpPr>
          <p:cNvPr id="21" name="Ellipse 20"/>
          <p:cNvSpPr/>
          <p:nvPr/>
        </p:nvSpPr>
        <p:spPr>
          <a:xfrm>
            <a:off x="1130157" y="3770616"/>
            <a:ext cx="1136406" cy="11364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lstStyle/>
          <a:p>
            <a:r>
              <a:rPr lang="en-US" sz="2000" dirty="0" smtClean="0"/>
              <a:t>Reactive</a:t>
            </a:r>
            <a:endParaRPr lang="en-US" sz="2000" dirty="0"/>
          </a:p>
        </p:txBody>
      </p:sp>
      <p:sp>
        <p:nvSpPr>
          <p:cNvPr id="22" name="Ellipse 21"/>
          <p:cNvSpPr/>
          <p:nvPr/>
        </p:nvSpPr>
        <p:spPr>
          <a:xfrm>
            <a:off x="3729520" y="2681555"/>
            <a:ext cx="1479478" cy="149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lstStyle/>
          <a:p>
            <a:r>
              <a:rPr lang="en-US" sz="2000" dirty="0" smtClean="0"/>
              <a:t>Managed</a:t>
            </a:r>
            <a:endParaRPr lang="en-US" sz="2000" dirty="0"/>
          </a:p>
        </p:txBody>
      </p:sp>
      <p:grpSp>
        <p:nvGrpSpPr>
          <p:cNvPr id="7" name="Gruppieren 27"/>
          <p:cNvGrpSpPr/>
          <p:nvPr/>
        </p:nvGrpSpPr>
        <p:grpSpPr>
          <a:xfrm>
            <a:off x="3960453" y="3238093"/>
            <a:ext cx="976517" cy="381813"/>
            <a:chOff x="1075365" y="3195548"/>
            <a:chExt cx="976517" cy="381813"/>
          </a:xfrm>
        </p:grpSpPr>
        <p:sp>
          <p:nvSpPr>
            <p:cNvPr id="29" name="Rechteck 28"/>
            <p:cNvSpPr/>
            <p:nvPr/>
          </p:nvSpPr>
          <p:spPr>
            <a:xfrm>
              <a:off x="1075365" y="3195548"/>
              <a:ext cx="976517" cy="38181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0" name="Rechteck 29"/>
            <p:cNvSpPr/>
            <p:nvPr/>
          </p:nvSpPr>
          <p:spPr>
            <a:xfrm>
              <a:off x="1075365" y="3195548"/>
              <a:ext cx="976517" cy="38181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83984" tIns="0" rIns="0" bIns="0" numCol="1" spcCol="1270" anchor="t" anchorCtr="0">
              <a:noAutofit/>
            </a:bodyPr>
            <a:lstStyle/>
            <a:p>
              <a:pPr lvl="0" algn="l" defTabSz="1289050">
                <a:lnSpc>
                  <a:spcPct val="90000"/>
                </a:lnSpc>
                <a:spcBef>
                  <a:spcPct val="0"/>
                </a:spcBef>
                <a:spcAft>
                  <a:spcPct val="35000"/>
                </a:spcAft>
              </a:pPr>
              <a:endParaRPr lang="de-DE" sz="2900" kern="12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blinds(horizontal)">
                                      <p:cBhvr>
                                        <p:cTn id="10" dur="500"/>
                                        <p:tgtEl>
                                          <p:spTgt spid="13">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Effect transition="in" filter="blinds(horizontal)">
                                      <p:cBhvr>
                                        <p:cTn id="13" dur="500"/>
                                        <p:tgtEl>
                                          <p:spTgt spid="13">
                                            <p:txEl>
                                              <p:pRg st="1" end="1"/>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xEl>
                                              <p:pRg st="2" end="2"/>
                                            </p:txEl>
                                          </p:spTgt>
                                        </p:tgtEl>
                                        <p:attrNameLst>
                                          <p:attrName>style.visibility</p:attrName>
                                        </p:attrNameLst>
                                      </p:cBhvr>
                                      <p:to>
                                        <p:strVal val="visible"/>
                                      </p:to>
                                    </p:set>
                                    <p:animEffect transition="in" filter="blinds(horizontal)">
                                      <p:cBhvr>
                                        <p:cTn id="16" dur="500"/>
                                        <p:tgtEl>
                                          <p:spTgt spid="1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par>
                                <p:cTn id="22" presetID="3" presetClass="entr" presetSubtype="1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blinds(horizontal)">
                                      <p:cBhvr>
                                        <p:cTn id="30" dur="500"/>
                                        <p:tgtEl>
                                          <p:spTgt spid="15">
                                            <p:txEl>
                                              <p:pRg st="0" end="0"/>
                                            </p:txEl>
                                          </p:spTgt>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5">
                                            <p:txEl>
                                              <p:pRg st="1" end="1"/>
                                            </p:txEl>
                                          </p:spTgt>
                                        </p:tgtEl>
                                        <p:attrNameLst>
                                          <p:attrName>style.visibility</p:attrName>
                                        </p:attrNameLst>
                                      </p:cBhvr>
                                      <p:to>
                                        <p:strVal val="visible"/>
                                      </p:to>
                                    </p:set>
                                    <p:animEffect transition="in" filter="blinds(horizontal)">
                                      <p:cBhvr>
                                        <p:cTn id="33" dur="500"/>
                                        <p:tgtEl>
                                          <p:spTgt spid="15">
                                            <p:txEl>
                                              <p:pRg st="1" end="1"/>
                                            </p:txEl>
                                          </p:spTgt>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5">
                                            <p:txEl>
                                              <p:pRg st="2" end="2"/>
                                            </p:txEl>
                                          </p:spTgt>
                                        </p:tgtEl>
                                        <p:attrNameLst>
                                          <p:attrName>style.visibility</p:attrName>
                                        </p:attrNameLst>
                                      </p:cBhvr>
                                      <p:to>
                                        <p:strVal val="visible"/>
                                      </p:to>
                                    </p:set>
                                    <p:animEffect transition="in" filter="blinds(horizontal)">
                                      <p:cBhvr>
                                        <p:cTn id="36" dur="500"/>
                                        <p:tgtEl>
                                          <p:spTgt spid="15">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linds(horizontal)">
                                      <p:cBhvr>
                                        <p:cTn id="41" dur="500"/>
                                        <p:tgtEl>
                                          <p:spTgt spid="17"/>
                                        </p:tgtEl>
                                      </p:cBhvr>
                                    </p:animEffect>
                                  </p:childTnLst>
                                </p:cTn>
                              </p:par>
                              <p:par>
                                <p:cTn id="42" presetID="3" presetClass="entr" presetSubtype="10"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blinds(horizontal)">
                                      <p:cBhvr>
                                        <p:cTn id="44" dur="500"/>
                                        <p:tgtEl>
                                          <p:spTgt spid="10"/>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linds(horizontal)">
                                      <p:cBhvr>
                                        <p:cTn id="47" dur="500"/>
                                        <p:tgtEl>
                                          <p:spTgt spid="20"/>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4">
                                            <p:txEl>
                                              <p:pRg st="0" end="0"/>
                                            </p:txEl>
                                          </p:spTgt>
                                        </p:tgtEl>
                                        <p:attrNameLst>
                                          <p:attrName>style.visibility</p:attrName>
                                        </p:attrNameLst>
                                      </p:cBhvr>
                                      <p:to>
                                        <p:strVal val="visible"/>
                                      </p:to>
                                    </p:set>
                                    <p:animEffect transition="in" filter="blinds(horizontal)">
                                      <p:cBhvr>
                                        <p:cTn id="50" dur="500"/>
                                        <p:tgtEl>
                                          <p:spTgt spid="14">
                                            <p:txEl>
                                              <p:pRg st="0" end="0"/>
                                            </p:txEl>
                                          </p:spTgt>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14">
                                            <p:txEl>
                                              <p:pRg st="1" end="1"/>
                                            </p:txEl>
                                          </p:spTgt>
                                        </p:tgtEl>
                                        <p:attrNameLst>
                                          <p:attrName>style.visibility</p:attrName>
                                        </p:attrNameLst>
                                      </p:cBhvr>
                                      <p:to>
                                        <p:strVal val="visible"/>
                                      </p:to>
                                    </p:set>
                                    <p:animEffect transition="in" filter="blinds(horizontal)">
                                      <p:cBhvr>
                                        <p:cTn id="53" dur="500"/>
                                        <p:tgtEl>
                                          <p:spTgt spid="14">
                                            <p:txEl>
                                              <p:pRg st="1" end="1"/>
                                            </p:txEl>
                                          </p:spTgt>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14">
                                            <p:txEl>
                                              <p:pRg st="2" end="2"/>
                                            </p:txEl>
                                          </p:spTgt>
                                        </p:tgtEl>
                                        <p:attrNameLst>
                                          <p:attrName>style.visibility</p:attrName>
                                        </p:attrNameLst>
                                      </p:cBhvr>
                                      <p:to>
                                        <p:strVal val="visible"/>
                                      </p:to>
                                    </p:set>
                                    <p:animEffect transition="in" filter="blinds(horizontal)">
                                      <p:cBhvr>
                                        <p:cTn id="56"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build="p"/>
      <p:bldP spid="15" grpId="0" build="p"/>
      <p:bldP spid="16" grpId="0" animBg="1"/>
      <p:bldP spid="17" grpId="0" animBg="1"/>
      <p:bldP spid="20" grpId="0" animBg="1"/>
      <p:bldP spid="21"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AutoShape 3"/>
          <p:cNvSpPr>
            <a:spLocks noChangeArrowheads="1"/>
          </p:cNvSpPr>
          <p:nvPr/>
        </p:nvSpPr>
        <p:spPr bwMode="gray">
          <a:xfrm>
            <a:off x="161925" y="3041650"/>
            <a:ext cx="5832475" cy="719138"/>
          </a:xfrm>
          <a:prstGeom prst="roundRect">
            <a:avLst>
              <a:gd name="adj" fmla="val 0"/>
            </a:avLst>
          </a:prstGeom>
          <a:gradFill rotWithShape="1">
            <a:gsLst>
              <a:gs pos="0">
                <a:srgbClr val="DEDEDE"/>
              </a:gs>
              <a:gs pos="100000">
                <a:srgbClr val="F7F7F7"/>
              </a:gs>
            </a:gsLst>
            <a:lin ang="0" scaled="1"/>
          </a:gradFill>
          <a:ln w="12700" algn="ctr">
            <a:noFill/>
            <a:round/>
            <a:headEnd/>
            <a:tailEnd/>
          </a:ln>
        </p:spPr>
        <p:txBody>
          <a:bodyPr lIns="0" tIns="0" rIns="0" bIns="0" anchor="ctr"/>
          <a:lstStyle/>
          <a:p>
            <a:pPr algn="ctr"/>
            <a:endParaRPr lang="en-US" sz="1000">
              <a:ea typeface="Arial Unicode MS" pitchFamily="34" charset="-128"/>
              <a:cs typeface="Arial Unicode MS" pitchFamily="34" charset="-128"/>
            </a:endParaRPr>
          </a:p>
        </p:txBody>
      </p:sp>
      <p:sp>
        <p:nvSpPr>
          <p:cNvPr id="47106" name="AutoShape 3"/>
          <p:cNvSpPr>
            <a:spLocks noChangeArrowheads="1"/>
          </p:cNvSpPr>
          <p:nvPr/>
        </p:nvSpPr>
        <p:spPr bwMode="gray">
          <a:xfrm>
            <a:off x="161925" y="4630738"/>
            <a:ext cx="5832475" cy="676275"/>
          </a:xfrm>
          <a:prstGeom prst="roundRect">
            <a:avLst>
              <a:gd name="adj" fmla="val 0"/>
            </a:avLst>
          </a:prstGeom>
          <a:gradFill rotWithShape="1">
            <a:gsLst>
              <a:gs pos="0">
                <a:srgbClr val="DEDEDE"/>
              </a:gs>
              <a:gs pos="100000">
                <a:srgbClr val="F7F7F7"/>
              </a:gs>
            </a:gsLst>
            <a:lin ang="0" scaled="1"/>
          </a:gradFill>
          <a:ln w="12700" algn="ctr">
            <a:noFill/>
            <a:round/>
            <a:headEnd/>
            <a:tailEnd/>
          </a:ln>
        </p:spPr>
        <p:txBody>
          <a:bodyPr lIns="0" tIns="0" rIns="0" bIns="0" anchor="ctr"/>
          <a:lstStyle/>
          <a:p>
            <a:pPr algn="ctr"/>
            <a:endParaRPr lang="en-US" sz="1000">
              <a:ea typeface="Arial Unicode MS" pitchFamily="34" charset="-128"/>
              <a:cs typeface="Arial Unicode MS" pitchFamily="34" charset="-128"/>
            </a:endParaRPr>
          </a:p>
        </p:txBody>
      </p:sp>
      <p:sp>
        <p:nvSpPr>
          <p:cNvPr id="47107" name="AutoShape 3"/>
          <p:cNvSpPr>
            <a:spLocks noChangeArrowheads="1"/>
          </p:cNvSpPr>
          <p:nvPr/>
        </p:nvSpPr>
        <p:spPr bwMode="gray">
          <a:xfrm>
            <a:off x="161925" y="1671638"/>
            <a:ext cx="5832475" cy="738187"/>
          </a:xfrm>
          <a:prstGeom prst="roundRect">
            <a:avLst>
              <a:gd name="adj" fmla="val 0"/>
            </a:avLst>
          </a:prstGeom>
          <a:gradFill rotWithShape="1">
            <a:gsLst>
              <a:gs pos="0">
                <a:srgbClr val="DEDEDE"/>
              </a:gs>
              <a:gs pos="100000">
                <a:srgbClr val="F7F7F7"/>
              </a:gs>
            </a:gsLst>
            <a:lin ang="0" scaled="1"/>
          </a:gradFill>
          <a:ln w="12700" algn="ctr">
            <a:noFill/>
            <a:round/>
            <a:headEnd/>
            <a:tailEnd/>
          </a:ln>
        </p:spPr>
        <p:txBody>
          <a:bodyPr lIns="0" tIns="0" rIns="0" bIns="0" anchor="ctr"/>
          <a:lstStyle/>
          <a:p>
            <a:pPr algn="ctr"/>
            <a:endParaRPr lang="en-US" sz="1000">
              <a:ea typeface="Arial Unicode MS" pitchFamily="34" charset="-128"/>
              <a:cs typeface="Arial Unicode MS" pitchFamily="34" charset="-128"/>
            </a:endParaRPr>
          </a:p>
        </p:txBody>
      </p:sp>
      <p:sp>
        <p:nvSpPr>
          <p:cNvPr id="47108" name="Slide Number Placeholder 1"/>
          <p:cNvSpPr txBox="1">
            <a:spLocks noGrp="1"/>
          </p:cNvSpPr>
          <p:nvPr/>
        </p:nvSpPr>
        <p:spPr bwMode="gray">
          <a:xfrm>
            <a:off x="152400" y="6721475"/>
            <a:ext cx="1787525" cy="106363"/>
          </a:xfrm>
          <a:prstGeom prst="rect">
            <a:avLst/>
          </a:prstGeom>
          <a:noFill/>
          <a:ln w="9525">
            <a:noFill/>
            <a:miter lim="800000"/>
            <a:headEnd/>
            <a:tailEnd/>
          </a:ln>
        </p:spPr>
        <p:txBody>
          <a:bodyPr wrap="none" lIns="0" tIns="0" rIns="0" bIns="0">
            <a:spAutoFit/>
          </a:bodyPr>
          <a:lstStyle/>
          <a:p>
            <a:pPr eaLnBrk="0" hangingPunct="0"/>
            <a:r>
              <a:rPr lang="en-US" sz="700">
                <a:solidFill>
                  <a:srgbClr val="666666"/>
                </a:solidFill>
                <a:ea typeface="Arial Unicode MS" pitchFamily="34" charset="-128"/>
                <a:cs typeface="Arial Unicode MS" pitchFamily="34" charset="-128"/>
              </a:rPr>
              <a:t>© SAP AG 2009. All rights reserved. / Page </a:t>
            </a:r>
            <a:fld id="{10CAE0E3-4397-4C10-8A00-3159BC97C1AB}" type="slidenum">
              <a:rPr lang="en-US" sz="700">
                <a:solidFill>
                  <a:srgbClr val="666666"/>
                </a:solidFill>
                <a:ea typeface="Arial Unicode MS" pitchFamily="34" charset="-128"/>
                <a:cs typeface="Arial Unicode MS" pitchFamily="34" charset="-128"/>
              </a:rPr>
              <a:pPr eaLnBrk="0" hangingPunct="0"/>
              <a:t>13</a:t>
            </a:fld>
            <a:endParaRPr lang="en-US" sz="700">
              <a:solidFill>
                <a:srgbClr val="666666"/>
              </a:solidFill>
              <a:ea typeface="Arial Unicode MS" pitchFamily="34" charset="-128"/>
              <a:cs typeface="Arial Unicode MS" pitchFamily="34" charset="-128"/>
            </a:endParaRPr>
          </a:p>
        </p:txBody>
      </p:sp>
      <p:sp>
        <p:nvSpPr>
          <p:cNvPr id="47109" name="Title 22"/>
          <p:cNvSpPr>
            <a:spLocks noGrp="1"/>
          </p:cNvSpPr>
          <p:nvPr>
            <p:ph type="title"/>
          </p:nvPr>
        </p:nvSpPr>
        <p:spPr/>
        <p:txBody>
          <a:bodyPr/>
          <a:lstStyle/>
          <a:p>
            <a:pPr eaLnBrk="1" hangingPunct="1"/>
            <a:r>
              <a:rPr lang="en-US" smtClean="0"/>
              <a:t>Challenges for EHS and Operations Leaders </a:t>
            </a:r>
            <a:br>
              <a:rPr lang="en-US" smtClean="0"/>
            </a:br>
            <a:endParaRPr lang="en-US" smtClean="0">
              <a:latin typeface="Arial" charset="0"/>
            </a:endParaRPr>
          </a:p>
        </p:txBody>
      </p:sp>
      <p:pic>
        <p:nvPicPr>
          <p:cNvPr id="47110" name="Picture 286" descr="fadeup"/>
          <p:cNvPicPr>
            <a:picLocks noChangeAspect="1" noChangeArrowheads="1"/>
          </p:cNvPicPr>
          <p:nvPr/>
        </p:nvPicPr>
        <p:blipFill>
          <a:blip r:embed="rId4" cstate="print"/>
          <a:srcRect/>
          <a:stretch>
            <a:fillRect/>
          </a:stretch>
        </p:blipFill>
        <p:spPr bwMode="auto">
          <a:xfrm>
            <a:off x="5726113" y="1050925"/>
            <a:ext cx="1460500" cy="5807075"/>
          </a:xfrm>
          <a:prstGeom prst="rect">
            <a:avLst/>
          </a:prstGeom>
          <a:noFill/>
          <a:ln w="9525">
            <a:noFill/>
            <a:miter lim="800000"/>
            <a:headEnd/>
            <a:tailEnd/>
          </a:ln>
        </p:spPr>
      </p:pic>
      <p:sp>
        <p:nvSpPr>
          <p:cNvPr id="47111" name="Rectangle 3"/>
          <p:cNvSpPr txBox="1">
            <a:spLocks noChangeArrowheads="1"/>
          </p:cNvSpPr>
          <p:nvPr/>
        </p:nvSpPr>
        <p:spPr bwMode="gray">
          <a:xfrm>
            <a:off x="302346" y="1211270"/>
            <a:ext cx="5553075" cy="4806950"/>
          </a:xfrm>
          <a:prstGeom prst="rect">
            <a:avLst/>
          </a:prstGeom>
          <a:noFill/>
          <a:ln w="12700" algn="ctr">
            <a:noFill/>
            <a:miter lim="800000"/>
            <a:headEnd/>
            <a:tailEnd/>
          </a:ln>
        </p:spPr>
        <p:txBody>
          <a:bodyPr lIns="0" tIns="0" rIns="0" bIns="0"/>
          <a:lstStyle/>
          <a:p>
            <a:pPr eaLnBrk="0" hangingPunct="0">
              <a:spcBef>
                <a:spcPts val="2400"/>
              </a:spcBef>
              <a:buClr>
                <a:srgbClr val="000000"/>
              </a:buClr>
            </a:pPr>
            <a:r>
              <a:rPr lang="en-US" b="1" dirty="0" smtClean="0">
                <a:solidFill>
                  <a:srgbClr val="44697D"/>
                </a:solidFill>
                <a:ea typeface="Arial Unicode MS" pitchFamily="34" charset="-128"/>
                <a:cs typeface="Arial Unicode MS" pitchFamily="34" charset="-128"/>
              </a:rPr>
              <a:t>How </a:t>
            </a:r>
            <a:r>
              <a:rPr lang="en-US" b="1" dirty="0">
                <a:solidFill>
                  <a:srgbClr val="44697D"/>
                </a:solidFill>
                <a:ea typeface="Arial Unicode MS" pitchFamily="34" charset="-128"/>
                <a:cs typeface="Arial Unicode MS" pitchFamily="34" charset="-128"/>
              </a:rPr>
              <a:t>Can We: </a:t>
            </a:r>
            <a:endParaRPr lang="en-US" b="1" dirty="0">
              <a:solidFill>
                <a:srgbClr val="000000"/>
              </a:solidFill>
              <a:ea typeface="Arial Unicode MS" pitchFamily="34" charset="-128"/>
              <a:cs typeface="Arial Unicode MS" pitchFamily="34" charset="-128"/>
            </a:endParaRPr>
          </a:p>
          <a:p>
            <a:pPr>
              <a:spcBef>
                <a:spcPts val="2400"/>
              </a:spcBef>
            </a:pPr>
            <a:r>
              <a:rPr lang="en-US" sz="1600" b="1" dirty="0">
                <a:solidFill>
                  <a:srgbClr val="000000"/>
                </a:solidFill>
                <a:ea typeface="Arial Unicode MS" pitchFamily="34" charset="-128"/>
                <a:cs typeface="Arial Unicode MS" pitchFamily="34" charset="-128"/>
              </a:rPr>
              <a:t>Consistently implement</a:t>
            </a:r>
            <a:r>
              <a:rPr lang="en-US" sz="1600" dirty="0">
                <a:solidFill>
                  <a:srgbClr val="000000"/>
                </a:solidFill>
                <a:ea typeface="Arial Unicode MS" pitchFamily="34" charset="-128"/>
                <a:cs typeface="Arial Unicode MS" pitchFamily="34" charset="-128"/>
              </a:rPr>
              <a:t> an incident management process across global operations?</a:t>
            </a:r>
          </a:p>
          <a:p>
            <a:pPr>
              <a:spcBef>
                <a:spcPts val="2400"/>
              </a:spcBef>
            </a:pPr>
            <a:r>
              <a:rPr lang="en-US" sz="1600" dirty="0">
                <a:solidFill>
                  <a:srgbClr val="000000"/>
                </a:solidFill>
                <a:ea typeface="Arial Unicode MS" pitchFamily="34" charset="-128"/>
                <a:cs typeface="Arial Unicode MS" pitchFamily="34" charset="-128"/>
              </a:rPr>
              <a:t>Efficiently support an </a:t>
            </a:r>
            <a:r>
              <a:rPr lang="en-US" sz="1600" b="1" dirty="0">
                <a:solidFill>
                  <a:srgbClr val="000000"/>
                </a:solidFill>
                <a:ea typeface="Arial Unicode MS" pitchFamily="34" charset="-128"/>
                <a:cs typeface="Arial Unicode MS" pitchFamily="34" charset="-128"/>
              </a:rPr>
              <a:t>active Safety Culture</a:t>
            </a:r>
            <a:r>
              <a:rPr lang="en-US" sz="1600" dirty="0">
                <a:solidFill>
                  <a:srgbClr val="000000"/>
                </a:solidFill>
                <a:ea typeface="Arial Unicode MS" pitchFamily="34" charset="-128"/>
                <a:cs typeface="Arial Unicode MS" pitchFamily="34" charset="-128"/>
              </a:rPr>
              <a:t>? </a:t>
            </a:r>
          </a:p>
          <a:p>
            <a:pPr>
              <a:spcBef>
                <a:spcPts val="2400"/>
              </a:spcBef>
            </a:pPr>
            <a:r>
              <a:rPr lang="en-US" sz="1600" dirty="0">
                <a:solidFill>
                  <a:srgbClr val="000000"/>
                </a:solidFill>
                <a:ea typeface="Arial Unicode MS" pitchFamily="34" charset="-128"/>
                <a:cs typeface="Arial Unicode MS" pitchFamily="34" charset="-128"/>
              </a:rPr>
              <a:t>Know with confidence our </a:t>
            </a:r>
            <a:r>
              <a:rPr lang="en-US" sz="1600" b="1" dirty="0">
                <a:solidFill>
                  <a:srgbClr val="000000"/>
                </a:solidFill>
                <a:ea typeface="Arial Unicode MS" pitchFamily="34" charset="-128"/>
                <a:cs typeface="Arial Unicode MS" pitchFamily="34" charset="-128"/>
              </a:rPr>
              <a:t>incident performance and gain better visibility</a:t>
            </a:r>
            <a:r>
              <a:rPr lang="en-US" sz="1600" dirty="0">
                <a:solidFill>
                  <a:srgbClr val="000000"/>
                </a:solidFill>
                <a:ea typeface="Arial Unicode MS" pitchFamily="34" charset="-128"/>
                <a:cs typeface="Arial Unicode MS" pitchFamily="34" charset="-128"/>
              </a:rPr>
              <a:t> into trends and risk “hot spots”?  </a:t>
            </a:r>
          </a:p>
          <a:p>
            <a:pPr>
              <a:spcBef>
                <a:spcPts val="2400"/>
              </a:spcBef>
            </a:pPr>
            <a:r>
              <a:rPr lang="en-US" sz="1600" dirty="0">
                <a:solidFill>
                  <a:srgbClr val="000000"/>
                </a:solidFill>
                <a:ea typeface="Arial Unicode MS" pitchFamily="34" charset="-128"/>
                <a:cs typeface="Arial Unicode MS" pitchFamily="34" charset="-128"/>
              </a:rPr>
              <a:t>Effectively implement a </a:t>
            </a:r>
            <a:r>
              <a:rPr lang="en-US" sz="1600" b="1" dirty="0">
                <a:solidFill>
                  <a:srgbClr val="000000"/>
                </a:solidFill>
                <a:ea typeface="Arial Unicode MS" pitchFamily="34" charset="-128"/>
                <a:cs typeface="Arial Unicode MS" pitchFamily="34" charset="-128"/>
              </a:rPr>
              <a:t>proactive risk management</a:t>
            </a:r>
            <a:r>
              <a:rPr lang="en-US" sz="1600" dirty="0">
                <a:solidFill>
                  <a:srgbClr val="000000"/>
                </a:solidFill>
                <a:ea typeface="Arial Unicode MS" pitchFamily="34" charset="-128"/>
                <a:cs typeface="Arial Unicode MS" pitchFamily="34" charset="-128"/>
              </a:rPr>
              <a:t> approach and drive continuous performance improvement?  </a:t>
            </a:r>
          </a:p>
          <a:p>
            <a:pPr>
              <a:spcBef>
                <a:spcPts val="2400"/>
              </a:spcBef>
            </a:pPr>
            <a:r>
              <a:rPr lang="en-US" sz="1600" dirty="0">
                <a:solidFill>
                  <a:srgbClr val="000000"/>
                </a:solidFill>
                <a:ea typeface="Arial Unicode MS" pitchFamily="34" charset="-128"/>
                <a:cs typeface="Arial Unicode MS" pitchFamily="34" charset="-128"/>
              </a:rPr>
              <a:t>Streamline and ensure the accuracy and timeliness of our health and </a:t>
            </a:r>
            <a:r>
              <a:rPr lang="en-US" sz="1600" b="1" dirty="0">
                <a:solidFill>
                  <a:srgbClr val="000000"/>
                </a:solidFill>
                <a:ea typeface="Arial Unicode MS" pitchFamily="34" charset="-128"/>
                <a:cs typeface="Arial Unicode MS" pitchFamily="34" charset="-128"/>
              </a:rPr>
              <a:t>safety reporting</a:t>
            </a:r>
            <a:r>
              <a:rPr lang="en-US" sz="1600" dirty="0">
                <a:solidFill>
                  <a:srgbClr val="000000"/>
                </a:solidFill>
                <a:ea typeface="Arial Unicode MS" pitchFamily="34" charset="-128"/>
                <a:cs typeface="Arial Unicode MS" pitchFamily="34" charset="-128"/>
              </a:rPr>
              <a:t>?</a:t>
            </a:r>
          </a:p>
          <a:p>
            <a:pPr>
              <a:spcBef>
                <a:spcPts val="2400"/>
              </a:spcBef>
            </a:pPr>
            <a:r>
              <a:rPr lang="en-US" sz="1600" b="1" dirty="0">
                <a:solidFill>
                  <a:srgbClr val="000000"/>
                </a:solidFill>
                <a:ea typeface="Arial Unicode MS" pitchFamily="34" charset="-128"/>
                <a:cs typeface="Arial Unicode MS" pitchFamily="34" charset="-128"/>
              </a:rPr>
              <a:t>Embed the health and safety function</a:t>
            </a:r>
            <a:r>
              <a:rPr lang="en-US" sz="1600" dirty="0">
                <a:solidFill>
                  <a:srgbClr val="000000"/>
                </a:solidFill>
                <a:ea typeface="Arial Unicode MS" pitchFamily="34" charset="-128"/>
                <a:cs typeface="Arial Unicode MS" pitchFamily="34" charset="-128"/>
              </a:rPr>
              <a:t> into our operations to ensure compliance and add business value across our value chain?</a:t>
            </a:r>
            <a:endParaRPr lang="en-US" sz="1200" dirty="0">
              <a:solidFill>
                <a:srgbClr val="000000"/>
              </a:solidFill>
              <a:ea typeface="Arial Unicode MS" pitchFamily="34" charset="-128"/>
              <a:cs typeface="Arial Unicode MS" pitchFamily="34" charset="-128"/>
            </a:endParaRPr>
          </a:p>
        </p:txBody>
      </p:sp>
      <p:pic>
        <p:nvPicPr>
          <p:cNvPr id="47112" name="Picture 7" descr="banner_2grids.jpg"/>
          <p:cNvPicPr>
            <a:picLocks noChangeAspect="1"/>
          </p:cNvPicPr>
          <p:nvPr/>
        </p:nvPicPr>
        <p:blipFill>
          <a:blip r:embed="rId5" cstate="print"/>
          <a:srcRect l="5374"/>
          <a:stretch>
            <a:fillRect/>
          </a:stretch>
        </p:blipFill>
        <p:spPr bwMode="auto">
          <a:xfrm>
            <a:off x="6002338" y="1100138"/>
            <a:ext cx="2990850" cy="5514975"/>
          </a:xfrm>
          <a:prstGeom prst="rect">
            <a:avLst/>
          </a:prstGeom>
          <a:noFill/>
          <a:ln w="9525">
            <a:noFill/>
            <a:miter lim="800000"/>
            <a:headEnd/>
            <a:tailEnd/>
          </a:ln>
        </p:spPr>
      </p:pic>
      <p:pic>
        <p:nvPicPr>
          <p:cNvPr id="47114" name="Picture 286" descr="fadeup"/>
          <p:cNvPicPr>
            <a:picLocks noChangeAspect="1" noChangeArrowheads="1"/>
          </p:cNvPicPr>
          <p:nvPr/>
        </p:nvPicPr>
        <p:blipFill>
          <a:blip r:embed="rId4" cstate="print"/>
          <a:srcRect/>
          <a:stretch>
            <a:fillRect/>
          </a:stretch>
        </p:blipFill>
        <p:spPr bwMode="auto">
          <a:xfrm>
            <a:off x="5911850" y="1033463"/>
            <a:ext cx="1377950" cy="5668962"/>
          </a:xfrm>
          <a:prstGeom prst="rect">
            <a:avLst/>
          </a:prstGeom>
          <a:noFill/>
          <a:ln w="9525">
            <a:noFill/>
            <a:miter lim="800000"/>
            <a:headEnd/>
            <a:tailEnd/>
          </a:ln>
        </p:spPr>
      </p:pic>
    </p:spTree>
    <p:custDataLst>
      <p:tags r:id="rId1"/>
    </p:custData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a:grpSpLocks/>
          </p:cNvGrpSpPr>
          <p:nvPr/>
        </p:nvGrpSpPr>
        <p:grpSpPr bwMode="auto">
          <a:xfrm>
            <a:off x="490538" y="5427663"/>
            <a:ext cx="4075112" cy="855662"/>
            <a:chOff x="194" y="3478"/>
            <a:chExt cx="2567" cy="539"/>
          </a:xfrm>
        </p:grpSpPr>
        <p:grpSp>
          <p:nvGrpSpPr>
            <p:cNvPr id="3" name="Group 179"/>
            <p:cNvGrpSpPr>
              <a:grpSpLocks/>
            </p:cNvGrpSpPr>
            <p:nvPr/>
          </p:nvGrpSpPr>
          <p:grpSpPr bwMode="auto">
            <a:xfrm>
              <a:off x="1780" y="3493"/>
              <a:ext cx="562" cy="524"/>
              <a:chOff x="7576313" y="4979988"/>
              <a:chExt cx="869950" cy="811212"/>
            </a:xfrm>
          </p:grpSpPr>
          <p:grpSp>
            <p:nvGrpSpPr>
              <p:cNvPr id="4" name="Group 149"/>
              <p:cNvGrpSpPr>
                <a:grpSpLocks/>
              </p:cNvGrpSpPr>
              <p:nvPr/>
            </p:nvGrpSpPr>
            <p:grpSpPr bwMode="auto">
              <a:xfrm>
                <a:off x="7576313" y="4979988"/>
                <a:ext cx="536575" cy="654050"/>
                <a:chOff x="1970" y="3607"/>
                <a:chExt cx="338" cy="412"/>
              </a:xfrm>
            </p:grpSpPr>
            <p:grpSp>
              <p:nvGrpSpPr>
                <p:cNvPr id="5" name="Group 150"/>
                <p:cNvGrpSpPr>
                  <a:grpSpLocks/>
                </p:cNvGrpSpPr>
                <p:nvPr/>
              </p:nvGrpSpPr>
              <p:grpSpPr bwMode="auto">
                <a:xfrm>
                  <a:off x="2110" y="3607"/>
                  <a:ext cx="198" cy="336"/>
                  <a:chOff x="-1213" y="3054"/>
                  <a:chExt cx="328" cy="551"/>
                </a:xfrm>
              </p:grpSpPr>
              <p:pic>
                <p:nvPicPr>
                  <p:cNvPr id="49223" name="Picture 52" descr="\\Eric-pauls-power-mac-g5.local\desktop\Graphic Tank\ddoc.tif"/>
                  <p:cNvPicPr>
                    <a:picLocks noChangeAspect="1" noChangeArrowheads="1"/>
                  </p:cNvPicPr>
                  <p:nvPr/>
                </p:nvPicPr>
                <p:blipFill>
                  <a:blip r:embed="rId3" cstate="print"/>
                  <a:srcRect/>
                  <a:stretch>
                    <a:fillRect/>
                  </a:stretch>
                </p:blipFill>
                <p:spPr bwMode="gray">
                  <a:xfrm>
                    <a:off x="-1165" y="3054"/>
                    <a:ext cx="280" cy="551"/>
                  </a:xfrm>
                  <a:prstGeom prst="rect">
                    <a:avLst/>
                  </a:prstGeom>
                  <a:noFill/>
                  <a:ln w="9525">
                    <a:noFill/>
                    <a:miter lim="800000"/>
                    <a:headEnd/>
                    <a:tailEnd/>
                  </a:ln>
                </p:spPr>
              </p:pic>
              <p:pic>
                <p:nvPicPr>
                  <p:cNvPr id="49224" name="Picture 49" descr="\\Eric-pauls-power-mac-g5.local\desktop\Graphic Tank\off7.tif"/>
                  <p:cNvPicPr>
                    <a:picLocks noChangeAspect="1" noChangeArrowheads="1"/>
                  </p:cNvPicPr>
                  <p:nvPr/>
                </p:nvPicPr>
                <p:blipFill>
                  <a:blip r:embed="rId4" cstate="print"/>
                  <a:srcRect/>
                  <a:stretch>
                    <a:fillRect/>
                  </a:stretch>
                </p:blipFill>
                <p:spPr bwMode="gray">
                  <a:xfrm>
                    <a:off x="-1213" y="3117"/>
                    <a:ext cx="188" cy="359"/>
                  </a:xfrm>
                  <a:prstGeom prst="rect">
                    <a:avLst/>
                  </a:prstGeom>
                  <a:noFill/>
                  <a:ln w="9525">
                    <a:noFill/>
                    <a:miter lim="800000"/>
                    <a:headEnd/>
                    <a:tailEnd/>
                  </a:ln>
                </p:spPr>
              </p:pic>
            </p:grpSp>
            <p:pic>
              <p:nvPicPr>
                <p:cNvPr id="49222" name="Picture 30" descr="\\Eric-pauls-power-mac-g5.local\desktop\Graphic Tank\d3.tif"/>
                <p:cNvPicPr>
                  <a:picLocks noChangeAspect="1" noChangeArrowheads="1"/>
                </p:cNvPicPr>
                <p:nvPr/>
              </p:nvPicPr>
              <p:blipFill>
                <a:blip r:embed="rId5" cstate="print">
                  <a:lum bright="18000" contrast="-12000"/>
                  <a:grayscl/>
                </a:blip>
                <a:srcRect/>
                <a:stretch>
                  <a:fillRect/>
                </a:stretch>
              </p:blipFill>
              <p:spPr bwMode="gray">
                <a:xfrm>
                  <a:off x="1970" y="3796"/>
                  <a:ext cx="242" cy="223"/>
                </a:xfrm>
                <a:prstGeom prst="rect">
                  <a:avLst/>
                </a:prstGeom>
                <a:noFill/>
                <a:ln w="9525">
                  <a:noFill/>
                  <a:miter lim="800000"/>
                  <a:headEnd/>
                  <a:tailEnd/>
                </a:ln>
              </p:spPr>
            </p:pic>
          </p:grpSp>
          <p:pic>
            <p:nvPicPr>
              <p:cNvPr id="49220" name="Picture 40" descr="C:\Documents and Settings\Administrator\Desktop\To IMPORT\build 2.tif"/>
              <p:cNvPicPr>
                <a:picLocks noChangeAspect="1" noChangeArrowheads="1"/>
              </p:cNvPicPr>
              <p:nvPr/>
            </p:nvPicPr>
            <p:blipFill>
              <a:blip r:embed="rId6" cstate="print"/>
              <a:srcRect/>
              <a:stretch>
                <a:fillRect/>
              </a:stretch>
            </p:blipFill>
            <p:spPr bwMode="gray">
              <a:xfrm>
                <a:off x="7836663" y="5322888"/>
                <a:ext cx="609600" cy="468312"/>
              </a:xfrm>
              <a:prstGeom prst="rect">
                <a:avLst/>
              </a:prstGeom>
              <a:noFill/>
              <a:ln w="9525">
                <a:noFill/>
                <a:miter lim="800000"/>
                <a:headEnd/>
                <a:tailEnd/>
              </a:ln>
            </p:spPr>
          </p:pic>
        </p:grpSp>
        <p:grpSp>
          <p:nvGrpSpPr>
            <p:cNvPr id="6" name="Group 134"/>
            <p:cNvGrpSpPr>
              <a:grpSpLocks/>
            </p:cNvGrpSpPr>
            <p:nvPr/>
          </p:nvGrpSpPr>
          <p:grpSpPr bwMode="auto">
            <a:xfrm>
              <a:off x="1380" y="3500"/>
              <a:ext cx="347" cy="423"/>
              <a:chOff x="1970" y="3607"/>
              <a:chExt cx="338" cy="412"/>
            </a:xfrm>
          </p:grpSpPr>
          <p:grpSp>
            <p:nvGrpSpPr>
              <p:cNvPr id="7" name="Group 135"/>
              <p:cNvGrpSpPr>
                <a:grpSpLocks/>
              </p:cNvGrpSpPr>
              <p:nvPr/>
            </p:nvGrpSpPr>
            <p:grpSpPr bwMode="auto">
              <a:xfrm>
                <a:off x="2110" y="3607"/>
                <a:ext cx="198" cy="336"/>
                <a:chOff x="-1213" y="3054"/>
                <a:chExt cx="328" cy="551"/>
              </a:xfrm>
            </p:grpSpPr>
            <p:pic>
              <p:nvPicPr>
                <p:cNvPr id="49217" name="Picture 52" descr="\\Eric-pauls-power-mac-g5.local\desktop\Graphic Tank\ddoc.tif"/>
                <p:cNvPicPr>
                  <a:picLocks noChangeAspect="1" noChangeArrowheads="1"/>
                </p:cNvPicPr>
                <p:nvPr/>
              </p:nvPicPr>
              <p:blipFill>
                <a:blip r:embed="rId3" cstate="print"/>
                <a:srcRect/>
                <a:stretch>
                  <a:fillRect/>
                </a:stretch>
              </p:blipFill>
              <p:spPr bwMode="gray">
                <a:xfrm>
                  <a:off x="-1165" y="3054"/>
                  <a:ext cx="280" cy="551"/>
                </a:xfrm>
                <a:prstGeom prst="rect">
                  <a:avLst/>
                </a:prstGeom>
                <a:noFill/>
                <a:ln w="9525">
                  <a:noFill/>
                  <a:miter lim="800000"/>
                  <a:headEnd/>
                  <a:tailEnd/>
                </a:ln>
              </p:spPr>
            </p:pic>
            <p:pic>
              <p:nvPicPr>
                <p:cNvPr id="49218" name="Picture 49" descr="\\Eric-pauls-power-mac-g5.local\desktop\Graphic Tank\off7.tif"/>
                <p:cNvPicPr>
                  <a:picLocks noChangeAspect="1" noChangeArrowheads="1"/>
                </p:cNvPicPr>
                <p:nvPr/>
              </p:nvPicPr>
              <p:blipFill>
                <a:blip r:embed="rId4" cstate="print"/>
                <a:srcRect/>
                <a:stretch>
                  <a:fillRect/>
                </a:stretch>
              </p:blipFill>
              <p:spPr bwMode="gray">
                <a:xfrm>
                  <a:off x="-1213" y="3117"/>
                  <a:ext cx="188" cy="359"/>
                </a:xfrm>
                <a:prstGeom prst="rect">
                  <a:avLst/>
                </a:prstGeom>
                <a:noFill/>
                <a:ln w="9525">
                  <a:noFill/>
                  <a:miter lim="800000"/>
                  <a:headEnd/>
                  <a:tailEnd/>
                </a:ln>
              </p:spPr>
            </p:pic>
          </p:grpSp>
          <p:pic>
            <p:nvPicPr>
              <p:cNvPr id="49216" name="Picture 30" descr="\\Eric-pauls-power-mac-g5.local\desktop\Graphic Tank\d3.tif"/>
              <p:cNvPicPr>
                <a:picLocks noChangeAspect="1" noChangeArrowheads="1"/>
              </p:cNvPicPr>
              <p:nvPr/>
            </p:nvPicPr>
            <p:blipFill>
              <a:blip r:embed="rId5" cstate="print">
                <a:lum bright="18000" contrast="-12000"/>
                <a:grayscl/>
              </a:blip>
              <a:srcRect/>
              <a:stretch>
                <a:fillRect/>
              </a:stretch>
            </p:blipFill>
            <p:spPr bwMode="gray">
              <a:xfrm>
                <a:off x="1970" y="3796"/>
                <a:ext cx="242" cy="223"/>
              </a:xfrm>
              <a:prstGeom prst="rect">
                <a:avLst/>
              </a:prstGeom>
              <a:noFill/>
              <a:ln w="9525">
                <a:noFill/>
                <a:miter lim="800000"/>
                <a:headEnd/>
                <a:tailEnd/>
              </a:ln>
            </p:spPr>
          </p:pic>
        </p:grpSp>
        <p:grpSp>
          <p:nvGrpSpPr>
            <p:cNvPr id="8" name="Group 174"/>
            <p:cNvGrpSpPr>
              <a:grpSpLocks/>
            </p:cNvGrpSpPr>
            <p:nvPr/>
          </p:nvGrpSpPr>
          <p:grpSpPr bwMode="auto">
            <a:xfrm>
              <a:off x="194" y="3478"/>
              <a:ext cx="538" cy="523"/>
              <a:chOff x="2849401" y="4979988"/>
              <a:chExt cx="833287" cy="809215"/>
            </a:xfrm>
          </p:grpSpPr>
          <p:grpSp>
            <p:nvGrpSpPr>
              <p:cNvPr id="9" name="Group 124"/>
              <p:cNvGrpSpPr>
                <a:grpSpLocks/>
              </p:cNvGrpSpPr>
              <p:nvPr/>
            </p:nvGrpSpPr>
            <p:grpSpPr bwMode="auto">
              <a:xfrm>
                <a:off x="2944500" y="4979988"/>
                <a:ext cx="536575" cy="654050"/>
                <a:chOff x="1970" y="3607"/>
                <a:chExt cx="338" cy="412"/>
              </a:xfrm>
            </p:grpSpPr>
            <p:grpSp>
              <p:nvGrpSpPr>
                <p:cNvPr id="10" name="Group 125"/>
                <p:cNvGrpSpPr>
                  <a:grpSpLocks/>
                </p:cNvGrpSpPr>
                <p:nvPr/>
              </p:nvGrpSpPr>
              <p:grpSpPr bwMode="auto">
                <a:xfrm>
                  <a:off x="2110" y="3607"/>
                  <a:ext cx="198" cy="336"/>
                  <a:chOff x="-1213" y="3054"/>
                  <a:chExt cx="328" cy="551"/>
                </a:xfrm>
              </p:grpSpPr>
              <p:pic>
                <p:nvPicPr>
                  <p:cNvPr id="49213" name="Picture 52" descr="\\Eric-pauls-power-mac-g5.local\desktop\Graphic Tank\ddoc.tif"/>
                  <p:cNvPicPr>
                    <a:picLocks noChangeAspect="1" noChangeArrowheads="1"/>
                  </p:cNvPicPr>
                  <p:nvPr/>
                </p:nvPicPr>
                <p:blipFill>
                  <a:blip r:embed="rId3" cstate="print"/>
                  <a:srcRect/>
                  <a:stretch>
                    <a:fillRect/>
                  </a:stretch>
                </p:blipFill>
                <p:spPr bwMode="gray">
                  <a:xfrm>
                    <a:off x="-1165" y="3054"/>
                    <a:ext cx="280" cy="551"/>
                  </a:xfrm>
                  <a:prstGeom prst="rect">
                    <a:avLst/>
                  </a:prstGeom>
                  <a:noFill/>
                  <a:ln w="9525">
                    <a:noFill/>
                    <a:miter lim="800000"/>
                    <a:headEnd/>
                    <a:tailEnd/>
                  </a:ln>
                </p:spPr>
              </p:pic>
              <p:pic>
                <p:nvPicPr>
                  <p:cNvPr id="49214" name="Picture 49" descr="\\Eric-pauls-power-mac-g5.local\desktop\Graphic Tank\off7.tif"/>
                  <p:cNvPicPr>
                    <a:picLocks noChangeAspect="1" noChangeArrowheads="1"/>
                  </p:cNvPicPr>
                  <p:nvPr/>
                </p:nvPicPr>
                <p:blipFill>
                  <a:blip r:embed="rId4" cstate="print"/>
                  <a:srcRect/>
                  <a:stretch>
                    <a:fillRect/>
                  </a:stretch>
                </p:blipFill>
                <p:spPr bwMode="gray">
                  <a:xfrm>
                    <a:off x="-1213" y="3117"/>
                    <a:ext cx="188" cy="359"/>
                  </a:xfrm>
                  <a:prstGeom prst="rect">
                    <a:avLst/>
                  </a:prstGeom>
                  <a:noFill/>
                  <a:ln w="9525">
                    <a:noFill/>
                    <a:miter lim="800000"/>
                    <a:headEnd/>
                    <a:tailEnd/>
                  </a:ln>
                </p:spPr>
              </p:pic>
            </p:grpSp>
            <p:pic>
              <p:nvPicPr>
                <p:cNvPr id="49212" name="Picture 30" descr="\\Eric-pauls-power-mac-g5.local\desktop\Graphic Tank\d3.tif"/>
                <p:cNvPicPr>
                  <a:picLocks noChangeAspect="1" noChangeArrowheads="1"/>
                </p:cNvPicPr>
                <p:nvPr/>
              </p:nvPicPr>
              <p:blipFill>
                <a:blip r:embed="rId5" cstate="print">
                  <a:lum bright="18000" contrast="-12000"/>
                  <a:grayscl/>
                </a:blip>
                <a:srcRect/>
                <a:stretch>
                  <a:fillRect/>
                </a:stretch>
              </p:blipFill>
              <p:spPr bwMode="gray">
                <a:xfrm>
                  <a:off x="1970" y="3796"/>
                  <a:ext cx="242" cy="223"/>
                </a:xfrm>
                <a:prstGeom prst="rect">
                  <a:avLst/>
                </a:prstGeom>
                <a:noFill/>
                <a:ln w="9525">
                  <a:noFill/>
                  <a:miter lim="800000"/>
                  <a:headEnd/>
                  <a:tailEnd/>
                </a:ln>
              </p:spPr>
            </p:pic>
          </p:grpSp>
          <p:pic>
            <p:nvPicPr>
              <p:cNvPr id="49209" name="Picture 98" descr="\\Eric-pauls-power-mac-g5.local\desktop\Graphic Tank\g1.tif"/>
              <p:cNvPicPr>
                <a:picLocks noChangeAspect="1" noChangeArrowheads="1"/>
              </p:cNvPicPr>
              <p:nvPr/>
            </p:nvPicPr>
            <p:blipFill>
              <a:blip r:embed="rId7" cstate="print"/>
              <a:srcRect/>
              <a:stretch>
                <a:fillRect/>
              </a:stretch>
            </p:blipFill>
            <p:spPr bwMode="gray">
              <a:xfrm>
                <a:off x="3252475" y="5335588"/>
                <a:ext cx="430213" cy="430212"/>
              </a:xfrm>
              <a:prstGeom prst="rect">
                <a:avLst/>
              </a:prstGeom>
              <a:noFill/>
              <a:ln w="9525">
                <a:noFill/>
                <a:miter lim="800000"/>
                <a:headEnd/>
                <a:tailEnd/>
              </a:ln>
            </p:spPr>
          </p:pic>
          <p:pic>
            <p:nvPicPr>
              <p:cNvPr id="49210" name="Picture 234" descr="hardhat guy"/>
              <p:cNvPicPr>
                <a:picLocks noChangeAspect="1" noChangeArrowheads="1"/>
              </p:cNvPicPr>
              <p:nvPr/>
            </p:nvPicPr>
            <p:blipFill>
              <a:blip r:embed="rId8" cstate="print"/>
              <a:srcRect/>
              <a:stretch>
                <a:fillRect/>
              </a:stretch>
            </p:blipFill>
            <p:spPr bwMode="auto">
              <a:xfrm>
                <a:off x="2849401" y="5106713"/>
                <a:ext cx="226662" cy="682490"/>
              </a:xfrm>
              <a:prstGeom prst="rect">
                <a:avLst/>
              </a:prstGeom>
              <a:noFill/>
              <a:ln w="9525">
                <a:noFill/>
                <a:miter lim="800000"/>
                <a:headEnd/>
                <a:tailEnd/>
              </a:ln>
            </p:spPr>
          </p:pic>
        </p:grpSp>
        <p:grpSp>
          <p:nvGrpSpPr>
            <p:cNvPr id="11" name="Group 178"/>
            <p:cNvGrpSpPr>
              <a:grpSpLocks/>
            </p:cNvGrpSpPr>
            <p:nvPr/>
          </p:nvGrpSpPr>
          <p:grpSpPr bwMode="auto">
            <a:xfrm>
              <a:off x="2414" y="3486"/>
              <a:ext cx="347" cy="487"/>
              <a:chOff x="6780988" y="4979988"/>
              <a:chExt cx="536575" cy="753832"/>
            </a:xfrm>
          </p:grpSpPr>
          <p:grpSp>
            <p:nvGrpSpPr>
              <p:cNvPr id="12" name="Group 144"/>
              <p:cNvGrpSpPr>
                <a:grpSpLocks/>
              </p:cNvGrpSpPr>
              <p:nvPr/>
            </p:nvGrpSpPr>
            <p:grpSpPr bwMode="auto">
              <a:xfrm>
                <a:off x="6780988" y="4979988"/>
                <a:ext cx="536575" cy="654050"/>
                <a:chOff x="1970" y="3607"/>
                <a:chExt cx="338" cy="412"/>
              </a:xfrm>
            </p:grpSpPr>
            <p:grpSp>
              <p:nvGrpSpPr>
                <p:cNvPr id="13" name="Group 145"/>
                <p:cNvGrpSpPr>
                  <a:grpSpLocks/>
                </p:cNvGrpSpPr>
                <p:nvPr/>
              </p:nvGrpSpPr>
              <p:grpSpPr bwMode="auto">
                <a:xfrm>
                  <a:off x="2110" y="3607"/>
                  <a:ext cx="198" cy="336"/>
                  <a:chOff x="-1213" y="3054"/>
                  <a:chExt cx="328" cy="551"/>
                </a:xfrm>
              </p:grpSpPr>
              <p:pic>
                <p:nvPicPr>
                  <p:cNvPr id="49206" name="Picture 52" descr="\\Eric-pauls-power-mac-g5.local\desktop\Graphic Tank\ddoc.tif"/>
                  <p:cNvPicPr>
                    <a:picLocks noChangeAspect="1" noChangeArrowheads="1"/>
                  </p:cNvPicPr>
                  <p:nvPr/>
                </p:nvPicPr>
                <p:blipFill>
                  <a:blip r:embed="rId3" cstate="print"/>
                  <a:srcRect/>
                  <a:stretch>
                    <a:fillRect/>
                  </a:stretch>
                </p:blipFill>
                <p:spPr bwMode="gray">
                  <a:xfrm>
                    <a:off x="-1165" y="3054"/>
                    <a:ext cx="280" cy="551"/>
                  </a:xfrm>
                  <a:prstGeom prst="rect">
                    <a:avLst/>
                  </a:prstGeom>
                  <a:noFill/>
                  <a:ln w="9525">
                    <a:noFill/>
                    <a:miter lim="800000"/>
                    <a:headEnd/>
                    <a:tailEnd/>
                  </a:ln>
                </p:spPr>
              </p:pic>
              <p:pic>
                <p:nvPicPr>
                  <p:cNvPr id="49207" name="Picture 49" descr="\\Eric-pauls-power-mac-g5.local\desktop\Graphic Tank\off7.tif"/>
                  <p:cNvPicPr>
                    <a:picLocks noChangeAspect="1" noChangeArrowheads="1"/>
                  </p:cNvPicPr>
                  <p:nvPr/>
                </p:nvPicPr>
                <p:blipFill>
                  <a:blip r:embed="rId4" cstate="print"/>
                  <a:srcRect/>
                  <a:stretch>
                    <a:fillRect/>
                  </a:stretch>
                </p:blipFill>
                <p:spPr bwMode="gray">
                  <a:xfrm>
                    <a:off x="-1213" y="3117"/>
                    <a:ext cx="188" cy="359"/>
                  </a:xfrm>
                  <a:prstGeom prst="rect">
                    <a:avLst/>
                  </a:prstGeom>
                  <a:noFill/>
                  <a:ln w="9525">
                    <a:noFill/>
                    <a:miter lim="800000"/>
                    <a:headEnd/>
                    <a:tailEnd/>
                  </a:ln>
                </p:spPr>
              </p:pic>
            </p:grpSp>
            <p:pic>
              <p:nvPicPr>
                <p:cNvPr id="49205" name="Picture 30" descr="\\Eric-pauls-power-mac-g5.local\desktop\Graphic Tank\d3.tif"/>
                <p:cNvPicPr>
                  <a:picLocks noChangeAspect="1" noChangeArrowheads="1"/>
                </p:cNvPicPr>
                <p:nvPr/>
              </p:nvPicPr>
              <p:blipFill>
                <a:blip r:embed="rId5" cstate="print">
                  <a:lum bright="18000" contrast="-12000"/>
                  <a:grayscl/>
                </a:blip>
                <a:srcRect/>
                <a:stretch>
                  <a:fillRect/>
                </a:stretch>
              </p:blipFill>
              <p:spPr bwMode="gray">
                <a:xfrm>
                  <a:off x="1970" y="3796"/>
                  <a:ext cx="242" cy="223"/>
                </a:xfrm>
                <a:prstGeom prst="rect">
                  <a:avLst/>
                </a:prstGeom>
                <a:noFill/>
                <a:ln w="9525">
                  <a:noFill/>
                  <a:miter lim="800000"/>
                  <a:headEnd/>
                  <a:tailEnd/>
                </a:ln>
              </p:spPr>
            </p:pic>
          </p:grpSp>
          <p:pic>
            <p:nvPicPr>
              <p:cNvPr id="49203" name="Picture 7" descr="\\Eric-pauls-power-mac-g5.local\desktop\Graphic Tank\phonelady.tif"/>
              <p:cNvPicPr>
                <a:picLocks noChangeAspect="1" noChangeArrowheads="1"/>
              </p:cNvPicPr>
              <p:nvPr/>
            </p:nvPicPr>
            <p:blipFill>
              <a:blip r:embed="rId9" cstate="print"/>
              <a:srcRect/>
              <a:stretch>
                <a:fillRect/>
              </a:stretch>
            </p:blipFill>
            <p:spPr bwMode="auto">
              <a:xfrm>
                <a:off x="6795442" y="5080369"/>
                <a:ext cx="192500" cy="653451"/>
              </a:xfrm>
              <a:prstGeom prst="rect">
                <a:avLst/>
              </a:prstGeom>
              <a:noFill/>
              <a:ln w="9525">
                <a:noFill/>
                <a:miter lim="800000"/>
                <a:headEnd/>
                <a:tailEnd/>
              </a:ln>
            </p:spPr>
          </p:pic>
        </p:grpSp>
        <p:grpSp>
          <p:nvGrpSpPr>
            <p:cNvPr id="14" name="Group 129"/>
            <p:cNvGrpSpPr>
              <a:grpSpLocks/>
            </p:cNvGrpSpPr>
            <p:nvPr/>
          </p:nvGrpSpPr>
          <p:grpSpPr bwMode="auto">
            <a:xfrm>
              <a:off x="827" y="3478"/>
              <a:ext cx="347" cy="423"/>
              <a:chOff x="1970" y="3607"/>
              <a:chExt cx="338" cy="412"/>
            </a:xfrm>
          </p:grpSpPr>
          <p:grpSp>
            <p:nvGrpSpPr>
              <p:cNvPr id="15" name="Group 130"/>
              <p:cNvGrpSpPr>
                <a:grpSpLocks/>
              </p:cNvGrpSpPr>
              <p:nvPr/>
            </p:nvGrpSpPr>
            <p:grpSpPr bwMode="auto">
              <a:xfrm>
                <a:off x="2110" y="3607"/>
                <a:ext cx="198" cy="336"/>
                <a:chOff x="-1213" y="3054"/>
                <a:chExt cx="328" cy="551"/>
              </a:xfrm>
            </p:grpSpPr>
            <p:pic>
              <p:nvPicPr>
                <p:cNvPr id="49200" name="Picture 52" descr="\\Eric-pauls-power-mac-g5.local\desktop\Graphic Tank\ddoc.tif"/>
                <p:cNvPicPr>
                  <a:picLocks noChangeAspect="1" noChangeArrowheads="1"/>
                </p:cNvPicPr>
                <p:nvPr/>
              </p:nvPicPr>
              <p:blipFill>
                <a:blip r:embed="rId3" cstate="print"/>
                <a:srcRect/>
                <a:stretch>
                  <a:fillRect/>
                </a:stretch>
              </p:blipFill>
              <p:spPr bwMode="gray">
                <a:xfrm>
                  <a:off x="-1165" y="3054"/>
                  <a:ext cx="280" cy="551"/>
                </a:xfrm>
                <a:prstGeom prst="rect">
                  <a:avLst/>
                </a:prstGeom>
                <a:noFill/>
                <a:ln w="9525">
                  <a:noFill/>
                  <a:miter lim="800000"/>
                  <a:headEnd/>
                  <a:tailEnd/>
                </a:ln>
              </p:spPr>
            </p:pic>
            <p:pic>
              <p:nvPicPr>
                <p:cNvPr id="49201" name="Picture 49" descr="\\Eric-pauls-power-mac-g5.local\desktop\Graphic Tank\off7.tif"/>
                <p:cNvPicPr>
                  <a:picLocks noChangeAspect="1" noChangeArrowheads="1"/>
                </p:cNvPicPr>
                <p:nvPr/>
              </p:nvPicPr>
              <p:blipFill>
                <a:blip r:embed="rId4" cstate="print"/>
                <a:srcRect/>
                <a:stretch>
                  <a:fillRect/>
                </a:stretch>
              </p:blipFill>
              <p:spPr bwMode="gray">
                <a:xfrm>
                  <a:off x="-1213" y="3117"/>
                  <a:ext cx="188" cy="359"/>
                </a:xfrm>
                <a:prstGeom prst="rect">
                  <a:avLst/>
                </a:prstGeom>
                <a:noFill/>
                <a:ln w="9525">
                  <a:noFill/>
                  <a:miter lim="800000"/>
                  <a:headEnd/>
                  <a:tailEnd/>
                </a:ln>
              </p:spPr>
            </p:pic>
          </p:grpSp>
          <p:pic>
            <p:nvPicPr>
              <p:cNvPr id="49199" name="Picture 30" descr="\\Eric-pauls-power-mac-g5.local\desktop\Graphic Tank\d3.tif"/>
              <p:cNvPicPr>
                <a:picLocks noChangeAspect="1" noChangeArrowheads="1"/>
              </p:cNvPicPr>
              <p:nvPr/>
            </p:nvPicPr>
            <p:blipFill>
              <a:blip r:embed="rId5" cstate="print">
                <a:lum bright="18000" contrast="-12000"/>
                <a:grayscl/>
              </a:blip>
              <a:srcRect/>
              <a:stretch>
                <a:fillRect/>
              </a:stretch>
            </p:blipFill>
            <p:spPr bwMode="gray">
              <a:xfrm>
                <a:off x="1970" y="3796"/>
                <a:ext cx="242" cy="223"/>
              </a:xfrm>
              <a:prstGeom prst="rect">
                <a:avLst/>
              </a:prstGeom>
              <a:noFill/>
              <a:ln w="9525">
                <a:noFill/>
                <a:miter lim="800000"/>
                <a:headEnd/>
                <a:tailEnd/>
              </a:ln>
            </p:spPr>
          </p:pic>
        </p:grpSp>
        <p:grpSp>
          <p:nvGrpSpPr>
            <p:cNvPr id="16" name="Group 155"/>
            <p:cNvGrpSpPr>
              <a:grpSpLocks/>
            </p:cNvGrpSpPr>
            <p:nvPr/>
          </p:nvGrpSpPr>
          <p:grpSpPr bwMode="auto">
            <a:xfrm>
              <a:off x="926" y="3757"/>
              <a:ext cx="260" cy="257"/>
              <a:chOff x="2325" y="1007"/>
              <a:chExt cx="276" cy="275"/>
            </a:xfrm>
          </p:grpSpPr>
          <p:pic>
            <p:nvPicPr>
              <p:cNvPr id="49169" name="Picture 117" descr="miscllll"/>
              <p:cNvPicPr>
                <a:picLocks noChangeAspect="1" noChangeArrowheads="1"/>
              </p:cNvPicPr>
              <p:nvPr/>
            </p:nvPicPr>
            <p:blipFill>
              <a:blip r:embed="rId10" cstate="print"/>
              <a:srcRect t="-5814" r="-5072"/>
              <a:stretch>
                <a:fillRect/>
              </a:stretch>
            </p:blipFill>
            <p:spPr bwMode="gray">
              <a:xfrm>
                <a:off x="2325" y="1101"/>
                <a:ext cx="276" cy="181"/>
              </a:xfrm>
              <a:prstGeom prst="rect">
                <a:avLst/>
              </a:prstGeom>
              <a:noFill/>
              <a:ln w="9525">
                <a:noFill/>
                <a:miter lim="800000"/>
                <a:headEnd/>
                <a:tailEnd/>
              </a:ln>
            </p:spPr>
          </p:pic>
          <p:grpSp>
            <p:nvGrpSpPr>
              <p:cNvPr id="17" name="Group 118"/>
              <p:cNvGrpSpPr>
                <a:grpSpLocks/>
              </p:cNvGrpSpPr>
              <p:nvPr/>
            </p:nvGrpSpPr>
            <p:grpSpPr bwMode="auto">
              <a:xfrm>
                <a:off x="2347" y="1007"/>
                <a:ext cx="240" cy="242"/>
                <a:chOff x="3432" y="3580"/>
                <a:chExt cx="509" cy="513"/>
              </a:xfrm>
            </p:grpSpPr>
            <p:grpSp>
              <p:nvGrpSpPr>
                <p:cNvPr id="18" name="Group 119"/>
                <p:cNvGrpSpPr>
                  <a:grpSpLocks/>
                </p:cNvGrpSpPr>
                <p:nvPr/>
              </p:nvGrpSpPr>
              <p:grpSpPr bwMode="auto">
                <a:xfrm>
                  <a:off x="3432" y="3739"/>
                  <a:ext cx="509" cy="354"/>
                  <a:chOff x="3432" y="3739"/>
                  <a:chExt cx="509" cy="354"/>
                </a:xfrm>
              </p:grpSpPr>
              <p:pic>
                <p:nvPicPr>
                  <p:cNvPr id="49189" name="Picture 120" descr="miscllll"/>
                  <p:cNvPicPr>
                    <a:picLocks noChangeAspect="1" noChangeArrowheads="1"/>
                  </p:cNvPicPr>
                  <p:nvPr/>
                </p:nvPicPr>
                <p:blipFill>
                  <a:blip r:embed="rId11" cstate="print"/>
                  <a:srcRect/>
                  <a:stretch>
                    <a:fillRect/>
                  </a:stretch>
                </p:blipFill>
                <p:spPr bwMode="gray">
                  <a:xfrm>
                    <a:off x="3593" y="3739"/>
                    <a:ext cx="171" cy="166"/>
                  </a:xfrm>
                  <a:prstGeom prst="rect">
                    <a:avLst/>
                  </a:prstGeom>
                  <a:noFill/>
                  <a:ln w="9525">
                    <a:noFill/>
                    <a:miter lim="800000"/>
                    <a:headEnd/>
                    <a:tailEnd/>
                  </a:ln>
                </p:spPr>
              </p:pic>
              <p:pic>
                <p:nvPicPr>
                  <p:cNvPr id="49190" name="Picture 121" descr="miscllll"/>
                  <p:cNvPicPr>
                    <a:picLocks noChangeAspect="1" noChangeArrowheads="1"/>
                  </p:cNvPicPr>
                  <p:nvPr/>
                </p:nvPicPr>
                <p:blipFill>
                  <a:blip r:embed="rId11" cstate="print"/>
                  <a:srcRect/>
                  <a:stretch>
                    <a:fillRect/>
                  </a:stretch>
                </p:blipFill>
                <p:spPr bwMode="gray">
                  <a:xfrm>
                    <a:off x="3680" y="3778"/>
                    <a:ext cx="171" cy="166"/>
                  </a:xfrm>
                  <a:prstGeom prst="rect">
                    <a:avLst/>
                  </a:prstGeom>
                  <a:noFill/>
                  <a:ln w="9525">
                    <a:noFill/>
                    <a:miter lim="800000"/>
                    <a:headEnd/>
                    <a:tailEnd/>
                  </a:ln>
                </p:spPr>
              </p:pic>
              <p:pic>
                <p:nvPicPr>
                  <p:cNvPr id="49191" name="Picture 122" descr="miscllll"/>
                  <p:cNvPicPr>
                    <a:picLocks noChangeAspect="1" noChangeArrowheads="1"/>
                  </p:cNvPicPr>
                  <p:nvPr/>
                </p:nvPicPr>
                <p:blipFill>
                  <a:blip r:embed="rId11" cstate="print"/>
                  <a:srcRect/>
                  <a:stretch>
                    <a:fillRect/>
                  </a:stretch>
                </p:blipFill>
                <p:spPr bwMode="gray">
                  <a:xfrm>
                    <a:off x="3512" y="3783"/>
                    <a:ext cx="171" cy="166"/>
                  </a:xfrm>
                  <a:prstGeom prst="rect">
                    <a:avLst/>
                  </a:prstGeom>
                  <a:noFill/>
                  <a:ln w="9525">
                    <a:noFill/>
                    <a:miter lim="800000"/>
                    <a:headEnd/>
                    <a:tailEnd/>
                  </a:ln>
                </p:spPr>
              </p:pic>
              <p:pic>
                <p:nvPicPr>
                  <p:cNvPr id="49192" name="Picture 123" descr="miscllll"/>
                  <p:cNvPicPr>
                    <a:picLocks noChangeAspect="1" noChangeArrowheads="1"/>
                  </p:cNvPicPr>
                  <p:nvPr/>
                </p:nvPicPr>
                <p:blipFill>
                  <a:blip r:embed="rId11" cstate="print"/>
                  <a:srcRect/>
                  <a:stretch>
                    <a:fillRect/>
                  </a:stretch>
                </p:blipFill>
                <p:spPr bwMode="gray">
                  <a:xfrm>
                    <a:off x="3599" y="3827"/>
                    <a:ext cx="171" cy="166"/>
                  </a:xfrm>
                  <a:prstGeom prst="rect">
                    <a:avLst/>
                  </a:prstGeom>
                  <a:noFill/>
                  <a:ln w="9525">
                    <a:noFill/>
                    <a:miter lim="800000"/>
                    <a:headEnd/>
                    <a:tailEnd/>
                  </a:ln>
                </p:spPr>
              </p:pic>
              <p:pic>
                <p:nvPicPr>
                  <p:cNvPr id="49193" name="Picture 124" descr="miscllll"/>
                  <p:cNvPicPr>
                    <a:picLocks noChangeAspect="1" noChangeArrowheads="1"/>
                  </p:cNvPicPr>
                  <p:nvPr/>
                </p:nvPicPr>
                <p:blipFill>
                  <a:blip r:embed="rId11" cstate="print"/>
                  <a:srcRect/>
                  <a:stretch>
                    <a:fillRect/>
                  </a:stretch>
                </p:blipFill>
                <p:spPr bwMode="gray">
                  <a:xfrm>
                    <a:off x="3432" y="3830"/>
                    <a:ext cx="171" cy="166"/>
                  </a:xfrm>
                  <a:prstGeom prst="rect">
                    <a:avLst/>
                  </a:prstGeom>
                  <a:noFill/>
                  <a:ln w="9525">
                    <a:noFill/>
                    <a:miter lim="800000"/>
                    <a:headEnd/>
                    <a:tailEnd/>
                  </a:ln>
                </p:spPr>
              </p:pic>
              <p:pic>
                <p:nvPicPr>
                  <p:cNvPr id="49194" name="Picture 125" descr="miscllll"/>
                  <p:cNvPicPr>
                    <a:picLocks noChangeAspect="1" noChangeArrowheads="1"/>
                  </p:cNvPicPr>
                  <p:nvPr/>
                </p:nvPicPr>
                <p:blipFill>
                  <a:blip r:embed="rId11" cstate="print"/>
                  <a:srcRect/>
                  <a:stretch>
                    <a:fillRect/>
                  </a:stretch>
                </p:blipFill>
                <p:spPr bwMode="gray">
                  <a:xfrm>
                    <a:off x="3514" y="3879"/>
                    <a:ext cx="171" cy="166"/>
                  </a:xfrm>
                  <a:prstGeom prst="rect">
                    <a:avLst/>
                  </a:prstGeom>
                  <a:noFill/>
                  <a:ln w="9525">
                    <a:noFill/>
                    <a:miter lim="800000"/>
                    <a:headEnd/>
                    <a:tailEnd/>
                  </a:ln>
                </p:spPr>
              </p:pic>
              <p:pic>
                <p:nvPicPr>
                  <p:cNvPr id="49195" name="Picture 126" descr="miscllll"/>
                  <p:cNvPicPr>
                    <a:picLocks noChangeAspect="1" noChangeArrowheads="1"/>
                  </p:cNvPicPr>
                  <p:nvPr/>
                </p:nvPicPr>
                <p:blipFill>
                  <a:blip r:embed="rId11" cstate="print"/>
                  <a:srcRect/>
                  <a:stretch>
                    <a:fillRect/>
                  </a:stretch>
                </p:blipFill>
                <p:spPr bwMode="gray">
                  <a:xfrm>
                    <a:off x="3770" y="3826"/>
                    <a:ext cx="171" cy="166"/>
                  </a:xfrm>
                  <a:prstGeom prst="rect">
                    <a:avLst/>
                  </a:prstGeom>
                  <a:noFill/>
                  <a:ln w="9525">
                    <a:noFill/>
                    <a:miter lim="800000"/>
                    <a:headEnd/>
                    <a:tailEnd/>
                  </a:ln>
                </p:spPr>
              </p:pic>
              <p:pic>
                <p:nvPicPr>
                  <p:cNvPr id="49196" name="Picture 127" descr="miscllll"/>
                  <p:cNvPicPr>
                    <a:picLocks noChangeAspect="1" noChangeArrowheads="1"/>
                  </p:cNvPicPr>
                  <p:nvPr/>
                </p:nvPicPr>
                <p:blipFill>
                  <a:blip r:embed="rId11" cstate="print"/>
                  <a:srcRect/>
                  <a:stretch>
                    <a:fillRect/>
                  </a:stretch>
                </p:blipFill>
                <p:spPr bwMode="gray">
                  <a:xfrm>
                    <a:off x="3694" y="3870"/>
                    <a:ext cx="171" cy="166"/>
                  </a:xfrm>
                  <a:prstGeom prst="rect">
                    <a:avLst/>
                  </a:prstGeom>
                  <a:noFill/>
                  <a:ln w="9525">
                    <a:noFill/>
                    <a:miter lim="800000"/>
                    <a:headEnd/>
                    <a:tailEnd/>
                  </a:ln>
                </p:spPr>
              </p:pic>
              <p:pic>
                <p:nvPicPr>
                  <p:cNvPr id="49197" name="Picture 128" descr="miscllll"/>
                  <p:cNvPicPr>
                    <a:picLocks noChangeAspect="1" noChangeArrowheads="1"/>
                  </p:cNvPicPr>
                  <p:nvPr/>
                </p:nvPicPr>
                <p:blipFill>
                  <a:blip r:embed="rId11" cstate="print"/>
                  <a:srcRect/>
                  <a:stretch>
                    <a:fillRect/>
                  </a:stretch>
                </p:blipFill>
                <p:spPr bwMode="gray">
                  <a:xfrm>
                    <a:off x="3604" y="3927"/>
                    <a:ext cx="171" cy="166"/>
                  </a:xfrm>
                  <a:prstGeom prst="rect">
                    <a:avLst/>
                  </a:prstGeom>
                  <a:noFill/>
                  <a:ln w="9525">
                    <a:noFill/>
                    <a:miter lim="800000"/>
                    <a:headEnd/>
                    <a:tailEnd/>
                  </a:ln>
                </p:spPr>
              </p:pic>
            </p:grpSp>
            <p:grpSp>
              <p:nvGrpSpPr>
                <p:cNvPr id="19" name="Group 129"/>
                <p:cNvGrpSpPr>
                  <a:grpSpLocks/>
                </p:cNvGrpSpPr>
                <p:nvPr/>
              </p:nvGrpSpPr>
              <p:grpSpPr bwMode="auto">
                <a:xfrm>
                  <a:off x="3432" y="3657"/>
                  <a:ext cx="509" cy="354"/>
                  <a:chOff x="3432" y="3739"/>
                  <a:chExt cx="509" cy="354"/>
                </a:xfrm>
              </p:grpSpPr>
              <p:pic>
                <p:nvPicPr>
                  <p:cNvPr id="49180" name="Picture 130" descr="miscllll"/>
                  <p:cNvPicPr>
                    <a:picLocks noChangeAspect="1" noChangeArrowheads="1"/>
                  </p:cNvPicPr>
                  <p:nvPr/>
                </p:nvPicPr>
                <p:blipFill>
                  <a:blip r:embed="rId11" cstate="print"/>
                  <a:srcRect/>
                  <a:stretch>
                    <a:fillRect/>
                  </a:stretch>
                </p:blipFill>
                <p:spPr bwMode="gray">
                  <a:xfrm>
                    <a:off x="3593" y="3739"/>
                    <a:ext cx="171" cy="166"/>
                  </a:xfrm>
                  <a:prstGeom prst="rect">
                    <a:avLst/>
                  </a:prstGeom>
                  <a:noFill/>
                  <a:ln w="9525">
                    <a:noFill/>
                    <a:miter lim="800000"/>
                    <a:headEnd/>
                    <a:tailEnd/>
                  </a:ln>
                </p:spPr>
              </p:pic>
              <p:pic>
                <p:nvPicPr>
                  <p:cNvPr id="49181" name="Picture 131" descr="miscllll"/>
                  <p:cNvPicPr>
                    <a:picLocks noChangeAspect="1" noChangeArrowheads="1"/>
                  </p:cNvPicPr>
                  <p:nvPr/>
                </p:nvPicPr>
                <p:blipFill>
                  <a:blip r:embed="rId11" cstate="print"/>
                  <a:srcRect/>
                  <a:stretch>
                    <a:fillRect/>
                  </a:stretch>
                </p:blipFill>
                <p:spPr bwMode="gray">
                  <a:xfrm>
                    <a:off x="3680" y="3778"/>
                    <a:ext cx="171" cy="166"/>
                  </a:xfrm>
                  <a:prstGeom prst="rect">
                    <a:avLst/>
                  </a:prstGeom>
                  <a:noFill/>
                  <a:ln w="9525">
                    <a:noFill/>
                    <a:miter lim="800000"/>
                    <a:headEnd/>
                    <a:tailEnd/>
                  </a:ln>
                </p:spPr>
              </p:pic>
              <p:pic>
                <p:nvPicPr>
                  <p:cNvPr id="49182" name="Picture 132" descr="miscllll"/>
                  <p:cNvPicPr>
                    <a:picLocks noChangeAspect="1" noChangeArrowheads="1"/>
                  </p:cNvPicPr>
                  <p:nvPr/>
                </p:nvPicPr>
                <p:blipFill>
                  <a:blip r:embed="rId11" cstate="print"/>
                  <a:srcRect/>
                  <a:stretch>
                    <a:fillRect/>
                  </a:stretch>
                </p:blipFill>
                <p:spPr bwMode="gray">
                  <a:xfrm>
                    <a:off x="3512" y="3783"/>
                    <a:ext cx="171" cy="166"/>
                  </a:xfrm>
                  <a:prstGeom prst="rect">
                    <a:avLst/>
                  </a:prstGeom>
                  <a:noFill/>
                  <a:ln w="9525">
                    <a:noFill/>
                    <a:miter lim="800000"/>
                    <a:headEnd/>
                    <a:tailEnd/>
                  </a:ln>
                </p:spPr>
              </p:pic>
              <p:pic>
                <p:nvPicPr>
                  <p:cNvPr id="49183" name="Picture 133" descr="miscllll"/>
                  <p:cNvPicPr>
                    <a:picLocks noChangeAspect="1" noChangeArrowheads="1"/>
                  </p:cNvPicPr>
                  <p:nvPr/>
                </p:nvPicPr>
                <p:blipFill>
                  <a:blip r:embed="rId11" cstate="print"/>
                  <a:srcRect/>
                  <a:stretch>
                    <a:fillRect/>
                  </a:stretch>
                </p:blipFill>
                <p:spPr bwMode="gray">
                  <a:xfrm>
                    <a:off x="3599" y="3827"/>
                    <a:ext cx="171" cy="166"/>
                  </a:xfrm>
                  <a:prstGeom prst="rect">
                    <a:avLst/>
                  </a:prstGeom>
                  <a:noFill/>
                  <a:ln w="9525">
                    <a:noFill/>
                    <a:miter lim="800000"/>
                    <a:headEnd/>
                    <a:tailEnd/>
                  </a:ln>
                </p:spPr>
              </p:pic>
              <p:pic>
                <p:nvPicPr>
                  <p:cNvPr id="49184" name="Picture 134" descr="miscllll"/>
                  <p:cNvPicPr>
                    <a:picLocks noChangeAspect="1" noChangeArrowheads="1"/>
                  </p:cNvPicPr>
                  <p:nvPr/>
                </p:nvPicPr>
                <p:blipFill>
                  <a:blip r:embed="rId11" cstate="print"/>
                  <a:srcRect/>
                  <a:stretch>
                    <a:fillRect/>
                  </a:stretch>
                </p:blipFill>
                <p:spPr bwMode="gray">
                  <a:xfrm>
                    <a:off x="3432" y="3830"/>
                    <a:ext cx="171" cy="166"/>
                  </a:xfrm>
                  <a:prstGeom prst="rect">
                    <a:avLst/>
                  </a:prstGeom>
                  <a:noFill/>
                  <a:ln w="9525">
                    <a:noFill/>
                    <a:miter lim="800000"/>
                    <a:headEnd/>
                    <a:tailEnd/>
                  </a:ln>
                </p:spPr>
              </p:pic>
              <p:pic>
                <p:nvPicPr>
                  <p:cNvPr id="49185" name="Picture 135" descr="miscllll"/>
                  <p:cNvPicPr>
                    <a:picLocks noChangeAspect="1" noChangeArrowheads="1"/>
                  </p:cNvPicPr>
                  <p:nvPr/>
                </p:nvPicPr>
                <p:blipFill>
                  <a:blip r:embed="rId11" cstate="print"/>
                  <a:srcRect/>
                  <a:stretch>
                    <a:fillRect/>
                  </a:stretch>
                </p:blipFill>
                <p:spPr bwMode="gray">
                  <a:xfrm>
                    <a:off x="3514" y="3879"/>
                    <a:ext cx="171" cy="166"/>
                  </a:xfrm>
                  <a:prstGeom prst="rect">
                    <a:avLst/>
                  </a:prstGeom>
                  <a:noFill/>
                  <a:ln w="9525">
                    <a:noFill/>
                    <a:miter lim="800000"/>
                    <a:headEnd/>
                    <a:tailEnd/>
                  </a:ln>
                </p:spPr>
              </p:pic>
              <p:pic>
                <p:nvPicPr>
                  <p:cNvPr id="49186" name="Picture 136" descr="miscllll"/>
                  <p:cNvPicPr>
                    <a:picLocks noChangeAspect="1" noChangeArrowheads="1"/>
                  </p:cNvPicPr>
                  <p:nvPr/>
                </p:nvPicPr>
                <p:blipFill>
                  <a:blip r:embed="rId11" cstate="print"/>
                  <a:srcRect/>
                  <a:stretch>
                    <a:fillRect/>
                  </a:stretch>
                </p:blipFill>
                <p:spPr bwMode="gray">
                  <a:xfrm>
                    <a:off x="3770" y="3826"/>
                    <a:ext cx="171" cy="166"/>
                  </a:xfrm>
                  <a:prstGeom prst="rect">
                    <a:avLst/>
                  </a:prstGeom>
                  <a:noFill/>
                  <a:ln w="9525">
                    <a:noFill/>
                    <a:miter lim="800000"/>
                    <a:headEnd/>
                    <a:tailEnd/>
                  </a:ln>
                </p:spPr>
              </p:pic>
              <p:pic>
                <p:nvPicPr>
                  <p:cNvPr id="49187" name="Picture 137" descr="miscllll"/>
                  <p:cNvPicPr>
                    <a:picLocks noChangeAspect="1" noChangeArrowheads="1"/>
                  </p:cNvPicPr>
                  <p:nvPr/>
                </p:nvPicPr>
                <p:blipFill>
                  <a:blip r:embed="rId11" cstate="print"/>
                  <a:srcRect/>
                  <a:stretch>
                    <a:fillRect/>
                  </a:stretch>
                </p:blipFill>
                <p:spPr bwMode="gray">
                  <a:xfrm>
                    <a:off x="3694" y="3870"/>
                    <a:ext cx="171" cy="166"/>
                  </a:xfrm>
                  <a:prstGeom prst="rect">
                    <a:avLst/>
                  </a:prstGeom>
                  <a:noFill/>
                  <a:ln w="9525">
                    <a:noFill/>
                    <a:miter lim="800000"/>
                    <a:headEnd/>
                    <a:tailEnd/>
                  </a:ln>
                </p:spPr>
              </p:pic>
              <p:pic>
                <p:nvPicPr>
                  <p:cNvPr id="49188" name="Picture 138" descr="miscllll"/>
                  <p:cNvPicPr>
                    <a:picLocks noChangeAspect="1" noChangeArrowheads="1"/>
                  </p:cNvPicPr>
                  <p:nvPr/>
                </p:nvPicPr>
                <p:blipFill>
                  <a:blip r:embed="rId11" cstate="print"/>
                  <a:srcRect/>
                  <a:stretch>
                    <a:fillRect/>
                  </a:stretch>
                </p:blipFill>
                <p:spPr bwMode="gray">
                  <a:xfrm>
                    <a:off x="3604" y="3927"/>
                    <a:ext cx="171" cy="166"/>
                  </a:xfrm>
                  <a:prstGeom prst="rect">
                    <a:avLst/>
                  </a:prstGeom>
                  <a:noFill/>
                  <a:ln w="9525">
                    <a:noFill/>
                    <a:miter lim="800000"/>
                    <a:headEnd/>
                    <a:tailEnd/>
                  </a:ln>
                </p:spPr>
              </p:pic>
            </p:grpSp>
            <p:pic>
              <p:nvPicPr>
                <p:cNvPr id="49173" name="Picture 139" descr="miscllll"/>
                <p:cNvPicPr>
                  <a:picLocks noChangeAspect="1" noChangeArrowheads="1"/>
                </p:cNvPicPr>
                <p:nvPr/>
              </p:nvPicPr>
              <p:blipFill>
                <a:blip r:embed="rId11" cstate="print"/>
                <a:srcRect/>
                <a:stretch>
                  <a:fillRect/>
                </a:stretch>
              </p:blipFill>
              <p:spPr bwMode="gray">
                <a:xfrm>
                  <a:off x="3593" y="3580"/>
                  <a:ext cx="171" cy="166"/>
                </a:xfrm>
                <a:prstGeom prst="rect">
                  <a:avLst/>
                </a:prstGeom>
                <a:noFill/>
                <a:ln w="9525">
                  <a:noFill/>
                  <a:miter lim="800000"/>
                  <a:headEnd/>
                  <a:tailEnd/>
                </a:ln>
              </p:spPr>
            </p:pic>
            <p:pic>
              <p:nvPicPr>
                <p:cNvPr id="49174" name="Picture 140" descr="miscllll"/>
                <p:cNvPicPr>
                  <a:picLocks noChangeAspect="1" noChangeArrowheads="1"/>
                </p:cNvPicPr>
                <p:nvPr/>
              </p:nvPicPr>
              <p:blipFill>
                <a:blip r:embed="rId11" cstate="print"/>
                <a:srcRect/>
                <a:stretch>
                  <a:fillRect/>
                </a:stretch>
              </p:blipFill>
              <p:spPr bwMode="gray">
                <a:xfrm>
                  <a:off x="3680" y="3619"/>
                  <a:ext cx="171" cy="166"/>
                </a:xfrm>
                <a:prstGeom prst="rect">
                  <a:avLst/>
                </a:prstGeom>
                <a:noFill/>
                <a:ln w="9525">
                  <a:noFill/>
                  <a:miter lim="800000"/>
                  <a:headEnd/>
                  <a:tailEnd/>
                </a:ln>
              </p:spPr>
            </p:pic>
            <p:pic>
              <p:nvPicPr>
                <p:cNvPr id="49175" name="Picture 141" descr="miscllll"/>
                <p:cNvPicPr>
                  <a:picLocks noChangeAspect="1" noChangeArrowheads="1"/>
                </p:cNvPicPr>
                <p:nvPr/>
              </p:nvPicPr>
              <p:blipFill>
                <a:blip r:embed="rId11" cstate="print"/>
                <a:srcRect/>
                <a:stretch>
                  <a:fillRect/>
                </a:stretch>
              </p:blipFill>
              <p:spPr bwMode="gray">
                <a:xfrm>
                  <a:off x="3512" y="3624"/>
                  <a:ext cx="171" cy="166"/>
                </a:xfrm>
                <a:prstGeom prst="rect">
                  <a:avLst/>
                </a:prstGeom>
                <a:noFill/>
                <a:ln w="9525">
                  <a:noFill/>
                  <a:miter lim="800000"/>
                  <a:headEnd/>
                  <a:tailEnd/>
                </a:ln>
              </p:spPr>
            </p:pic>
            <p:pic>
              <p:nvPicPr>
                <p:cNvPr id="49176" name="Picture 142" descr="miscllll"/>
                <p:cNvPicPr>
                  <a:picLocks noChangeAspect="1" noChangeArrowheads="1"/>
                </p:cNvPicPr>
                <p:nvPr/>
              </p:nvPicPr>
              <p:blipFill>
                <a:blip r:embed="rId11" cstate="print"/>
                <a:srcRect/>
                <a:stretch>
                  <a:fillRect/>
                </a:stretch>
              </p:blipFill>
              <p:spPr bwMode="gray">
                <a:xfrm>
                  <a:off x="3599" y="3668"/>
                  <a:ext cx="171" cy="166"/>
                </a:xfrm>
                <a:prstGeom prst="rect">
                  <a:avLst/>
                </a:prstGeom>
                <a:noFill/>
                <a:ln w="9525">
                  <a:noFill/>
                  <a:miter lim="800000"/>
                  <a:headEnd/>
                  <a:tailEnd/>
                </a:ln>
              </p:spPr>
            </p:pic>
            <p:pic>
              <p:nvPicPr>
                <p:cNvPr id="49177" name="Picture 143" descr="miscllll"/>
                <p:cNvPicPr>
                  <a:picLocks noChangeAspect="1" noChangeArrowheads="1"/>
                </p:cNvPicPr>
                <p:nvPr/>
              </p:nvPicPr>
              <p:blipFill>
                <a:blip r:embed="rId11" cstate="print"/>
                <a:srcRect/>
                <a:stretch>
                  <a:fillRect/>
                </a:stretch>
              </p:blipFill>
              <p:spPr bwMode="gray">
                <a:xfrm>
                  <a:off x="3432" y="3671"/>
                  <a:ext cx="171" cy="166"/>
                </a:xfrm>
                <a:prstGeom prst="rect">
                  <a:avLst/>
                </a:prstGeom>
                <a:noFill/>
                <a:ln w="9525">
                  <a:noFill/>
                  <a:miter lim="800000"/>
                  <a:headEnd/>
                  <a:tailEnd/>
                </a:ln>
              </p:spPr>
            </p:pic>
            <p:pic>
              <p:nvPicPr>
                <p:cNvPr id="49178" name="Picture 144" descr="miscllll"/>
                <p:cNvPicPr>
                  <a:picLocks noChangeAspect="1" noChangeArrowheads="1"/>
                </p:cNvPicPr>
                <p:nvPr/>
              </p:nvPicPr>
              <p:blipFill>
                <a:blip r:embed="rId11" cstate="print"/>
                <a:srcRect/>
                <a:stretch>
                  <a:fillRect/>
                </a:stretch>
              </p:blipFill>
              <p:spPr bwMode="gray">
                <a:xfrm>
                  <a:off x="3514" y="3720"/>
                  <a:ext cx="171" cy="166"/>
                </a:xfrm>
                <a:prstGeom prst="rect">
                  <a:avLst/>
                </a:prstGeom>
                <a:noFill/>
                <a:ln w="9525">
                  <a:noFill/>
                  <a:miter lim="800000"/>
                  <a:headEnd/>
                  <a:tailEnd/>
                </a:ln>
              </p:spPr>
            </p:pic>
            <p:pic>
              <p:nvPicPr>
                <p:cNvPr id="49179" name="Picture 145" descr="miscllll"/>
                <p:cNvPicPr>
                  <a:picLocks noChangeAspect="1" noChangeArrowheads="1"/>
                </p:cNvPicPr>
                <p:nvPr/>
              </p:nvPicPr>
              <p:blipFill>
                <a:blip r:embed="rId11" cstate="print"/>
                <a:srcRect/>
                <a:stretch>
                  <a:fillRect/>
                </a:stretch>
              </p:blipFill>
              <p:spPr bwMode="gray">
                <a:xfrm>
                  <a:off x="3770" y="3667"/>
                  <a:ext cx="171" cy="166"/>
                </a:xfrm>
                <a:prstGeom prst="rect">
                  <a:avLst/>
                </a:prstGeom>
                <a:noFill/>
                <a:ln w="9525">
                  <a:noFill/>
                  <a:miter lim="800000"/>
                  <a:headEnd/>
                  <a:tailEnd/>
                </a:ln>
              </p:spPr>
            </p:pic>
          </p:grpSp>
        </p:grpSp>
        <p:pic>
          <p:nvPicPr>
            <p:cNvPr id="49167" name="Picture 2" descr="\\Eric-pauls-power-mac-g5.local\desktop\Graphic Tank\iStock_000000721212Small.tif"/>
            <p:cNvPicPr>
              <a:picLocks noChangeAspect="1" noChangeArrowheads="1"/>
            </p:cNvPicPr>
            <p:nvPr/>
          </p:nvPicPr>
          <p:blipFill>
            <a:blip r:embed="rId12" cstate="print"/>
            <a:srcRect/>
            <a:stretch>
              <a:fillRect/>
            </a:stretch>
          </p:blipFill>
          <p:spPr bwMode="auto">
            <a:xfrm>
              <a:off x="777" y="3538"/>
              <a:ext cx="172" cy="476"/>
            </a:xfrm>
            <a:prstGeom prst="rect">
              <a:avLst/>
            </a:prstGeom>
            <a:noFill/>
            <a:ln w="9525">
              <a:noFill/>
              <a:miter lim="800000"/>
              <a:headEnd/>
              <a:tailEnd/>
            </a:ln>
          </p:spPr>
        </p:pic>
        <p:pic>
          <p:nvPicPr>
            <p:cNvPr id="49168" name="Picture 3" descr="\\Eric-pauls-power-mac-g5.local\desktop\Graphic Tank\shankinghands.tif"/>
            <p:cNvPicPr>
              <a:picLocks noChangeAspect="1" noChangeArrowheads="1"/>
            </p:cNvPicPr>
            <p:nvPr/>
          </p:nvPicPr>
          <p:blipFill>
            <a:blip r:embed="rId13" cstate="print"/>
            <a:srcRect/>
            <a:stretch>
              <a:fillRect/>
            </a:stretch>
          </p:blipFill>
          <p:spPr bwMode="auto">
            <a:xfrm>
              <a:off x="1299" y="3545"/>
              <a:ext cx="221" cy="445"/>
            </a:xfrm>
            <a:prstGeom prst="rect">
              <a:avLst/>
            </a:prstGeom>
            <a:noFill/>
            <a:ln w="9525">
              <a:noFill/>
              <a:miter lim="800000"/>
              <a:headEnd/>
              <a:tailEnd/>
            </a:ln>
          </p:spPr>
        </p:pic>
      </p:grpSp>
      <p:sp>
        <p:nvSpPr>
          <p:cNvPr id="49154" name="Title 90"/>
          <p:cNvSpPr>
            <a:spLocks noGrp="1"/>
          </p:cNvSpPr>
          <p:nvPr>
            <p:ph type="title"/>
          </p:nvPr>
        </p:nvSpPr>
        <p:spPr/>
        <p:txBody>
          <a:bodyPr/>
          <a:lstStyle/>
          <a:p>
            <a:r>
              <a:rPr lang="en-US" altLang="ja-JP" dirty="0" smtClean="0">
                <a:ea typeface="ＭＳ Ｐゴシック" charset="-128"/>
              </a:rPr>
              <a:t>Incident Management with SAP EHS Management:</a:t>
            </a:r>
            <a:r>
              <a:rPr lang="en-US" altLang="ja-JP" sz="2000" dirty="0" smtClean="0">
                <a:ea typeface="ＭＳ Ｐゴシック" charset="-128"/>
              </a:rPr>
              <a:t/>
            </a:r>
            <a:br>
              <a:rPr lang="en-US" altLang="ja-JP" sz="2000" dirty="0" smtClean="0">
                <a:ea typeface="ＭＳ Ｐゴシック" charset="-128"/>
              </a:rPr>
            </a:br>
            <a:r>
              <a:rPr lang="en-US" altLang="ja-JP" sz="1600" dirty="0" smtClean="0">
                <a:ea typeface="ＭＳ Ｐゴシック" charset="-128"/>
              </a:rPr>
              <a:t>Proactively Reduce Operational Risks to Prevent Incidents</a:t>
            </a:r>
            <a:endParaRPr lang="en-US" sz="1400" dirty="0" smtClean="0"/>
          </a:p>
        </p:txBody>
      </p:sp>
      <p:sp>
        <p:nvSpPr>
          <p:cNvPr id="89" name="AutoShape 221"/>
          <p:cNvSpPr>
            <a:spLocks noChangeArrowheads="1"/>
          </p:cNvSpPr>
          <p:nvPr/>
        </p:nvSpPr>
        <p:spPr bwMode="gray">
          <a:xfrm rot="16200000">
            <a:off x="2072482" y="4937919"/>
            <a:ext cx="887412" cy="704850"/>
          </a:xfrm>
          <a:prstGeom prst="rightArrow">
            <a:avLst>
              <a:gd name="adj1" fmla="val 55454"/>
              <a:gd name="adj2" fmla="val 37485"/>
            </a:avLst>
          </a:prstGeom>
          <a:gradFill rotWithShape="1">
            <a:gsLst>
              <a:gs pos="0">
                <a:srgbClr val="FFFFFF">
                  <a:alpha val="0"/>
                </a:srgbClr>
              </a:gs>
              <a:gs pos="100000">
                <a:schemeClr val="folHlink"/>
              </a:gs>
            </a:gsLst>
            <a:lin ang="0" scaled="1"/>
          </a:gradFill>
          <a:ln w="12700" algn="ctr">
            <a:noFill/>
            <a:miter lim="800000"/>
            <a:headEnd/>
            <a:tailEnd/>
          </a:ln>
        </p:spPr>
        <p:txBody>
          <a:bodyPr vert="eaVert" wrap="none" tIns="91440" bIns="91440" anchor="ctr"/>
          <a:lstStyle/>
          <a:p>
            <a:pPr>
              <a:defRPr/>
            </a:pPr>
            <a:endParaRPr lang="en-US" sz="1050" dirty="0"/>
          </a:p>
        </p:txBody>
      </p:sp>
      <p:sp>
        <p:nvSpPr>
          <p:cNvPr id="49156" name="Rectangle 3"/>
          <p:cNvSpPr txBox="1">
            <a:spLocks noChangeArrowheads="1"/>
          </p:cNvSpPr>
          <p:nvPr/>
        </p:nvSpPr>
        <p:spPr bwMode="auto">
          <a:xfrm>
            <a:off x="4800600" y="1323109"/>
            <a:ext cx="4038600" cy="4827588"/>
          </a:xfrm>
          <a:prstGeom prst="rect">
            <a:avLst/>
          </a:prstGeom>
          <a:noFill/>
          <a:ln w="9525">
            <a:noFill/>
            <a:miter lim="800000"/>
            <a:headEnd/>
            <a:tailEnd/>
          </a:ln>
        </p:spPr>
        <p:txBody>
          <a:bodyPr/>
          <a:lstStyle/>
          <a:p>
            <a:pPr marL="179388" lvl="1" indent="-179388">
              <a:spcBef>
                <a:spcPts val="1700"/>
              </a:spcBef>
              <a:buClr>
                <a:schemeClr val="accent1"/>
              </a:buClr>
              <a:buSzPct val="80000"/>
              <a:buFont typeface="Wingdings" pitchFamily="2" charset="2"/>
              <a:buChar char="n"/>
              <a:defRPr/>
            </a:pPr>
            <a:r>
              <a:rPr lang="en-US" sz="1600" dirty="0">
                <a:ea typeface="Arial Unicode MS" pitchFamily="34" charset="-128"/>
                <a:cs typeface="Arial Unicode MS" pitchFamily="34" charset="-128"/>
              </a:rPr>
              <a:t>All incidents, near misses, observations in </a:t>
            </a:r>
            <a:r>
              <a:rPr lang="en-US" sz="1600" dirty="0">
                <a:latin typeface="+mj-lt"/>
                <a:ea typeface="Arial Unicode MS" pitchFamily="34" charset="-128"/>
                <a:cs typeface="Arial Unicode MS" pitchFamily="34" charset="-128"/>
              </a:rPr>
              <a:t>one system</a:t>
            </a:r>
          </a:p>
          <a:p>
            <a:pPr marL="179388" lvl="1" indent="-179388">
              <a:spcBef>
                <a:spcPts val="1700"/>
              </a:spcBef>
              <a:buClr>
                <a:schemeClr val="accent1"/>
              </a:buClr>
              <a:buSzPct val="80000"/>
              <a:buFont typeface="Wingdings" pitchFamily="2" charset="2"/>
              <a:buChar char="n"/>
              <a:defRPr/>
            </a:pPr>
            <a:r>
              <a:rPr lang="en-US" sz="1600" dirty="0">
                <a:latin typeface="+mj-lt"/>
                <a:ea typeface="Arial Unicode MS" pitchFamily="34" charset="-128"/>
                <a:cs typeface="Arial Unicode MS" pitchFamily="34" charset="-128"/>
              </a:rPr>
              <a:t>Automated data collection </a:t>
            </a:r>
            <a:r>
              <a:rPr lang="en-US" sz="1600" dirty="0">
                <a:ea typeface="Arial Unicode MS" pitchFamily="34" charset="-128"/>
                <a:cs typeface="Arial Unicode MS" pitchFamily="34" charset="-128"/>
              </a:rPr>
              <a:t>from SAP business systems </a:t>
            </a:r>
          </a:p>
          <a:p>
            <a:pPr marL="179388" lvl="1" indent="-179388">
              <a:spcBef>
                <a:spcPts val="1700"/>
              </a:spcBef>
              <a:buClr>
                <a:schemeClr val="accent1"/>
              </a:buClr>
              <a:buSzPct val="80000"/>
              <a:buFont typeface="Wingdings" pitchFamily="2" charset="2"/>
              <a:buChar char="n"/>
              <a:defRPr/>
            </a:pPr>
            <a:r>
              <a:rPr lang="en-US" sz="1600" dirty="0">
                <a:ea typeface="Arial Unicode MS" pitchFamily="34" charset="-128"/>
                <a:cs typeface="Arial Unicode MS" pitchFamily="34" charset="-128"/>
              </a:rPr>
              <a:t>Simple</a:t>
            </a:r>
            <a:r>
              <a:rPr lang="en-US" sz="1600" dirty="0">
                <a:latin typeface="+mj-lt"/>
                <a:ea typeface="Arial Unicode MS" pitchFamily="34" charset="-128"/>
                <a:cs typeface="Arial Unicode MS" pitchFamily="34" charset="-128"/>
              </a:rPr>
              <a:t>, fast incident reporting </a:t>
            </a:r>
            <a:r>
              <a:rPr lang="en-US" sz="1600" dirty="0">
                <a:ea typeface="Arial Unicode MS" pitchFamily="34" charset="-128"/>
                <a:cs typeface="Arial Unicode MS" pitchFamily="34" charset="-128"/>
              </a:rPr>
              <a:t>by anyone, anywhere online and offline</a:t>
            </a:r>
          </a:p>
          <a:p>
            <a:pPr marL="179388" lvl="1" indent="-179388">
              <a:spcBef>
                <a:spcPts val="1700"/>
              </a:spcBef>
              <a:buClr>
                <a:schemeClr val="accent1"/>
              </a:buClr>
              <a:buSzPct val="80000"/>
              <a:buFont typeface="Wingdings" pitchFamily="2" charset="2"/>
              <a:buChar char="n"/>
              <a:defRPr/>
            </a:pPr>
            <a:r>
              <a:rPr lang="en-US" sz="1600" dirty="0">
                <a:ea typeface="Arial Unicode MS" pitchFamily="34" charset="-128"/>
                <a:cs typeface="Arial Unicode MS" pitchFamily="34" charset="-128"/>
              </a:rPr>
              <a:t> </a:t>
            </a:r>
            <a:r>
              <a:rPr lang="en-US" sz="1600" dirty="0">
                <a:latin typeface="+mj-lt"/>
                <a:ea typeface="Arial Unicode MS" pitchFamily="34" charset="-128"/>
                <a:cs typeface="Arial Unicode MS" pitchFamily="34" charset="-128"/>
              </a:rPr>
              <a:t>Standard guided processes </a:t>
            </a:r>
            <a:r>
              <a:rPr lang="en-US" sz="1600" dirty="0">
                <a:ea typeface="Arial Unicode MS" pitchFamily="34" charset="-128"/>
                <a:cs typeface="Arial Unicode MS" pitchFamily="34" charset="-128"/>
              </a:rPr>
              <a:t>for data collection, tasks, and monitoring</a:t>
            </a:r>
          </a:p>
          <a:p>
            <a:pPr marL="179388" lvl="1" indent="-179388">
              <a:spcBef>
                <a:spcPts val="1700"/>
              </a:spcBef>
              <a:buClr>
                <a:schemeClr val="accent1"/>
              </a:buClr>
              <a:buSzPct val="80000"/>
              <a:buFont typeface="Wingdings" pitchFamily="2" charset="2"/>
              <a:buChar char="n"/>
              <a:defRPr/>
            </a:pPr>
            <a:r>
              <a:rPr lang="en-US" sz="1600" dirty="0">
                <a:latin typeface="+mj-lt"/>
                <a:ea typeface="Arial Unicode MS" pitchFamily="34" charset="-128"/>
                <a:cs typeface="Arial Unicode MS" pitchFamily="34" charset="-128"/>
              </a:rPr>
              <a:t>Flexibility</a:t>
            </a:r>
            <a:r>
              <a:rPr lang="en-US" sz="1600" dirty="0">
                <a:ea typeface="Arial Unicode MS" pitchFamily="34" charset="-128"/>
                <a:cs typeface="Arial Unicode MS" pitchFamily="34" charset="-128"/>
              </a:rPr>
              <a:t> to meet local requirements</a:t>
            </a:r>
          </a:p>
          <a:p>
            <a:pPr marL="179388" lvl="1" indent="-179388">
              <a:spcBef>
                <a:spcPts val="1700"/>
              </a:spcBef>
              <a:buClr>
                <a:schemeClr val="accent1"/>
              </a:buClr>
              <a:buSzPct val="80000"/>
              <a:buFont typeface="Wingdings" pitchFamily="2" charset="2"/>
              <a:buChar char="n"/>
              <a:defRPr/>
            </a:pPr>
            <a:r>
              <a:rPr lang="en-US" sz="1600" dirty="0">
                <a:latin typeface="+mj-lt"/>
                <a:ea typeface="Arial Unicode MS" pitchFamily="34" charset="-128"/>
                <a:cs typeface="Arial Unicode MS" pitchFamily="34" charset="-128"/>
              </a:rPr>
              <a:t>Integrated, workflow</a:t>
            </a:r>
            <a:r>
              <a:rPr lang="en-US" sz="1600" dirty="0">
                <a:ea typeface="Arial Unicode MS" pitchFamily="34" charset="-128"/>
                <a:cs typeface="Arial Unicode MS" pitchFamily="34" charset="-128"/>
              </a:rPr>
              <a:t>-enabled action management </a:t>
            </a:r>
          </a:p>
          <a:p>
            <a:pPr marL="179388" lvl="1" indent="-179388">
              <a:spcBef>
                <a:spcPts val="1700"/>
              </a:spcBef>
              <a:buClr>
                <a:schemeClr val="accent1"/>
              </a:buClr>
              <a:buSzPct val="80000"/>
              <a:buFont typeface="Wingdings" pitchFamily="2" charset="2"/>
              <a:buChar char="n"/>
              <a:defRPr/>
            </a:pPr>
            <a:r>
              <a:rPr lang="en-US" sz="1600" dirty="0">
                <a:latin typeface="+mj-lt"/>
                <a:ea typeface="Arial Unicode MS" pitchFamily="34" charset="-128"/>
                <a:cs typeface="Arial Unicode MS" pitchFamily="34" charset="-128"/>
              </a:rPr>
              <a:t>Dashboards and analytics </a:t>
            </a:r>
            <a:r>
              <a:rPr lang="en-US" sz="1600" dirty="0">
                <a:ea typeface="Arial Unicode MS" pitchFamily="34" charset="-128"/>
                <a:cs typeface="Arial Unicode MS" pitchFamily="34" charset="-128"/>
              </a:rPr>
              <a:t>to see trends and exceptions for quick action  </a:t>
            </a:r>
          </a:p>
          <a:p>
            <a:pPr marL="179388" lvl="1" indent="-179388">
              <a:spcBef>
                <a:spcPts val="1700"/>
              </a:spcBef>
              <a:buClr>
                <a:schemeClr val="accent1"/>
              </a:buClr>
              <a:buSzPct val="80000"/>
              <a:buFont typeface="Wingdings" pitchFamily="2" charset="2"/>
              <a:buChar char="n"/>
              <a:defRPr/>
            </a:pPr>
            <a:endParaRPr lang="en-US" sz="1600" dirty="0">
              <a:ea typeface="Arial Unicode MS" pitchFamily="34" charset="-128"/>
              <a:cs typeface="Arial Unicode MS" pitchFamily="34" charset="-128"/>
            </a:endParaRPr>
          </a:p>
        </p:txBody>
      </p:sp>
      <p:pic>
        <p:nvPicPr>
          <p:cNvPr id="49158" name="Picture 3"/>
          <p:cNvPicPr>
            <a:picLocks noChangeAspect="1" noChangeArrowheads="1"/>
          </p:cNvPicPr>
          <p:nvPr/>
        </p:nvPicPr>
        <p:blipFill>
          <a:blip r:embed="rId14" cstate="print"/>
          <a:srcRect/>
          <a:stretch>
            <a:fillRect/>
          </a:stretch>
        </p:blipFill>
        <p:spPr bwMode="auto">
          <a:xfrm>
            <a:off x="560388" y="1271588"/>
            <a:ext cx="2754312" cy="1808162"/>
          </a:xfrm>
          <a:prstGeom prst="rect">
            <a:avLst/>
          </a:prstGeom>
          <a:noFill/>
          <a:ln w="9525">
            <a:solidFill>
              <a:schemeClr val="accent2"/>
            </a:solidFill>
            <a:miter lim="800000"/>
            <a:headEnd/>
            <a:tailEnd/>
          </a:ln>
        </p:spPr>
      </p:pic>
      <p:pic>
        <p:nvPicPr>
          <p:cNvPr id="49159" name="Picture 4"/>
          <p:cNvPicPr>
            <a:picLocks noChangeAspect="1" noChangeArrowheads="1"/>
          </p:cNvPicPr>
          <p:nvPr/>
        </p:nvPicPr>
        <p:blipFill>
          <a:blip r:embed="rId15" cstate="print"/>
          <a:srcRect/>
          <a:stretch>
            <a:fillRect/>
          </a:stretch>
        </p:blipFill>
        <p:spPr bwMode="auto">
          <a:xfrm>
            <a:off x="1090613" y="2149475"/>
            <a:ext cx="2757487" cy="1633538"/>
          </a:xfrm>
          <a:prstGeom prst="rect">
            <a:avLst/>
          </a:prstGeom>
          <a:noFill/>
          <a:ln w="9525">
            <a:solidFill>
              <a:schemeClr val="accent2"/>
            </a:solidFill>
            <a:miter lim="800000"/>
            <a:headEnd/>
            <a:tailEnd/>
          </a:ln>
        </p:spPr>
      </p:pic>
      <p:pic>
        <p:nvPicPr>
          <p:cNvPr id="49160" name="Picture 2"/>
          <p:cNvPicPr>
            <a:picLocks noChangeAspect="1" noChangeArrowheads="1"/>
          </p:cNvPicPr>
          <p:nvPr/>
        </p:nvPicPr>
        <p:blipFill>
          <a:blip r:embed="rId16" cstate="print"/>
          <a:srcRect/>
          <a:stretch>
            <a:fillRect/>
          </a:stretch>
        </p:blipFill>
        <p:spPr bwMode="auto">
          <a:xfrm>
            <a:off x="1622425" y="2971800"/>
            <a:ext cx="2667000" cy="1719263"/>
          </a:xfrm>
          <a:prstGeom prst="rect">
            <a:avLst/>
          </a:prstGeom>
          <a:noFill/>
          <a:ln w="9525">
            <a:solidFill>
              <a:schemeClr val="accent2"/>
            </a:solid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41" name="Gleichschenkliges Dreieck 15"/>
          <p:cNvSpPr>
            <a:spLocks noChangeArrowheads="1"/>
          </p:cNvSpPr>
          <p:nvPr/>
        </p:nvSpPr>
        <p:spPr bwMode="gray">
          <a:xfrm rot="10800000">
            <a:off x="758825" y="1419225"/>
            <a:ext cx="7840663" cy="511175"/>
          </a:xfrm>
          <a:prstGeom prst="triangle">
            <a:avLst>
              <a:gd name="adj" fmla="val 50000"/>
            </a:avLst>
          </a:prstGeom>
          <a:gradFill rotWithShape="1">
            <a:gsLst>
              <a:gs pos="0">
                <a:srgbClr val="F5F5F5"/>
              </a:gs>
              <a:gs pos="100000">
                <a:srgbClr val="CACACA"/>
              </a:gs>
            </a:gsLst>
            <a:lin ang="2700000" scaled="1"/>
          </a:gradFill>
          <a:ln w="12700" algn="ctr">
            <a:solidFill>
              <a:schemeClr val="bg2"/>
            </a:solidFill>
            <a:round/>
            <a:headEnd/>
            <a:tailEnd/>
          </a:ln>
          <a:effectLst>
            <a:outerShdw dist="12700" dir="2700000" algn="tl" rotWithShape="0">
              <a:srgbClr val="000000">
                <a:alpha val="39999"/>
              </a:srgbClr>
            </a:outerShdw>
          </a:effectLst>
        </p:spPr>
        <p:txBody>
          <a:bodyPr rot="10800000" tIns="91440" bIns="91440" anchor="ctr"/>
          <a:lstStyle/>
          <a:p>
            <a:pPr algn="ctr">
              <a:buClr>
                <a:schemeClr val="accent1"/>
              </a:buClr>
              <a:buSzPct val="80000"/>
              <a:buFont typeface="Wingdings" pitchFamily="2" charset="2"/>
              <a:buNone/>
              <a:defRPr/>
            </a:pPr>
            <a:endParaRPr lang="en-US" sz="1400" b="1">
              <a:ea typeface="Arial Unicode MS" pitchFamily="34" charset="-128"/>
              <a:cs typeface="Arial Unicode MS" pitchFamily="34" charset="-128"/>
            </a:endParaRPr>
          </a:p>
        </p:txBody>
      </p:sp>
      <p:sp>
        <p:nvSpPr>
          <p:cNvPr id="50178" name="Titel 1"/>
          <p:cNvSpPr>
            <a:spLocks noGrp="1"/>
          </p:cNvSpPr>
          <p:nvPr>
            <p:ph type="title"/>
          </p:nvPr>
        </p:nvSpPr>
        <p:spPr/>
        <p:txBody>
          <a:bodyPr/>
          <a:lstStyle/>
          <a:p>
            <a:pPr eaLnBrk="1" hangingPunct="1"/>
            <a:r>
              <a:rPr lang="de-DE" sz="2000" smtClean="0"/>
              <a:t>Incident Management Process and Integration</a:t>
            </a:r>
            <a:br>
              <a:rPr lang="de-DE" sz="2000" smtClean="0"/>
            </a:br>
            <a:r>
              <a:rPr lang="de-DE" sz="1400" smtClean="0"/>
              <a:t>Best Practice - Seamless Information Flow and Visibility</a:t>
            </a:r>
          </a:p>
        </p:txBody>
      </p:sp>
      <p:sp>
        <p:nvSpPr>
          <p:cNvPr id="124933" name="AutoShape 27"/>
          <p:cNvSpPr>
            <a:spLocks noChangeArrowheads="1"/>
          </p:cNvSpPr>
          <p:nvPr/>
        </p:nvSpPr>
        <p:spPr bwMode="gray">
          <a:xfrm>
            <a:off x="712788" y="2401888"/>
            <a:ext cx="1587500" cy="731837"/>
          </a:xfrm>
          <a:prstGeom prst="chevron">
            <a:avLst>
              <a:gd name="adj" fmla="val 33311"/>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txBody>
          <a:bodyPr tIns="91440" bIns="91440" anchor="ctr"/>
          <a:lstStyle/>
          <a:p>
            <a:pPr algn="ctr">
              <a:lnSpc>
                <a:spcPct val="85000"/>
              </a:lnSpc>
              <a:buClr>
                <a:schemeClr val="accent1"/>
              </a:buClr>
              <a:buSzPct val="80000"/>
              <a:buFont typeface="Wingdings" pitchFamily="2" charset="2"/>
              <a:buNone/>
              <a:defRPr/>
            </a:pPr>
            <a:r>
              <a:rPr lang="en-US" sz="1200" b="1">
                <a:ea typeface="Arial Unicode MS" pitchFamily="34" charset="-128"/>
                <a:cs typeface="Arial Unicode MS" pitchFamily="34" charset="-128"/>
              </a:rPr>
              <a:t>    Initial</a:t>
            </a:r>
            <a:br>
              <a:rPr lang="en-US" sz="1200" b="1">
                <a:ea typeface="Arial Unicode MS" pitchFamily="34" charset="-128"/>
                <a:cs typeface="Arial Unicode MS" pitchFamily="34" charset="-128"/>
              </a:rPr>
            </a:br>
            <a:r>
              <a:rPr lang="en-US" sz="1200" b="1">
                <a:ea typeface="Arial Unicode MS" pitchFamily="34" charset="-128"/>
                <a:cs typeface="Arial Unicode MS" pitchFamily="34" charset="-128"/>
              </a:rPr>
              <a:t>    Reporting</a:t>
            </a:r>
          </a:p>
        </p:txBody>
      </p:sp>
      <p:sp>
        <p:nvSpPr>
          <p:cNvPr id="124934" name="AutoShape 27"/>
          <p:cNvSpPr>
            <a:spLocks noChangeArrowheads="1"/>
          </p:cNvSpPr>
          <p:nvPr/>
        </p:nvSpPr>
        <p:spPr bwMode="gray">
          <a:xfrm>
            <a:off x="2987675" y="2386013"/>
            <a:ext cx="1587500" cy="731837"/>
          </a:xfrm>
          <a:prstGeom prst="chevron">
            <a:avLst>
              <a:gd name="adj" fmla="val 33311"/>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txBody>
          <a:bodyPr tIns="91440" bIns="91440" anchor="ctr"/>
          <a:lstStyle/>
          <a:p>
            <a:pPr algn="ctr">
              <a:lnSpc>
                <a:spcPct val="85000"/>
              </a:lnSpc>
              <a:buClr>
                <a:schemeClr val="accent1"/>
              </a:buClr>
              <a:buSzPct val="80000"/>
              <a:buFont typeface="Wingdings" pitchFamily="2" charset="2"/>
              <a:buNone/>
              <a:defRPr/>
            </a:pPr>
            <a:r>
              <a:rPr lang="en-US" sz="1200" b="1" dirty="0">
                <a:ea typeface="Arial Unicode MS" pitchFamily="34" charset="-128"/>
                <a:cs typeface="Arial Unicode MS" pitchFamily="34" charset="-128"/>
              </a:rPr>
              <a:t>Incident </a:t>
            </a:r>
            <a:br>
              <a:rPr lang="en-US" sz="1200" b="1" dirty="0">
                <a:ea typeface="Arial Unicode MS" pitchFamily="34" charset="-128"/>
                <a:cs typeface="Arial Unicode MS" pitchFamily="34" charset="-128"/>
              </a:rPr>
            </a:br>
            <a:r>
              <a:rPr lang="en-US" sz="1200" b="1" dirty="0">
                <a:ea typeface="Arial Unicode MS" pitchFamily="34" charset="-128"/>
                <a:cs typeface="Arial Unicode MS" pitchFamily="34" charset="-128"/>
              </a:rPr>
              <a:t>Processing</a:t>
            </a:r>
          </a:p>
        </p:txBody>
      </p:sp>
      <p:sp>
        <p:nvSpPr>
          <p:cNvPr id="124935" name="AutoShape 27"/>
          <p:cNvSpPr>
            <a:spLocks noChangeArrowheads="1"/>
          </p:cNvSpPr>
          <p:nvPr/>
        </p:nvSpPr>
        <p:spPr bwMode="gray">
          <a:xfrm>
            <a:off x="4591050" y="2386013"/>
            <a:ext cx="1652588" cy="731837"/>
          </a:xfrm>
          <a:prstGeom prst="chevron">
            <a:avLst>
              <a:gd name="adj" fmla="val 33311"/>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txBody>
          <a:bodyPr tIns="91440" bIns="91440" anchor="ctr"/>
          <a:lstStyle/>
          <a:p>
            <a:pPr algn="ctr">
              <a:lnSpc>
                <a:spcPct val="85000"/>
              </a:lnSpc>
              <a:buClr>
                <a:schemeClr val="accent1"/>
              </a:buClr>
              <a:buSzPct val="80000"/>
              <a:buFont typeface="Wingdings" pitchFamily="2" charset="2"/>
              <a:buNone/>
              <a:defRPr/>
            </a:pPr>
            <a:r>
              <a:rPr lang="en-US" sz="1200" b="1" dirty="0">
                <a:ea typeface="Arial Unicode MS" pitchFamily="34" charset="-128"/>
                <a:cs typeface="Arial Unicode MS" pitchFamily="34" charset="-128"/>
              </a:rPr>
              <a:t>Incident Investigation</a:t>
            </a:r>
          </a:p>
        </p:txBody>
      </p:sp>
      <p:sp>
        <p:nvSpPr>
          <p:cNvPr id="124936" name="AutoShape 27"/>
          <p:cNvSpPr>
            <a:spLocks noChangeArrowheads="1"/>
          </p:cNvSpPr>
          <p:nvPr/>
        </p:nvSpPr>
        <p:spPr bwMode="gray">
          <a:xfrm>
            <a:off x="6975475" y="2387600"/>
            <a:ext cx="1587500" cy="731838"/>
          </a:xfrm>
          <a:prstGeom prst="chevron">
            <a:avLst>
              <a:gd name="adj" fmla="val 33311"/>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txBody>
          <a:bodyPr tIns="91440" bIns="91440" anchor="ctr"/>
          <a:lstStyle/>
          <a:p>
            <a:pPr algn="ctr">
              <a:lnSpc>
                <a:spcPct val="85000"/>
              </a:lnSpc>
              <a:buClr>
                <a:schemeClr val="accent1"/>
              </a:buClr>
              <a:buSzPct val="80000"/>
              <a:buFont typeface="Wingdings" pitchFamily="2" charset="2"/>
              <a:buNone/>
              <a:defRPr/>
            </a:pPr>
            <a:r>
              <a:rPr lang="en-US" sz="1200" b="1" dirty="0">
                <a:ea typeface="Arial Unicode MS" pitchFamily="34" charset="-128"/>
                <a:cs typeface="Arial Unicode MS" pitchFamily="34" charset="-128"/>
              </a:rPr>
              <a:t>Reporting</a:t>
            </a:r>
            <a:br>
              <a:rPr lang="en-US" sz="1200" b="1" dirty="0">
                <a:ea typeface="Arial Unicode MS" pitchFamily="34" charset="-128"/>
                <a:cs typeface="Arial Unicode MS" pitchFamily="34" charset="-128"/>
              </a:rPr>
            </a:br>
            <a:r>
              <a:rPr lang="en-US" sz="1200" b="1" dirty="0">
                <a:ea typeface="Arial Unicode MS" pitchFamily="34" charset="-128"/>
                <a:cs typeface="Arial Unicode MS" pitchFamily="34" charset="-128"/>
              </a:rPr>
              <a:t>and Analysis</a:t>
            </a:r>
          </a:p>
        </p:txBody>
      </p:sp>
      <p:pic>
        <p:nvPicPr>
          <p:cNvPr id="124937" name="Picture 6" descr="http://www.clclaims.co.uk/images/accident-work.jpg"/>
          <p:cNvPicPr>
            <a:picLocks noChangeAspect="1" noChangeArrowheads="1"/>
          </p:cNvPicPr>
          <p:nvPr/>
        </p:nvPicPr>
        <p:blipFill>
          <a:blip r:embed="rId4" cstate="print">
            <a:lum contrast="-30000"/>
          </a:blip>
          <a:srcRect l="1106" t="2481" r="761" b="2100"/>
          <a:stretch>
            <a:fillRect/>
          </a:stretch>
        </p:blipFill>
        <p:spPr bwMode="gray">
          <a:xfrm>
            <a:off x="466725" y="4918075"/>
            <a:ext cx="2252663" cy="1562100"/>
          </a:xfrm>
          <a:prstGeom prst="rect">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pic>
      <p:sp>
        <p:nvSpPr>
          <p:cNvPr id="50184" name="Textfeld 8"/>
          <p:cNvSpPr txBox="1">
            <a:spLocks noChangeArrowheads="1"/>
          </p:cNvSpPr>
          <p:nvPr/>
        </p:nvSpPr>
        <p:spPr bwMode="auto">
          <a:xfrm>
            <a:off x="508000" y="3124200"/>
            <a:ext cx="2357438" cy="1368425"/>
          </a:xfrm>
          <a:prstGeom prst="rect">
            <a:avLst/>
          </a:prstGeom>
          <a:noFill/>
          <a:ln w="9525" algn="ctr">
            <a:noFill/>
            <a:miter lim="800000"/>
            <a:headEnd/>
            <a:tailEnd/>
          </a:ln>
        </p:spPr>
        <p:txBody>
          <a:bodyPr/>
          <a:lstStyle/>
          <a:p>
            <a:pPr marL="169863" indent="-169863">
              <a:lnSpc>
                <a:spcPct val="95000"/>
              </a:lnSpc>
              <a:spcBef>
                <a:spcPts val="800"/>
              </a:spcBef>
              <a:buClr>
                <a:schemeClr val="accent1"/>
              </a:buClr>
              <a:buSzPct val="80000"/>
              <a:buFont typeface="Wingdings" pitchFamily="2" charset="2"/>
              <a:buChar char="n"/>
            </a:pPr>
            <a:r>
              <a:rPr lang="de-DE" sz="1200">
                <a:ea typeface="Arial Unicode MS" pitchFamily="34" charset="-128"/>
                <a:cs typeface="Arial Unicode MS" pitchFamily="34" charset="-128"/>
              </a:rPr>
              <a:t>Capture all incidents types</a:t>
            </a:r>
          </a:p>
          <a:p>
            <a:pPr marL="169863" indent="-169863">
              <a:lnSpc>
                <a:spcPct val="95000"/>
              </a:lnSpc>
              <a:spcBef>
                <a:spcPts val="800"/>
              </a:spcBef>
              <a:buClr>
                <a:schemeClr val="accent1"/>
              </a:buClr>
              <a:buSzPct val="80000"/>
              <a:buFont typeface="Wingdings" pitchFamily="2" charset="2"/>
              <a:buChar char="n"/>
            </a:pPr>
            <a:r>
              <a:rPr lang="de-DE" sz="1200">
                <a:ea typeface="Arial Unicode MS" pitchFamily="34" charset="-128"/>
                <a:cs typeface="Arial Unicode MS" pitchFamily="34" charset="-128"/>
              </a:rPr>
              <a:t>Record near misses and safety observations  </a:t>
            </a:r>
          </a:p>
          <a:p>
            <a:pPr marL="169863" indent="-169863">
              <a:lnSpc>
                <a:spcPct val="95000"/>
              </a:lnSpc>
              <a:spcBef>
                <a:spcPts val="800"/>
              </a:spcBef>
              <a:buClr>
                <a:schemeClr val="accent1"/>
              </a:buClr>
              <a:buSzPct val="80000"/>
              <a:buFont typeface="Wingdings" pitchFamily="2" charset="2"/>
              <a:buChar char="n"/>
            </a:pPr>
            <a:r>
              <a:rPr lang="en-US" sz="1200">
                <a:ea typeface="Arial Unicode MS" pitchFamily="34" charset="-128"/>
                <a:cs typeface="Arial Unicode MS" pitchFamily="34" charset="-128"/>
              </a:rPr>
              <a:t>Simple initial reporting by anyone, online or offline </a:t>
            </a:r>
            <a:endParaRPr lang="de-DE" sz="1200">
              <a:ea typeface="Arial Unicode MS" pitchFamily="34" charset="-128"/>
              <a:cs typeface="Arial Unicode MS" pitchFamily="34" charset="-128"/>
            </a:endParaRPr>
          </a:p>
          <a:p>
            <a:pPr marL="169863" indent="-169863">
              <a:lnSpc>
                <a:spcPct val="95000"/>
              </a:lnSpc>
              <a:spcBef>
                <a:spcPts val="800"/>
              </a:spcBef>
              <a:buClr>
                <a:schemeClr val="accent1"/>
              </a:buClr>
              <a:buSzPct val="80000"/>
              <a:buFont typeface="Wingdings" pitchFamily="2" charset="2"/>
              <a:buChar char="n"/>
            </a:pPr>
            <a:endParaRPr lang="de-DE" sz="1200">
              <a:ea typeface="Arial Unicode MS" pitchFamily="34" charset="-128"/>
              <a:cs typeface="Arial Unicode MS" pitchFamily="34" charset="-128"/>
            </a:endParaRPr>
          </a:p>
        </p:txBody>
      </p:sp>
      <p:sp>
        <p:nvSpPr>
          <p:cNvPr id="50185" name="Textfeld 10"/>
          <p:cNvSpPr txBox="1">
            <a:spLocks noChangeArrowheads="1"/>
          </p:cNvSpPr>
          <p:nvPr/>
        </p:nvSpPr>
        <p:spPr bwMode="auto">
          <a:xfrm>
            <a:off x="3357563" y="3124200"/>
            <a:ext cx="2962275" cy="1752600"/>
          </a:xfrm>
          <a:prstGeom prst="rect">
            <a:avLst/>
          </a:prstGeom>
          <a:noFill/>
          <a:ln w="9525" algn="ctr">
            <a:noFill/>
            <a:miter lim="800000"/>
            <a:headEnd/>
            <a:tailEnd/>
          </a:ln>
        </p:spPr>
        <p:txBody>
          <a:bodyPr/>
          <a:lstStyle/>
          <a:p>
            <a:pPr marL="169863" indent="-169863">
              <a:lnSpc>
                <a:spcPct val="90000"/>
              </a:lnSpc>
              <a:spcBef>
                <a:spcPts val="400"/>
              </a:spcBef>
              <a:buClr>
                <a:schemeClr val="accent1"/>
              </a:buClr>
              <a:buSzPct val="80000"/>
              <a:buFont typeface="Wingdings" pitchFamily="2" charset="2"/>
              <a:buChar char="n"/>
            </a:pPr>
            <a:r>
              <a:rPr lang="de-DE" sz="1200">
                <a:ea typeface="Arial Unicode MS" pitchFamily="34" charset="-128"/>
                <a:cs typeface="Arial Unicode MS" pitchFamily="34" charset="-128"/>
              </a:rPr>
              <a:t>Gather all relevant information</a:t>
            </a:r>
          </a:p>
          <a:p>
            <a:pPr marL="169863" indent="-169863">
              <a:lnSpc>
                <a:spcPct val="90000"/>
              </a:lnSpc>
              <a:spcBef>
                <a:spcPts val="400"/>
              </a:spcBef>
              <a:buClr>
                <a:schemeClr val="accent1"/>
              </a:buClr>
              <a:buSzPct val="80000"/>
              <a:buFont typeface="Wingdings" pitchFamily="2" charset="2"/>
              <a:buChar char="n"/>
            </a:pPr>
            <a:r>
              <a:rPr lang="de-DE" sz="1200">
                <a:ea typeface="Arial Unicode MS" pitchFamily="34" charset="-128"/>
                <a:cs typeface="Arial Unicode MS" pitchFamily="34" charset="-128"/>
              </a:rPr>
              <a:t>File regulatory reports </a:t>
            </a:r>
          </a:p>
          <a:p>
            <a:pPr marL="169863" indent="-169863">
              <a:lnSpc>
                <a:spcPct val="90000"/>
              </a:lnSpc>
              <a:spcBef>
                <a:spcPts val="400"/>
              </a:spcBef>
              <a:buClr>
                <a:schemeClr val="accent1"/>
              </a:buClr>
              <a:buSzPct val="80000"/>
              <a:buFont typeface="Wingdings" pitchFamily="2" charset="2"/>
              <a:buChar char="n"/>
            </a:pPr>
            <a:r>
              <a:rPr lang="de-DE" sz="1200">
                <a:ea typeface="Arial Unicode MS" pitchFamily="34" charset="-128"/>
                <a:cs typeface="Arial Unicode MS" pitchFamily="34" charset="-128"/>
              </a:rPr>
              <a:t>Investigate, determine cause </a:t>
            </a:r>
          </a:p>
          <a:p>
            <a:pPr marL="169863" indent="-169863">
              <a:lnSpc>
                <a:spcPct val="90000"/>
              </a:lnSpc>
              <a:spcBef>
                <a:spcPts val="400"/>
              </a:spcBef>
              <a:buClr>
                <a:schemeClr val="accent1"/>
              </a:buClr>
              <a:buSzPct val="80000"/>
              <a:buFont typeface="Wingdings" pitchFamily="2" charset="2"/>
              <a:buChar char="n"/>
            </a:pPr>
            <a:r>
              <a:rPr lang="de-DE" sz="1200">
                <a:ea typeface="Arial Unicode MS" pitchFamily="34" charset="-128"/>
                <a:cs typeface="Arial Unicode MS" pitchFamily="34" charset="-128"/>
              </a:rPr>
              <a:t>Assess risks</a:t>
            </a:r>
          </a:p>
          <a:p>
            <a:pPr marL="169863" indent="-169863">
              <a:lnSpc>
                <a:spcPct val="90000"/>
              </a:lnSpc>
              <a:spcBef>
                <a:spcPts val="400"/>
              </a:spcBef>
              <a:buClr>
                <a:schemeClr val="accent1"/>
              </a:buClr>
              <a:buSzPct val="80000"/>
              <a:buFont typeface="Wingdings" pitchFamily="2" charset="2"/>
              <a:buChar char="n"/>
            </a:pPr>
            <a:r>
              <a:rPr lang="de-DE" sz="1200">
                <a:ea typeface="Arial Unicode MS" pitchFamily="34" charset="-128"/>
                <a:cs typeface="Arial Unicode MS" pitchFamily="34" charset="-128"/>
              </a:rPr>
              <a:t>Trigger corrective actions</a:t>
            </a:r>
          </a:p>
          <a:p>
            <a:pPr marL="169863" indent="-169863">
              <a:lnSpc>
                <a:spcPct val="90000"/>
              </a:lnSpc>
              <a:spcBef>
                <a:spcPts val="400"/>
              </a:spcBef>
              <a:buClr>
                <a:schemeClr val="accent1"/>
              </a:buClr>
              <a:buSzPct val="80000"/>
              <a:buFont typeface="Wingdings" pitchFamily="2" charset="2"/>
              <a:buChar char="n"/>
            </a:pPr>
            <a:r>
              <a:rPr lang="de-DE" sz="1200">
                <a:ea typeface="Arial Unicode MS" pitchFamily="34" charset="-128"/>
                <a:cs typeface="Arial Unicode MS" pitchFamily="34" charset="-128"/>
              </a:rPr>
              <a:t>Manage actions and closeout </a:t>
            </a:r>
          </a:p>
          <a:p>
            <a:pPr marL="169863" indent="-169863">
              <a:lnSpc>
                <a:spcPct val="90000"/>
              </a:lnSpc>
              <a:spcBef>
                <a:spcPts val="400"/>
              </a:spcBef>
              <a:buClr>
                <a:schemeClr val="accent1"/>
              </a:buClr>
              <a:buSzPct val="80000"/>
              <a:buFont typeface="Wingdings" pitchFamily="2" charset="2"/>
              <a:buChar char="n"/>
            </a:pPr>
            <a:r>
              <a:rPr lang="de-DE" sz="1200">
                <a:ea typeface="Arial Unicode MS" pitchFamily="34" charset="-128"/>
                <a:cs typeface="Arial Unicode MS" pitchFamily="34" charset="-128"/>
              </a:rPr>
              <a:t>Prevent incidents </a:t>
            </a:r>
          </a:p>
        </p:txBody>
      </p:sp>
      <p:pic>
        <p:nvPicPr>
          <p:cNvPr id="124940" name="Picture 2" descr="http://www.gwinto.co.uk/Booklet/Aroon%20Parmar1.jpg"/>
          <p:cNvPicPr>
            <a:picLocks noChangeAspect="1" noChangeArrowheads="1"/>
          </p:cNvPicPr>
          <p:nvPr/>
        </p:nvPicPr>
        <p:blipFill>
          <a:blip r:embed="rId5" cstate="print">
            <a:lum contrast="-30000"/>
          </a:blip>
          <a:srcRect b="29842"/>
          <a:stretch>
            <a:fillRect/>
          </a:stretch>
        </p:blipFill>
        <p:spPr bwMode="gray">
          <a:xfrm>
            <a:off x="3549650" y="4927600"/>
            <a:ext cx="2206625" cy="1552575"/>
          </a:xfrm>
          <a:prstGeom prst="rect">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pic>
      <p:sp>
        <p:nvSpPr>
          <p:cNvPr id="124942" name="Rechteck 16"/>
          <p:cNvSpPr>
            <a:spLocks noChangeArrowheads="1"/>
          </p:cNvSpPr>
          <p:nvPr/>
        </p:nvSpPr>
        <p:spPr bwMode="gray">
          <a:xfrm>
            <a:off x="760413" y="1079500"/>
            <a:ext cx="7896225" cy="344488"/>
          </a:xfrm>
          <a:prstGeom prst="rect">
            <a:avLst/>
          </a:prstGeom>
          <a:gradFill rotWithShape="1">
            <a:gsLst>
              <a:gs pos="0">
                <a:srgbClr val="949494"/>
              </a:gs>
              <a:gs pos="100000">
                <a:srgbClr val="666666"/>
              </a:gs>
            </a:gsLst>
            <a:lin ang="2700000" scaled="1"/>
          </a:gradFill>
          <a:ln w="12700" algn="ctr">
            <a:solidFill>
              <a:srgbClr val="E8E8E8"/>
            </a:solidFill>
            <a:round/>
            <a:headEnd/>
            <a:tailEnd/>
          </a:ln>
          <a:effectLst>
            <a:outerShdw dist="12700" dir="2700000" algn="tl" rotWithShape="0">
              <a:srgbClr val="000000">
                <a:alpha val="39999"/>
              </a:srgbClr>
            </a:outerShdw>
          </a:effectLst>
        </p:spPr>
        <p:txBody>
          <a:bodyPr tIns="91440" bIns="91440" anchor="ctr"/>
          <a:lstStyle/>
          <a:p>
            <a:pPr indent="182563" algn="ctr">
              <a:buClr>
                <a:schemeClr val="accent1"/>
              </a:buClr>
              <a:buSzPct val="80000"/>
              <a:buFont typeface="Wingdings" pitchFamily="2" charset="2"/>
              <a:buNone/>
              <a:defRPr/>
            </a:pPr>
            <a:r>
              <a:rPr lang="de-DE" sz="1400" b="1">
                <a:solidFill>
                  <a:schemeClr val="bg1"/>
                </a:solidFill>
                <a:ea typeface="Arial Unicode MS" pitchFamily="34" charset="-128"/>
                <a:cs typeface="Arial Unicode MS" pitchFamily="34" charset="-128"/>
              </a:rPr>
              <a:t>SAP Business Suite: HCM, EAM, Business Partner, Material Management</a:t>
            </a:r>
          </a:p>
        </p:txBody>
      </p:sp>
      <p:sp>
        <p:nvSpPr>
          <p:cNvPr id="22" name="AutoShape 27"/>
          <p:cNvSpPr>
            <a:spLocks noChangeArrowheads="1"/>
          </p:cNvSpPr>
          <p:nvPr/>
        </p:nvSpPr>
        <p:spPr bwMode="gray">
          <a:xfrm>
            <a:off x="704850" y="2039938"/>
            <a:ext cx="7861300" cy="280987"/>
          </a:xfrm>
          <a:prstGeom prst="chevron">
            <a:avLst>
              <a:gd name="adj" fmla="val 44557"/>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txBody>
          <a:bodyPr tIns="91440" bIns="91440" anchor="ctr"/>
          <a:lstStyle/>
          <a:p>
            <a:pPr algn="ctr">
              <a:buClr>
                <a:schemeClr val="accent1"/>
              </a:buClr>
              <a:buSzPct val="80000"/>
              <a:buFont typeface="Wingdings" pitchFamily="2" charset="2"/>
              <a:buNone/>
              <a:defRPr/>
            </a:pPr>
            <a:r>
              <a:rPr lang="en-US" sz="1400" b="1">
                <a:ea typeface="Arial Unicode MS" pitchFamily="34" charset="-128"/>
                <a:cs typeface="Arial Unicode MS" pitchFamily="34" charset="-128"/>
              </a:rPr>
              <a:t>Incident Prevention</a:t>
            </a:r>
          </a:p>
        </p:txBody>
      </p:sp>
      <p:sp>
        <p:nvSpPr>
          <p:cNvPr id="50189" name="Textfeld 14"/>
          <p:cNvSpPr txBox="1">
            <a:spLocks noChangeArrowheads="1"/>
          </p:cNvSpPr>
          <p:nvPr/>
        </p:nvSpPr>
        <p:spPr bwMode="auto">
          <a:xfrm>
            <a:off x="6802438" y="3124200"/>
            <a:ext cx="1954212" cy="1525588"/>
          </a:xfrm>
          <a:prstGeom prst="rect">
            <a:avLst/>
          </a:prstGeom>
          <a:noFill/>
          <a:ln w="9525" algn="ctr">
            <a:noFill/>
            <a:miter lim="800000"/>
            <a:headEnd/>
            <a:tailEnd/>
          </a:ln>
        </p:spPr>
        <p:txBody>
          <a:bodyPr/>
          <a:lstStyle/>
          <a:p>
            <a:pPr marL="169863" indent="-169863">
              <a:lnSpc>
                <a:spcPct val="90000"/>
              </a:lnSpc>
              <a:spcBef>
                <a:spcPts val="400"/>
              </a:spcBef>
              <a:buClr>
                <a:schemeClr val="accent1"/>
              </a:buClr>
              <a:buSzPct val="80000"/>
              <a:buFont typeface="Wingdings" pitchFamily="2" charset="2"/>
              <a:buChar char="n"/>
              <a:tabLst>
                <a:tab pos="169863" algn="l"/>
              </a:tabLst>
            </a:pPr>
            <a:r>
              <a:rPr lang="de-DE" sz="1200">
                <a:ea typeface="Arial Unicode MS" pitchFamily="34" charset="-128"/>
                <a:cs typeface="Arial Unicode MS" pitchFamily="34" charset="-128"/>
              </a:rPr>
              <a:t>Set targets </a:t>
            </a:r>
          </a:p>
          <a:p>
            <a:pPr marL="169863" indent="-169863">
              <a:lnSpc>
                <a:spcPct val="90000"/>
              </a:lnSpc>
              <a:spcBef>
                <a:spcPts val="400"/>
              </a:spcBef>
              <a:buClr>
                <a:schemeClr val="accent1"/>
              </a:buClr>
              <a:buSzPct val="80000"/>
              <a:buFont typeface="Wingdings" pitchFamily="2" charset="2"/>
              <a:buChar char="n"/>
              <a:tabLst>
                <a:tab pos="169863" algn="l"/>
              </a:tabLst>
            </a:pPr>
            <a:r>
              <a:rPr lang="de-DE" sz="1200">
                <a:ea typeface="Arial Unicode MS" pitchFamily="34" charset="-128"/>
                <a:cs typeface="Arial Unicode MS" pitchFamily="34" charset="-128"/>
              </a:rPr>
              <a:t>Monitor performance </a:t>
            </a:r>
          </a:p>
          <a:p>
            <a:pPr marL="169863" indent="-169863">
              <a:lnSpc>
                <a:spcPct val="90000"/>
              </a:lnSpc>
              <a:spcBef>
                <a:spcPts val="400"/>
              </a:spcBef>
              <a:buClr>
                <a:schemeClr val="accent1"/>
              </a:buClr>
              <a:buSzPct val="80000"/>
              <a:buFont typeface="Wingdings" pitchFamily="2" charset="2"/>
              <a:buChar char="n"/>
              <a:tabLst>
                <a:tab pos="169863" algn="l"/>
              </a:tabLst>
            </a:pPr>
            <a:r>
              <a:rPr lang="de-DE" sz="1200">
                <a:ea typeface="Arial Unicode MS" pitchFamily="34" charset="-128"/>
                <a:cs typeface="Arial Unicode MS" pitchFamily="34" charset="-128"/>
              </a:rPr>
              <a:t>Manage exceptions </a:t>
            </a:r>
          </a:p>
          <a:p>
            <a:pPr marL="169863" indent="-169863">
              <a:lnSpc>
                <a:spcPct val="90000"/>
              </a:lnSpc>
              <a:spcBef>
                <a:spcPts val="400"/>
              </a:spcBef>
              <a:buClr>
                <a:schemeClr val="accent1"/>
              </a:buClr>
              <a:buSzPct val="80000"/>
              <a:buFont typeface="Wingdings" pitchFamily="2" charset="2"/>
              <a:buChar char="n"/>
              <a:tabLst>
                <a:tab pos="169863" algn="l"/>
              </a:tabLst>
            </a:pPr>
            <a:r>
              <a:rPr lang="de-DE" sz="1200">
                <a:ea typeface="Arial Unicode MS" pitchFamily="34" charset="-128"/>
                <a:cs typeface="Arial Unicode MS" pitchFamily="34" charset="-128"/>
              </a:rPr>
              <a:t>Monitor process flow </a:t>
            </a:r>
          </a:p>
          <a:p>
            <a:pPr marL="169863" indent="-169863">
              <a:lnSpc>
                <a:spcPct val="90000"/>
              </a:lnSpc>
              <a:spcBef>
                <a:spcPts val="400"/>
              </a:spcBef>
              <a:buClr>
                <a:schemeClr val="accent1"/>
              </a:buClr>
              <a:buSzPct val="80000"/>
              <a:buFont typeface="Wingdings" pitchFamily="2" charset="2"/>
              <a:buChar char="n"/>
              <a:tabLst>
                <a:tab pos="169863" algn="l"/>
              </a:tabLst>
            </a:pPr>
            <a:r>
              <a:rPr lang="de-DE" sz="1200">
                <a:ea typeface="Arial Unicode MS" pitchFamily="34" charset="-128"/>
                <a:cs typeface="Arial Unicode MS" pitchFamily="34" charset="-128"/>
              </a:rPr>
              <a:t>Identify, mitigate  risks </a:t>
            </a:r>
          </a:p>
          <a:p>
            <a:pPr marL="169863" indent="-169863">
              <a:lnSpc>
                <a:spcPct val="90000"/>
              </a:lnSpc>
              <a:spcBef>
                <a:spcPts val="400"/>
              </a:spcBef>
              <a:buClr>
                <a:schemeClr val="accent1"/>
              </a:buClr>
              <a:buSzPct val="80000"/>
              <a:buFont typeface="Wingdings" pitchFamily="2" charset="2"/>
              <a:buChar char="n"/>
              <a:tabLst>
                <a:tab pos="169863" algn="l"/>
              </a:tabLst>
            </a:pPr>
            <a:r>
              <a:rPr lang="de-DE" sz="1200">
                <a:ea typeface="Arial Unicode MS" pitchFamily="34" charset="-128"/>
                <a:cs typeface="Arial Unicode MS" pitchFamily="34" charset="-128"/>
              </a:rPr>
              <a:t>Deploy lessons learned and best practices </a:t>
            </a:r>
          </a:p>
        </p:txBody>
      </p:sp>
      <p:pic>
        <p:nvPicPr>
          <p:cNvPr id="124945" name="Picture Placeholder 23" descr="sapphire image.jpg"/>
          <p:cNvPicPr>
            <a:picLocks noChangeAspect="1"/>
          </p:cNvPicPr>
          <p:nvPr/>
        </p:nvPicPr>
        <p:blipFill>
          <a:blip r:embed="rId6" cstate="print">
            <a:lum contrast="-30000"/>
          </a:blip>
          <a:srcRect l="18040" r="1912"/>
          <a:stretch>
            <a:fillRect/>
          </a:stretch>
        </p:blipFill>
        <p:spPr bwMode="gray">
          <a:xfrm>
            <a:off x="6378575" y="4932363"/>
            <a:ext cx="2376488" cy="1547812"/>
          </a:xfrm>
          <a:prstGeom prst="rect">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pic>
      <p:sp>
        <p:nvSpPr>
          <p:cNvPr id="50192" name="Rectangle 23"/>
          <p:cNvSpPr>
            <a:spLocks noChangeArrowheads="1"/>
          </p:cNvSpPr>
          <p:nvPr/>
        </p:nvSpPr>
        <p:spPr bwMode="auto">
          <a:xfrm>
            <a:off x="3051175" y="1430338"/>
            <a:ext cx="3471863" cy="304800"/>
          </a:xfrm>
          <a:prstGeom prst="rect">
            <a:avLst/>
          </a:prstGeom>
          <a:noFill/>
          <a:ln w="12700" algn="ctr">
            <a:noFill/>
            <a:miter lim="800000"/>
            <a:headEnd/>
            <a:tailEnd/>
          </a:ln>
        </p:spPr>
        <p:txBody>
          <a:bodyPr wrap="none">
            <a:spAutoFit/>
          </a:bodyPr>
          <a:lstStyle/>
          <a:p>
            <a:pPr algn="ctr"/>
            <a:r>
              <a:rPr lang="de-DE" sz="1400" b="1">
                <a:ea typeface="Arial Unicode MS" pitchFamily="34" charset="-128"/>
                <a:cs typeface="Arial Unicode MS" pitchFamily="34" charset="-128"/>
              </a:rPr>
              <a:t>Data and Business Process Integration</a:t>
            </a:r>
            <a:endParaRPr lang="en-US" sz="1400" b="1">
              <a:ea typeface="Arial Unicode MS" pitchFamily="34" charset="-128"/>
              <a:cs typeface="Arial Unicode MS" pitchFamily="34" charset="-128"/>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el 1"/>
          <p:cNvSpPr>
            <a:spLocks noGrp="1"/>
          </p:cNvSpPr>
          <p:nvPr>
            <p:ph type="title"/>
          </p:nvPr>
        </p:nvSpPr>
        <p:spPr/>
        <p:txBody>
          <a:bodyPr/>
          <a:lstStyle/>
          <a:p>
            <a:pPr eaLnBrk="1" hangingPunct="1"/>
            <a:r>
              <a:rPr lang="de-DE" smtClean="0"/>
              <a:t>Initial Incident Recording</a:t>
            </a:r>
            <a:br>
              <a:rPr lang="de-DE" smtClean="0"/>
            </a:br>
            <a:r>
              <a:rPr lang="de-DE" sz="2000" smtClean="0"/>
              <a:t>Context-Sensitive Entry Screens</a:t>
            </a:r>
          </a:p>
        </p:txBody>
      </p:sp>
      <p:pic>
        <p:nvPicPr>
          <p:cNvPr id="16" name="Picture 2" descr="D:\Documents\krusteva\Application Data\PixelMetrics\CaptureWiz\LastCaptures\2010-06-29_18-41-27-828.png"/>
          <p:cNvPicPr>
            <a:picLocks noChangeAspect="1" noChangeArrowheads="1"/>
          </p:cNvPicPr>
          <p:nvPr/>
        </p:nvPicPr>
        <p:blipFill>
          <a:blip r:embed="rId3" cstate="print"/>
          <a:srcRect r="42865"/>
          <a:stretch>
            <a:fillRect/>
          </a:stretch>
        </p:blipFill>
        <p:spPr bwMode="auto">
          <a:xfrm>
            <a:off x="144463" y="1477963"/>
            <a:ext cx="3579812" cy="3910012"/>
          </a:xfrm>
          <a:prstGeom prst="rect">
            <a:avLst/>
          </a:prstGeom>
          <a:ln>
            <a:noFill/>
          </a:ln>
          <a:effectLst>
            <a:outerShdw blurRad="190500" algn="tl" rotWithShape="0">
              <a:srgbClr val="000000">
                <a:alpha val="70000"/>
              </a:srgbClr>
            </a:outerShdw>
          </a:effectLst>
        </p:spPr>
      </p:pic>
      <p:pic>
        <p:nvPicPr>
          <p:cNvPr id="15" name="Picture 2" descr="D:\Documents\krusteva\Application Data\PixelMetrics\CaptureWiz\LastCaptures\2010-07-01_14-39-33-531.png"/>
          <p:cNvPicPr>
            <a:picLocks noChangeAspect="1" noChangeArrowheads="1"/>
          </p:cNvPicPr>
          <p:nvPr/>
        </p:nvPicPr>
        <p:blipFill>
          <a:blip r:embed="rId4" cstate="print"/>
          <a:srcRect r="28352"/>
          <a:stretch>
            <a:fillRect/>
          </a:stretch>
        </p:blipFill>
        <p:spPr bwMode="auto">
          <a:xfrm>
            <a:off x="2468563" y="1773238"/>
            <a:ext cx="3017837" cy="4076700"/>
          </a:xfrm>
          <a:prstGeom prst="rect">
            <a:avLst/>
          </a:prstGeom>
          <a:ln>
            <a:noFill/>
          </a:ln>
          <a:effectLst>
            <a:outerShdw blurRad="190500" algn="tl" rotWithShape="0">
              <a:srgbClr val="000000">
                <a:alpha val="70000"/>
              </a:srgbClr>
            </a:outerShdw>
          </a:effectLst>
        </p:spPr>
      </p:pic>
      <p:sp>
        <p:nvSpPr>
          <p:cNvPr id="20485" name="Textfeld 22"/>
          <p:cNvSpPr txBox="1">
            <a:spLocks noChangeArrowheads="1"/>
          </p:cNvSpPr>
          <p:nvPr/>
        </p:nvSpPr>
        <p:spPr bwMode="auto">
          <a:xfrm>
            <a:off x="165100" y="5607050"/>
            <a:ext cx="2949575" cy="185738"/>
          </a:xfrm>
          <a:prstGeom prst="rect">
            <a:avLst/>
          </a:prstGeom>
          <a:noFill/>
          <a:ln w="12700">
            <a:noFill/>
            <a:miter lim="800000"/>
            <a:headEnd/>
            <a:tailEnd/>
          </a:ln>
        </p:spPr>
        <p:txBody>
          <a:bodyPr lIns="0" tIns="0" rIns="0" bIns="0">
            <a:spAutoFit/>
          </a:bodyPr>
          <a:lstStyle/>
          <a:p>
            <a:pPr>
              <a:spcBef>
                <a:spcPct val="50000"/>
              </a:spcBef>
              <a:buClr>
                <a:srgbClr val="F0AB00"/>
              </a:buClr>
              <a:buSzPct val="80000"/>
            </a:pPr>
            <a:r>
              <a:rPr lang="de-DE" sz="1200" b="1"/>
              <a:t>Guided entry</a:t>
            </a:r>
          </a:p>
        </p:txBody>
      </p:sp>
      <p:sp>
        <p:nvSpPr>
          <p:cNvPr id="20486" name="Textfeld 23"/>
          <p:cNvSpPr txBox="1">
            <a:spLocks noChangeArrowheads="1"/>
          </p:cNvSpPr>
          <p:nvPr/>
        </p:nvSpPr>
        <p:spPr bwMode="auto">
          <a:xfrm>
            <a:off x="3519488" y="6022975"/>
            <a:ext cx="2403475" cy="184150"/>
          </a:xfrm>
          <a:prstGeom prst="rect">
            <a:avLst/>
          </a:prstGeom>
          <a:noFill/>
          <a:ln w="12700">
            <a:noFill/>
            <a:miter lim="800000"/>
            <a:headEnd/>
            <a:tailEnd/>
          </a:ln>
        </p:spPr>
        <p:txBody>
          <a:bodyPr lIns="0" tIns="0" rIns="0" bIns="0">
            <a:spAutoFit/>
          </a:bodyPr>
          <a:lstStyle/>
          <a:p>
            <a:pPr>
              <a:spcBef>
                <a:spcPct val="50000"/>
              </a:spcBef>
              <a:buClr>
                <a:srgbClr val="F0AB00"/>
              </a:buClr>
              <a:buSzPct val="80000"/>
            </a:pPr>
            <a:r>
              <a:rPr lang="de-DE" sz="1200" b="1"/>
              <a:t>Easy entry</a:t>
            </a:r>
          </a:p>
        </p:txBody>
      </p:sp>
      <p:pic>
        <p:nvPicPr>
          <p:cNvPr id="14" name="Picture 4" descr="D:\Documents\krusteva\Application Data\PixelMetrics\CaptureWiz\LastCaptures\2010-07-08_11-22-33-281.png"/>
          <p:cNvPicPr>
            <a:picLocks noChangeAspect="1" noChangeArrowheads="1"/>
          </p:cNvPicPr>
          <p:nvPr/>
        </p:nvPicPr>
        <p:blipFill>
          <a:blip r:embed="rId5" cstate="print"/>
          <a:srcRect/>
          <a:stretch>
            <a:fillRect/>
          </a:stretch>
        </p:blipFill>
        <p:spPr bwMode="auto">
          <a:xfrm>
            <a:off x="5187950" y="1976438"/>
            <a:ext cx="3041650" cy="4173537"/>
          </a:xfrm>
          <a:prstGeom prst="rect">
            <a:avLst/>
          </a:prstGeom>
          <a:ln>
            <a:noFill/>
          </a:ln>
          <a:effectLst>
            <a:outerShdw blurRad="190500" algn="tl" rotWithShape="0">
              <a:srgbClr val="000000">
                <a:alpha val="70000"/>
              </a:srgbClr>
            </a:outerShdw>
          </a:effectLst>
        </p:spPr>
      </p:pic>
      <p:sp>
        <p:nvSpPr>
          <p:cNvPr id="20488" name="Textfeld 22"/>
          <p:cNvSpPr txBox="1">
            <a:spLocks noChangeArrowheads="1"/>
          </p:cNvSpPr>
          <p:nvPr/>
        </p:nvSpPr>
        <p:spPr bwMode="auto">
          <a:xfrm>
            <a:off x="5527675" y="6197600"/>
            <a:ext cx="2949575" cy="185738"/>
          </a:xfrm>
          <a:prstGeom prst="rect">
            <a:avLst/>
          </a:prstGeom>
          <a:noFill/>
          <a:ln w="12700">
            <a:noFill/>
            <a:miter lim="800000"/>
            <a:headEnd/>
            <a:tailEnd/>
          </a:ln>
        </p:spPr>
        <p:txBody>
          <a:bodyPr lIns="0" tIns="0" rIns="0" bIns="0">
            <a:spAutoFit/>
          </a:bodyPr>
          <a:lstStyle/>
          <a:p>
            <a:pPr>
              <a:spcBef>
                <a:spcPct val="50000"/>
              </a:spcBef>
              <a:buClr>
                <a:srgbClr val="F0AB00"/>
              </a:buClr>
              <a:buSzPct val="80000"/>
            </a:pPr>
            <a:r>
              <a:rPr lang="de-DE" sz="1200" b="1"/>
              <a:t>Adobe Interactive Forms (offline)</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el 1"/>
          <p:cNvSpPr>
            <a:spLocks noGrp="1"/>
          </p:cNvSpPr>
          <p:nvPr>
            <p:ph type="title"/>
          </p:nvPr>
        </p:nvSpPr>
        <p:spPr/>
        <p:txBody>
          <a:bodyPr/>
          <a:lstStyle/>
          <a:p>
            <a:pPr eaLnBrk="1" hangingPunct="1"/>
            <a:r>
              <a:rPr lang="de-DE" smtClean="0"/>
              <a:t>Incident Processing			     </a:t>
            </a:r>
            <a:br>
              <a:rPr lang="de-DE" smtClean="0"/>
            </a:br>
            <a:r>
              <a:rPr lang="de-DE" sz="2000" smtClean="0"/>
              <a:t>Workflow, Task Management</a:t>
            </a:r>
          </a:p>
        </p:txBody>
      </p:sp>
      <p:pic>
        <p:nvPicPr>
          <p:cNvPr id="5" name="Grafik 4" descr="SafetyObservation_work_list.jpg"/>
          <p:cNvPicPr>
            <a:picLocks noChangeAspect="1"/>
          </p:cNvPicPr>
          <p:nvPr/>
        </p:nvPicPr>
        <p:blipFill>
          <a:blip r:embed="rId3" cstate="print"/>
          <a:srcRect/>
          <a:stretch>
            <a:fillRect/>
          </a:stretch>
        </p:blipFill>
        <p:spPr bwMode="auto">
          <a:xfrm>
            <a:off x="334963" y="1293813"/>
            <a:ext cx="7304087" cy="511968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219075" y="257175"/>
            <a:ext cx="8496300" cy="755650"/>
          </a:xfrm>
        </p:spPr>
        <p:txBody>
          <a:bodyPr/>
          <a:lstStyle/>
          <a:p>
            <a:pPr eaLnBrk="1" hangingPunct="1"/>
            <a:r>
              <a:rPr lang="de-DE" smtClean="0"/>
              <a:t>Incident Processing 	</a:t>
            </a:r>
            <a:r>
              <a:rPr lang="de-DE" sz="1600" smtClean="0">
                <a:solidFill>
                  <a:srgbClr val="666666"/>
                </a:solidFill>
              </a:rPr>
              <a:t> </a:t>
            </a:r>
            <a:br>
              <a:rPr lang="de-DE" sz="1600" smtClean="0">
                <a:solidFill>
                  <a:srgbClr val="666666"/>
                </a:solidFill>
              </a:rPr>
            </a:br>
            <a:r>
              <a:rPr lang="de-DE" sz="2000" smtClean="0">
                <a:solidFill>
                  <a:srgbClr val="666666"/>
                </a:solidFill>
              </a:rPr>
              <a:t>Context-Sensitive Entry Screens (Expert)</a:t>
            </a:r>
          </a:p>
        </p:txBody>
      </p:sp>
      <p:pic>
        <p:nvPicPr>
          <p:cNvPr id="37890" name="Grafik 3" descr="SafetyObservation_investigation.jpg"/>
          <p:cNvPicPr>
            <a:picLocks noChangeAspect="1"/>
          </p:cNvPicPr>
          <p:nvPr/>
        </p:nvPicPr>
        <p:blipFill>
          <a:blip r:embed="rId3" cstate="print"/>
          <a:srcRect b="2037"/>
          <a:stretch>
            <a:fillRect/>
          </a:stretch>
        </p:blipFill>
        <p:spPr bwMode="auto">
          <a:xfrm>
            <a:off x="271463" y="1366838"/>
            <a:ext cx="8169275" cy="5091112"/>
          </a:xfrm>
          <a:prstGeom prst="rect">
            <a:avLst/>
          </a:prstGeom>
          <a:ln>
            <a:noFill/>
          </a:ln>
          <a:effectLst>
            <a:outerShdw blurRad="190500" algn="tl" rotWithShape="0">
              <a:srgbClr val="000000">
                <a:alpha val="70000"/>
              </a:srgbClr>
            </a:outerShdw>
          </a:effectLst>
        </p:spPr>
      </p:pic>
      <p:pic>
        <p:nvPicPr>
          <p:cNvPr id="5" name="Grafik 4" descr="SafetyObservation_investigation02.jpg"/>
          <p:cNvPicPr>
            <a:picLocks noChangeAspect="1"/>
          </p:cNvPicPr>
          <p:nvPr/>
        </p:nvPicPr>
        <p:blipFill>
          <a:blip r:embed="rId4" cstate="print"/>
          <a:srcRect/>
          <a:stretch>
            <a:fillRect/>
          </a:stretch>
        </p:blipFill>
        <p:spPr bwMode="auto">
          <a:xfrm>
            <a:off x="3344863" y="2224088"/>
            <a:ext cx="4932362" cy="4240212"/>
          </a:xfrm>
          <a:prstGeom prst="rect">
            <a:avLst/>
          </a:prstGeom>
          <a:noFill/>
          <a:ln w="9525">
            <a:noFill/>
            <a:miter lim="800000"/>
            <a:headEnd/>
            <a:tailEnd/>
          </a:ln>
        </p:spPr>
      </p:pic>
      <p:sp>
        <p:nvSpPr>
          <p:cNvPr id="22533" name="Ellipse 5"/>
          <p:cNvSpPr>
            <a:spLocks noChangeArrowheads="1"/>
          </p:cNvSpPr>
          <p:nvPr/>
        </p:nvSpPr>
        <p:spPr bwMode="auto">
          <a:xfrm>
            <a:off x="2817813" y="2168525"/>
            <a:ext cx="728662" cy="300038"/>
          </a:xfrm>
          <a:prstGeom prst="ellipse">
            <a:avLst/>
          </a:prstGeom>
          <a:noFill/>
          <a:ln w="38100" algn="ctr">
            <a:solidFill>
              <a:srgbClr val="FF0000"/>
            </a:solidFill>
            <a:round/>
            <a:headEnd/>
            <a:tailEnd/>
          </a:ln>
        </p:spPr>
        <p:txBody>
          <a:bodyPr wrap="none" lIns="90000" tIns="46800" rIns="90000" bIns="46800" anchor="ctr"/>
          <a:lstStyle/>
          <a:p>
            <a:pPr algn="ctr">
              <a:buClr>
                <a:schemeClr val="accent1"/>
              </a:buClr>
              <a:buSzPct val="80000"/>
              <a:buFont typeface="wingdings" pitchFamily="2" charset="2"/>
              <a:buNone/>
            </a:pPr>
            <a:endParaRPr lang="en-US" sz="1600">
              <a:ea typeface="Arial Unicode MS" pitchFamily="34" charset="-128"/>
              <a:cs typeface="Arial Unicode MS" pitchFamily="34" charset="-128"/>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de-DE" smtClean="0"/>
              <a:t>Reporting</a:t>
            </a:r>
            <a:br>
              <a:rPr lang="de-DE" smtClean="0"/>
            </a:br>
            <a:r>
              <a:rPr lang="de-DE" sz="2000" smtClean="0"/>
              <a:t>Overview</a:t>
            </a:r>
          </a:p>
        </p:txBody>
      </p:sp>
      <p:pic>
        <p:nvPicPr>
          <p:cNvPr id="23555" name="Picture 2"/>
          <p:cNvPicPr>
            <a:picLocks noChangeAspect="1" noChangeArrowheads="1"/>
          </p:cNvPicPr>
          <p:nvPr/>
        </p:nvPicPr>
        <p:blipFill>
          <a:blip r:embed="rId3" cstate="print"/>
          <a:srcRect/>
          <a:stretch>
            <a:fillRect/>
          </a:stretch>
        </p:blipFill>
        <p:spPr bwMode="auto">
          <a:xfrm>
            <a:off x="314325" y="1363663"/>
            <a:ext cx="6877050" cy="4816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de-DE"/>
          </a:p>
        </p:txBody>
      </p:sp>
      <p:pic>
        <p:nvPicPr>
          <p:cNvPr id="3" name="Picture 2" descr="Getty RM 85477454.jpg"/>
          <p:cNvPicPr>
            <a:picLocks noChangeAspect="1"/>
          </p:cNvPicPr>
          <p:nvPr/>
        </p:nvPicPr>
        <p:blipFill>
          <a:blip r:embed="rId2" cstate="print">
            <a:lum bright="10000"/>
          </a:blip>
          <a:srcRect l="66724" r="5517"/>
          <a:stretch>
            <a:fillRect/>
          </a:stretch>
        </p:blipFill>
        <p:spPr>
          <a:xfrm>
            <a:off x="0" y="0"/>
            <a:ext cx="2349062" cy="6858000"/>
          </a:xfrm>
          <a:prstGeom prst="rect">
            <a:avLst/>
          </a:prstGeom>
        </p:spPr>
      </p:pic>
      <p:pic>
        <p:nvPicPr>
          <p:cNvPr id="4" name="Picture 2" descr="C:\Users\i806073\AppData\Local\Microsoft\Windows\Temporary Internet Files\Content.IE5\3NEJYYX1\271875_l_srgb_s_gl[1].jpg"/>
          <p:cNvPicPr>
            <a:picLocks noChangeAspect="1" noChangeArrowheads="1"/>
          </p:cNvPicPr>
          <p:nvPr/>
        </p:nvPicPr>
        <p:blipFill>
          <a:blip r:embed="rId3" cstate="print"/>
          <a:srcRect l="20862" r="53448"/>
          <a:stretch>
            <a:fillRect/>
          </a:stretch>
        </p:blipFill>
        <p:spPr bwMode="auto">
          <a:xfrm>
            <a:off x="6794938" y="0"/>
            <a:ext cx="2349062" cy="6844735"/>
          </a:xfrm>
          <a:prstGeom prst="rect">
            <a:avLst/>
          </a:prstGeom>
          <a:noFill/>
        </p:spPr>
      </p:pic>
      <p:pic>
        <p:nvPicPr>
          <p:cNvPr id="5" name="Picture 2" descr="C:\Users\i806073\AppData\Local\Temp\Rar$DI08.994\88421860.jpg"/>
          <p:cNvPicPr>
            <a:picLocks noChangeAspect="1" noChangeArrowheads="1"/>
          </p:cNvPicPr>
          <p:nvPr/>
        </p:nvPicPr>
        <p:blipFill>
          <a:blip r:embed="rId4" cstate="print">
            <a:lum/>
          </a:blip>
          <a:srcRect l="40702" r="33083"/>
          <a:stretch>
            <a:fillRect/>
          </a:stretch>
        </p:blipFill>
        <p:spPr bwMode="auto">
          <a:xfrm>
            <a:off x="2312276" y="0"/>
            <a:ext cx="2396359" cy="6858000"/>
          </a:xfrm>
          <a:prstGeom prst="rect">
            <a:avLst/>
          </a:prstGeom>
          <a:noFill/>
        </p:spPr>
      </p:pic>
      <p:pic>
        <p:nvPicPr>
          <p:cNvPr id="6" name="Picture 2" descr="C:\Users\i806073\AppData\Local\Temp\Rar$DI52.542\272420_l_srgb_s_gl.jpg"/>
          <p:cNvPicPr>
            <a:picLocks noChangeAspect="1" noChangeArrowheads="1"/>
          </p:cNvPicPr>
          <p:nvPr/>
        </p:nvPicPr>
        <p:blipFill>
          <a:blip r:embed="rId5" cstate="print"/>
          <a:srcRect r="72241"/>
          <a:stretch>
            <a:fillRect/>
          </a:stretch>
        </p:blipFill>
        <p:spPr bwMode="auto">
          <a:xfrm flipH="1">
            <a:off x="4587765" y="0"/>
            <a:ext cx="2433145" cy="6858000"/>
          </a:xfrm>
          <a:prstGeom prst="rect">
            <a:avLst/>
          </a:prstGeom>
          <a:noFill/>
        </p:spPr>
      </p:pic>
      <p:sp>
        <p:nvSpPr>
          <p:cNvPr id="7" name="Rectangle 6"/>
          <p:cNvSpPr/>
          <p:nvPr/>
        </p:nvSpPr>
        <p:spPr bwMode="gray">
          <a:xfrm>
            <a:off x="575441" y="1923393"/>
            <a:ext cx="7993118" cy="3247697"/>
          </a:xfrm>
          <a:prstGeom prst="rect">
            <a:avLst/>
          </a:prstGeom>
          <a:solidFill>
            <a:srgbClr val="000000">
              <a:alpha val="63137"/>
            </a:srgb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kern="0" dirty="0" smtClean="0">
              <a:ea typeface="Arial Unicode MS" pitchFamily="34" charset="-128"/>
              <a:cs typeface="Arial Unicode MS" pitchFamily="34" charset="-128"/>
            </a:endParaRPr>
          </a:p>
        </p:txBody>
      </p:sp>
      <p:sp>
        <p:nvSpPr>
          <p:cNvPr id="8" name="Rectangle 7"/>
          <p:cNvSpPr/>
          <p:nvPr/>
        </p:nvSpPr>
        <p:spPr bwMode="gray">
          <a:xfrm>
            <a:off x="324000" y="0"/>
            <a:ext cx="8496000" cy="128955"/>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smtClean="0">
              <a:solidFill>
                <a:srgbClr val="FFFFFF"/>
              </a:solidFill>
              <a:ea typeface="Arial Unicode MS" pitchFamily="34" charset="-128"/>
              <a:cs typeface="Arial Unicode MS" pitchFamily="34" charset="-128"/>
            </a:endParaRPr>
          </a:p>
        </p:txBody>
      </p:sp>
      <p:sp>
        <p:nvSpPr>
          <p:cNvPr id="9" name="Rectangle 8"/>
          <p:cNvSpPr/>
          <p:nvPr/>
        </p:nvSpPr>
        <p:spPr bwMode="gray">
          <a:xfrm>
            <a:off x="324000" y="6535738"/>
            <a:ext cx="8496000" cy="324000"/>
          </a:xfrm>
          <a:prstGeom prst="rect">
            <a:avLst/>
          </a:prstGeom>
          <a:solidFill>
            <a:srgbClr val="000000"/>
          </a:solidFill>
          <a:ln w="9525" algn="ctr">
            <a:noFill/>
            <a:miter lim="800000"/>
            <a:headEnd/>
            <a:tailEnd/>
          </a:ln>
        </p:spPr>
        <p:txBody>
          <a:bodyPr lIns="90000" tIns="72000" rIns="90000" bIns="72000" rtlCol="0" anchor="ctr"/>
          <a:lstStyle/>
          <a:p>
            <a:pPr marL="0" marR="0" lvl="0" indent="0" algn="ctr" defTabSz="914400" eaLnBrk="1" fontAlgn="base" latinLnBrk="0" hangingPunct="1">
              <a:lnSpc>
                <a:spcPct val="100000"/>
              </a:lnSpc>
              <a:spcBef>
                <a:spcPct val="50000"/>
              </a:spcBef>
              <a:spcAft>
                <a:spcPct val="0"/>
              </a:spcAft>
              <a:buClr>
                <a:srgbClr val="F0AB00"/>
              </a:buClr>
              <a:buSzPct val="80000"/>
              <a:buFontTx/>
              <a:buNone/>
              <a:tabLst/>
              <a:defRPr/>
            </a:pPr>
            <a:endParaRPr kumimoji="0" lang="en-US" sz="1600" b="0" i="0" u="none" strike="noStrike" kern="0" cap="none" spc="0" normalizeH="0" baseline="0" noProof="0" dirty="0" err="1" smtClean="0">
              <a:ln>
                <a:noFill/>
              </a:ln>
              <a:solidFill>
                <a:sysClr val="windowText" lastClr="000000"/>
              </a:solidFill>
              <a:effectLst/>
              <a:uLnTx/>
              <a:uFillTx/>
              <a:ea typeface="Arial Unicode MS" pitchFamily="34" charset="-128"/>
              <a:cs typeface="Arial Unicode MS" pitchFamily="34" charset="-128"/>
            </a:endParaRPr>
          </a:p>
        </p:txBody>
      </p:sp>
      <p:sp>
        <p:nvSpPr>
          <p:cNvPr id="10" name="TextBox 9"/>
          <p:cNvSpPr txBox="1"/>
          <p:nvPr/>
        </p:nvSpPr>
        <p:spPr bwMode="gray">
          <a:xfrm>
            <a:off x="324000" y="6636183"/>
            <a:ext cx="1810358" cy="123111"/>
          </a:xfrm>
          <a:prstGeom prst="rect">
            <a:avLst/>
          </a:prstGeom>
          <a:noFill/>
        </p:spPr>
        <p:txBody>
          <a:bodyPr wrap="none" lIns="72000" tIns="0" rIns="0" bIns="0" rtlCol="0">
            <a:spAutoFit/>
          </a:bodyPr>
          <a:lstStyle/>
          <a:p>
            <a:pPr marL="133350" marR="0" lvl="0" indent="-133350" algn="l" defTabSz="91440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US" sz="800" b="0" i="0" u="none" strike="noStrike" kern="0" cap="none" spc="0" normalizeH="0" baseline="0" noProof="0" dirty="0" smtClean="0">
                <a:ln>
                  <a:noFill/>
                </a:ln>
                <a:solidFill>
                  <a:srgbClr val="FFFFFF"/>
                </a:solidFill>
                <a:effectLst/>
                <a:uLnTx/>
                <a:uFillTx/>
              </a:rPr>
              <a:t>2011 SAP AG. All rights reserved.</a:t>
            </a:r>
          </a:p>
        </p:txBody>
      </p:sp>
      <p:sp>
        <p:nvSpPr>
          <p:cNvPr id="11" name="TextBox 10"/>
          <p:cNvSpPr txBox="1"/>
          <p:nvPr/>
        </p:nvSpPr>
        <p:spPr bwMode="gray">
          <a:xfrm>
            <a:off x="8625588" y="6636183"/>
            <a:ext cx="197737" cy="123111"/>
          </a:xfrm>
          <a:prstGeom prst="rect">
            <a:avLst/>
          </a:prstGeom>
          <a:noFill/>
        </p:spPr>
        <p:txBody>
          <a:bodyPr wrap="none" lIns="0" tIns="0" rIns="72000" bIns="0" rtlCol="0">
            <a:spAutoFit/>
          </a:bodyPr>
          <a:lstStyle/>
          <a:p>
            <a:pPr marL="93663" marR="0" lvl="0" indent="-93663" algn="r" defTabSz="914400" eaLnBrk="1" fontAlgn="auto" latinLnBrk="0" hangingPunct="1">
              <a:lnSpc>
                <a:spcPct val="100000"/>
              </a:lnSpc>
              <a:spcBef>
                <a:spcPts val="0"/>
              </a:spcBef>
              <a:spcAft>
                <a:spcPts val="0"/>
              </a:spcAft>
              <a:buClr>
                <a:srgbClr val="666666"/>
              </a:buClr>
              <a:buSzTx/>
              <a:buFont typeface="Arial" pitchFamily="34" charset="0"/>
              <a:buNone/>
              <a:tabLst/>
              <a:defRPr/>
            </a:pPr>
            <a:fld id="{0BDC132A-5C91-4078-9777-31DA19A62E0A}" type="slidenum">
              <a:rPr kumimoji="0" lang="en-US" sz="800" b="0" i="0" u="none" strike="noStrike" kern="0" cap="none" spc="0" normalizeH="0" baseline="0" noProof="0" smtClean="0">
                <a:ln>
                  <a:noFill/>
                </a:ln>
                <a:solidFill>
                  <a:srgbClr val="FFFFFF"/>
                </a:solidFill>
                <a:effectLst/>
                <a:uLnTx/>
                <a:uFillTx/>
              </a:rPr>
              <a:pPr marL="93663" marR="0" lvl="0" indent="-93663" algn="r" defTabSz="914400" eaLnBrk="1" fontAlgn="auto" latinLnBrk="0" hangingPunct="1">
                <a:lnSpc>
                  <a:spcPct val="100000"/>
                </a:lnSpc>
                <a:spcBef>
                  <a:spcPts val="0"/>
                </a:spcBef>
                <a:spcAft>
                  <a:spcPts val="0"/>
                </a:spcAft>
                <a:buClr>
                  <a:srgbClr val="666666"/>
                </a:buClr>
                <a:buSzTx/>
                <a:buFont typeface="Arial" pitchFamily="34" charset="0"/>
                <a:buNone/>
                <a:tabLst/>
                <a:defRPr/>
              </a:pPr>
              <a:t>2</a:t>
            </a:fld>
            <a:endParaRPr kumimoji="0" lang="en-US" sz="800" b="0" i="0" u="none" strike="noStrike" kern="0" cap="none" spc="0" normalizeH="0" baseline="0" noProof="0" dirty="0" smtClean="0">
              <a:ln>
                <a:noFill/>
              </a:ln>
              <a:solidFill>
                <a:srgbClr val="FFFFFF"/>
              </a:solidFill>
              <a:effectLst/>
              <a:uLnTx/>
              <a:uFillTx/>
            </a:endParaRPr>
          </a:p>
        </p:txBody>
      </p:sp>
      <p:sp>
        <p:nvSpPr>
          <p:cNvPr id="12" name="Rectangle 11"/>
          <p:cNvSpPr/>
          <p:nvPr/>
        </p:nvSpPr>
        <p:spPr>
          <a:xfrm>
            <a:off x="487181" y="2980920"/>
            <a:ext cx="8169639" cy="1077218"/>
          </a:xfrm>
          <a:prstGeom prst="rect">
            <a:avLst/>
          </a:prstGeom>
          <a:effectLst>
            <a:outerShdw blurRad="50800" dist="38100" dir="2700000" algn="tl" rotWithShape="0">
              <a:prstClr val="black">
                <a:alpha val="40000"/>
              </a:prstClr>
            </a:outerShdw>
          </a:effectLst>
        </p:spPr>
        <p:txBody>
          <a:bodyPr wrap="square">
            <a:spAutoFit/>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2713" algn="ctr" defTabSz="910993">
              <a:buClr>
                <a:srgbClr val="F0AB00"/>
              </a:buClr>
              <a:buSzPct val="120000"/>
            </a:pPr>
            <a:r>
              <a:rPr lang="en-US" altLang="ja-JP" sz="3200" dirty="0" smtClean="0">
                <a:solidFill>
                  <a:schemeClr val="bg1"/>
                </a:solidFill>
                <a:latin typeface="Arial Black" pitchFamily="34" charset="0"/>
              </a:rPr>
              <a:t>NEW RISKS AND</a:t>
            </a:r>
            <a:br>
              <a:rPr lang="en-US" altLang="ja-JP" sz="3200" dirty="0" smtClean="0">
                <a:solidFill>
                  <a:schemeClr val="bg1"/>
                </a:solidFill>
                <a:latin typeface="Arial Black" pitchFamily="34" charset="0"/>
              </a:rPr>
            </a:br>
            <a:r>
              <a:rPr lang="en-US" altLang="ja-JP" sz="3200" dirty="0" smtClean="0">
                <a:solidFill>
                  <a:schemeClr val="bg1"/>
                </a:solidFill>
                <a:latin typeface="Arial Black" pitchFamily="34" charset="0"/>
              </a:rPr>
              <a:t>OPPORTUNITIES</a:t>
            </a:r>
          </a:p>
        </p:txBody>
      </p:sp>
      <p:sp>
        <p:nvSpPr>
          <p:cNvPr id="13" name="Rectangle 12"/>
          <p:cNvSpPr/>
          <p:nvPr/>
        </p:nvSpPr>
        <p:spPr>
          <a:xfrm>
            <a:off x="6565537" y="2938292"/>
            <a:ext cx="1608134" cy="646331"/>
          </a:xfrm>
          <a:prstGeom prst="rect">
            <a:avLst/>
          </a:prstGeom>
          <a:effectLst/>
        </p:spPr>
        <p:txBody>
          <a:bodyPr wrap="none">
            <a:spAutoFit/>
          </a:bodyPr>
          <a:lstStyle/>
          <a:p>
            <a:pPr algn="ctr" defTabSz="910993">
              <a:buClr>
                <a:srgbClr val="F0AB00"/>
              </a:buClr>
              <a:buSzPct val="120000"/>
            </a:pPr>
            <a:r>
              <a:rPr lang="en-US" altLang="ja-JP" dirty="0" smtClean="0">
                <a:solidFill>
                  <a:schemeClr val="bg1"/>
                </a:solidFill>
              </a:rPr>
              <a:t>Cost and risk</a:t>
            </a:r>
            <a:br>
              <a:rPr lang="en-US" altLang="ja-JP" dirty="0" smtClean="0">
                <a:solidFill>
                  <a:schemeClr val="bg1"/>
                </a:solidFill>
              </a:rPr>
            </a:br>
            <a:r>
              <a:rPr lang="en-US" altLang="ja-JP" dirty="0" smtClean="0">
                <a:solidFill>
                  <a:schemeClr val="bg1"/>
                </a:solidFill>
              </a:rPr>
              <a:t>of compliance</a:t>
            </a:r>
            <a:endParaRPr lang="en-US" altLang="ja-JP" b="1" dirty="0" smtClean="0">
              <a:solidFill>
                <a:schemeClr val="bg1"/>
              </a:solidFill>
              <a:ea typeface="Arial Unicode MS" pitchFamily="34" charset="-128"/>
              <a:cs typeface="Arial Unicode MS" pitchFamily="34" charset="-128"/>
            </a:endParaRPr>
          </a:p>
        </p:txBody>
      </p:sp>
      <p:sp>
        <p:nvSpPr>
          <p:cNvPr id="14" name="Rectangle 13"/>
          <p:cNvSpPr/>
          <p:nvPr/>
        </p:nvSpPr>
        <p:spPr>
          <a:xfrm>
            <a:off x="4243193" y="2321251"/>
            <a:ext cx="1710726" cy="646331"/>
          </a:xfrm>
          <a:prstGeom prst="rect">
            <a:avLst/>
          </a:prstGeom>
          <a:effectLst/>
        </p:spPr>
        <p:txBody>
          <a:bodyPr wrap="none">
            <a:spAutoFit/>
          </a:bodyPr>
          <a:lstStyle/>
          <a:p>
            <a:pPr algn="ctr"/>
            <a:r>
              <a:rPr lang="en-US" altLang="ja-JP" dirty="0" smtClean="0">
                <a:solidFill>
                  <a:schemeClr val="bg1"/>
                </a:solidFill>
              </a:rPr>
              <a:t>Growing public</a:t>
            </a:r>
            <a:br>
              <a:rPr lang="en-US" altLang="ja-JP" dirty="0" smtClean="0">
                <a:solidFill>
                  <a:schemeClr val="bg1"/>
                </a:solidFill>
              </a:rPr>
            </a:br>
            <a:r>
              <a:rPr lang="en-US" altLang="ja-JP" dirty="0" smtClean="0">
                <a:solidFill>
                  <a:schemeClr val="bg1"/>
                </a:solidFill>
              </a:rPr>
              <a:t>awareness</a:t>
            </a:r>
            <a:endParaRPr lang="en-US" dirty="0">
              <a:solidFill>
                <a:schemeClr val="bg1"/>
              </a:solidFill>
            </a:endParaRPr>
          </a:p>
        </p:txBody>
      </p:sp>
      <p:sp>
        <p:nvSpPr>
          <p:cNvPr id="15" name="Rectangle 14"/>
          <p:cNvSpPr/>
          <p:nvPr/>
        </p:nvSpPr>
        <p:spPr>
          <a:xfrm>
            <a:off x="4352128" y="4213127"/>
            <a:ext cx="1569660" cy="369332"/>
          </a:xfrm>
          <a:prstGeom prst="rect">
            <a:avLst/>
          </a:prstGeom>
          <a:effectLst/>
        </p:spPr>
        <p:txBody>
          <a:bodyPr wrap="none">
            <a:spAutoFit/>
          </a:bodyPr>
          <a:lstStyle/>
          <a:p>
            <a:pPr lvl="0" algn="ctr" defTabSz="910993">
              <a:buClr>
                <a:srgbClr val="F0AB00"/>
              </a:buClr>
              <a:buSzPct val="120000"/>
            </a:pPr>
            <a:r>
              <a:rPr lang="en-US" altLang="ja-JP" dirty="0" smtClean="0">
                <a:solidFill>
                  <a:schemeClr val="bg1"/>
                </a:solidFill>
              </a:rPr>
              <a:t>Supply at risk</a:t>
            </a:r>
          </a:p>
        </p:txBody>
      </p:sp>
      <p:sp>
        <p:nvSpPr>
          <p:cNvPr id="16" name="Rectangle 15"/>
          <p:cNvSpPr/>
          <p:nvPr/>
        </p:nvSpPr>
        <p:spPr>
          <a:xfrm>
            <a:off x="6050374" y="2242424"/>
            <a:ext cx="800220" cy="646331"/>
          </a:xfrm>
          <a:prstGeom prst="rect">
            <a:avLst/>
          </a:prstGeom>
          <a:effectLst/>
        </p:spPr>
        <p:txBody>
          <a:bodyPr wrap="none">
            <a:spAutoFit/>
          </a:bodyPr>
          <a:lstStyle/>
          <a:p>
            <a:pPr lvl="0" algn="ctr" defTabSz="910993">
              <a:buClr>
                <a:srgbClr val="F0AB00"/>
              </a:buClr>
              <a:buSzPct val="120000"/>
            </a:pPr>
            <a:r>
              <a:rPr lang="en-US" altLang="ja-JP" dirty="0" smtClean="0">
                <a:solidFill>
                  <a:schemeClr val="bg1"/>
                </a:solidFill>
              </a:rPr>
              <a:t>Brand</a:t>
            </a:r>
            <a:br>
              <a:rPr lang="en-US" altLang="ja-JP" dirty="0" smtClean="0">
                <a:solidFill>
                  <a:schemeClr val="bg1"/>
                </a:solidFill>
              </a:rPr>
            </a:br>
            <a:r>
              <a:rPr lang="en-US" altLang="ja-JP" dirty="0" smtClean="0">
                <a:solidFill>
                  <a:schemeClr val="bg1"/>
                </a:solidFill>
              </a:rPr>
              <a:t>at risk</a:t>
            </a:r>
          </a:p>
        </p:txBody>
      </p:sp>
      <p:sp>
        <p:nvSpPr>
          <p:cNvPr id="17" name="Rectangle 16"/>
          <p:cNvSpPr/>
          <p:nvPr/>
        </p:nvSpPr>
        <p:spPr>
          <a:xfrm>
            <a:off x="2613681" y="2226658"/>
            <a:ext cx="1642309" cy="646331"/>
          </a:xfrm>
          <a:prstGeom prst="rect">
            <a:avLst/>
          </a:prstGeom>
          <a:effectLst/>
        </p:spPr>
        <p:txBody>
          <a:bodyPr wrap="none">
            <a:spAutoFit/>
          </a:bodyPr>
          <a:lstStyle/>
          <a:p>
            <a:pPr lvl="0" algn="ctr" defTabSz="910993">
              <a:buClr>
                <a:srgbClr val="F0AB00"/>
              </a:buClr>
              <a:buSzPct val="120000"/>
            </a:pPr>
            <a:r>
              <a:rPr lang="en-US" altLang="ja-JP" dirty="0" smtClean="0">
                <a:solidFill>
                  <a:schemeClr val="bg1"/>
                </a:solidFill>
              </a:rPr>
              <a:t>Price volatility,</a:t>
            </a:r>
          </a:p>
          <a:p>
            <a:pPr lvl="0" algn="ctr" defTabSz="910993">
              <a:buClr>
                <a:srgbClr val="F0AB00"/>
              </a:buClr>
              <a:buSzPct val="120000"/>
            </a:pPr>
            <a:r>
              <a:rPr lang="en-US" altLang="ja-JP" dirty="0" smtClean="0">
                <a:solidFill>
                  <a:schemeClr val="bg1"/>
                </a:solidFill>
              </a:rPr>
              <a:t>margin risk</a:t>
            </a:r>
          </a:p>
        </p:txBody>
      </p:sp>
      <p:sp>
        <p:nvSpPr>
          <p:cNvPr id="18" name="Rectangle 17"/>
          <p:cNvSpPr/>
          <p:nvPr/>
        </p:nvSpPr>
        <p:spPr>
          <a:xfrm>
            <a:off x="1066113" y="2630006"/>
            <a:ext cx="1454245" cy="646331"/>
          </a:xfrm>
          <a:prstGeom prst="rect">
            <a:avLst/>
          </a:prstGeom>
          <a:effectLst/>
        </p:spPr>
        <p:txBody>
          <a:bodyPr wrap="none">
            <a:spAutoFit/>
          </a:bodyPr>
          <a:lstStyle/>
          <a:p>
            <a:pPr lvl="0" algn="ctr" defTabSz="910993">
              <a:buClr>
                <a:srgbClr val="F0AB00"/>
              </a:buClr>
              <a:buSzPct val="120000"/>
            </a:pPr>
            <a:r>
              <a:rPr lang="en-US" altLang="ja-JP" dirty="0" smtClean="0">
                <a:solidFill>
                  <a:schemeClr val="bg1"/>
                </a:solidFill>
              </a:rPr>
              <a:t>New</a:t>
            </a:r>
            <a:br>
              <a:rPr lang="en-US" altLang="ja-JP" dirty="0" smtClean="0">
                <a:solidFill>
                  <a:schemeClr val="bg1"/>
                </a:solidFill>
              </a:rPr>
            </a:br>
            <a:r>
              <a:rPr lang="en-US" altLang="ja-JP" dirty="0" smtClean="0">
                <a:solidFill>
                  <a:schemeClr val="bg1"/>
                </a:solidFill>
              </a:rPr>
              <a:t>middle class</a:t>
            </a:r>
          </a:p>
        </p:txBody>
      </p:sp>
      <p:sp>
        <p:nvSpPr>
          <p:cNvPr id="19" name="Rectangle 18"/>
          <p:cNvSpPr/>
          <p:nvPr/>
        </p:nvSpPr>
        <p:spPr>
          <a:xfrm>
            <a:off x="6772777" y="3625276"/>
            <a:ext cx="1544012" cy="369332"/>
          </a:xfrm>
          <a:prstGeom prst="rect">
            <a:avLst/>
          </a:prstGeom>
          <a:effectLst/>
        </p:spPr>
        <p:txBody>
          <a:bodyPr wrap="none">
            <a:spAutoFit/>
          </a:bodyPr>
          <a:lstStyle/>
          <a:p>
            <a:pPr defTabSz="910993">
              <a:buClr>
                <a:srgbClr val="F0AB00"/>
              </a:buClr>
              <a:buSzPct val="120000"/>
            </a:pPr>
            <a:r>
              <a:rPr lang="en-US" altLang="ja-JP" dirty="0" smtClean="0">
                <a:solidFill>
                  <a:schemeClr val="bg1"/>
                </a:solidFill>
              </a:rPr>
              <a:t>Employability</a:t>
            </a:r>
            <a:endParaRPr lang="en-US" altLang="ja-JP" b="1" dirty="0" smtClean="0">
              <a:solidFill>
                <a:schemeClr val="bg1"/>
              </a:solidFill>
              <a:ea typeface="Arial Unicode MS" pitchFamily="34" charset="-128"/>
              <a:cs typeface="Arial Unicode MS" pitchFamily="34" charset="-128"/>
            </a:endParaRPr>
          </a:p>
        </p:txBody>
      </p:sp>
      <p:sp>
        <p:nvSpPr>
          <p:cNvPr id="20" name="Rectangle 19"/>
          <p:cNvSpPr/>
          <p:nvPr/>
        </p:nvSpPr>
        <p:spPr>
          <a:xfrm>
            <a:off x="1185731" y="3648361"/>
            <a:ext cx="1056700" cy="646331"/>
          </a:xfrm>
          <a:prstGeom prst="rect">
            <a:avLst/>
          </a:prstGeom>
          <a:effectLst/>
        </p:spPr>
        <p:txBody>
          <a:bodyPr wrap="none">
            <a:spAutoFit/>
          </a:bodyPr>
          <a:lstStyle/>
          <a:p>
            <a:pPr algn="ctr" defTabSz="910993">
              <a:buClr>
                <a:srgbClr val="F0AB00"/>
              </a:buClr>
              <a:buSzPct val="120000"/>
            </a:pPr>
            <a:r>
              <a:rPr lang="en-US" altLang="ja-JP" dirty="0" smtClean="0">
                <a:solidFill>
                  <a:schemeClr val="bg1"/>
                </a:solidFill>
              </a:rPr>
              <a:t>Need to</a:t>
            </a:r>
            <a:br>
              <a:rPr lang="en-US" altLang="ja-JP" dirty="0" smtClean="0">
                <a:solidFill>
                  <a:schemeClr val="bg1"/>
                </a:solidFill>
              </a:rPr>
            </a:br>
            <a:r>
              <a:rPr lang="en-US" altLang="ja-JP" dirty="0" smtClean="0">
                <a:solidFill>
                  <a:schemeClr val="bg1"/>
                </a:solidFill>
              </a:rPr>
              <a:t>innovate</a:t>
            </a:r>
          </a:p>
        </p:txBody>
      </p:sp>
      <p:sp>
        <p:nvSpPr>
          <p:cNvPr id="21" name="Rectangle 20"/>
          <p:cNvSpPr/>
          <p:nvPr/>
        </p:nvSpPr>
        <p:spPr>
          <a:xfrm>
            <a:off x="2250561" y="4294590"/>
            <a:ext cx="2027030" cy="646331"/>
          </a:xfrm>
          <a:prstGeom prst="rect">
            <a:avLst/>
          </a:prstGeom>
          <a:effectLst/>
        </p:spPr>
        <p:txBody>
          <a:bodyPr wrap="none">
            <a:spAutoFit/>
          </a:bodyPr>
          <a:lstStyle/>
          <a:p>
            <a:pPr algn="ctr" defTabSz="910993">
              <a:buClr>
                <a:srgbClr val="F0AB00"/>
              </a:buClr>
              <a:buSzPct val="120000"/>
            </a:pPr>
            <a:r>
              <a:rPr lang="en-US" altLang="ja-JP" dirty="0" smtClean="0">
                <a:solidFill>
                  <a:schemeClr val="bg1"/>
                </a:solidFill>
              </a:rPr>
              <a:t>Climate instability,</a:t>
            </a:r>
          </a:p>
          <a:p>
            <a:pPr algn="ctr" defTabSz="910993">
              <a:buClr>
                <a:srgbClr val="F0AB00"/>
              </a:buClr>
              <a:buSzPct val="120000"/>
            </a:pPr>
            <a:r>
              <a:rPr lang="en-US" altLang="ja-JP" dirty="0" smtClean="0">
                <a:solidFill>
                  <a:schemeClr val="bg1"/>
                </a:solidFill>
              </a:rPr>
              <a:t>pollution</a:t>
            </a:r>
          </a:p>
        </p:txBody>
      </p:sp>
      <p:sp>
        <p:nvSpPr>
          <p:cNvPr id="22" name="Rectangle 21"/>
          <p:cNvSpPr/>
          <p:nvPr/>
        </p:nvSpPr>
        <p:spPr>
          <a:xfrm>
            <a:off x="6043856" y="4247293"/>
            <a:ext cx="1313181" cy="646331"/>
          </a:xfrm>
          <a:prstGeom prst="rect">
            <a:avLst/>
          </a:prstGeom>
          <a:effectLst/>
        </p:spPr>
        <p:txBody>
          <a:bodyPr wrap="none">
            <a:spAutoFit/>
          </a:bodyPr>
          <a:lstStyle/>
          <a:p>
            <a:pPr algn="ctr" defTabSz="910993">
              <a:buClr>
                <a:srgbClr val="F0AB00"/>
              </a:buClr>
              <a:buSzPct val="120000"/>
            </a:pPr>
            <a:r>
              <a:rPr lang="en-US" altLang="ja-JP" dirty="0" smtClean="0">
                <a:solidFill>
                  <a:schemeClr val="bg1"/>
                </a:solidFill>
              </a:rPr>
              <a:t>Aware</a:t>
            </a:r>
            <a:br>
              <a:rPr lang="en-US" altLang="ja-JP" dirty="0" smtClean="0">
                <a:solidFill>
                  <a:schemeClr val="bg1"/>
                </a:solidFill>
              </a:rPr>
            </a:br>
            <a:r>
              <a:rPr lang="en-US" altLang="ja-JP" dirty="0" smtClean="0">
                <a:solidFill>
                  <a:schemeClr val="bg1"/>
                </a:solidFill>
              </a:rPr>
              <a:t>consumers</a:t>
            </a:r>
          </a:p>
        </p:txBody>
      </p:sp>
      <p:sp>
        <p:nvSpPr>
          <p:cNvPr id="63" name="TextBox 62"/>
          <p:cNvSpPr txBox="1"/>
          <p:nvPr/>
        </p:nvSpPr>
        <p:spPr bwMode="gray">
          <a:xfrm>
            <a:off x="6415392" y="6636182"/>
            <a:ext cx="2114929" cy="123111"/>
          </a:xfrm>
          <a:prstGeom prst="rect">
            <a:avLst/>
          </a:prstGeom>
          <a:noFill/>
        </p:spPr>
        <p:txBody>
          <a:bodyPr wrap="none" lIns="72000" tIns="0" rIns="0" bIns="0" rtlCol="0">
            <a:spAutoFit/>
          </a:bodyPr>
          <a:lstStyle/>
          <a:p>
            <a:pPr marL="133350" lvl="0" indent="-133350">
              <a:buClr>
                <a:srgbClr val="FFFFFF"/>
              </a:buClr>
              <a:defRPr/>
            </a:pPr>
            <a:r>
              <a:rPr lang="en-US" sz="800" kern="0" dirty="0" smtClean="0">
                <a:solidFill>
                  <a:srgbClr val="FFFFFF"/>
                </a:solidFill>
              </a:rPr>
              <a:t>Bernd Freibott, SAP Germany, AG &amp; Co. KG</a:t>
            </a:r>
            <a:endParaRPr kumimoji="0" lang="en-US" sz="800" b="0" i="0" u="none" strike="noStrike" kern="0" cap="none" spc="0" normalizeH="0" baseline="0" noProof="0" dirty="0" smtClean="0">
              <a:ln>
                <a:noFill/>
              </a:ln>
              <a:solidFill>
                <a:srgbClr val="FFFFFF"/>
              </a:solidFill>
              <a:effectLst/>
              <a:uLnTx/>
              <a:uFillTx/>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de-DE" smtClean="0"/>
              <a:t>Reporting</a:t>
            </a:r>
            <a:br>
              <a:rPr lang="de-DE" smtClean="0"/>
            </a:br>
            <a:r>
              <a:rPr lang="de-DE" sz="2000" smtClean="0"/>
              <a:t>Statutory Reports / Incident Reports</a:t>
            </a:r>
          </a:p>
        </p:txBody>
      </p:sp>
      <p:pic>
        <p:nvPicPr>
          <p:cNvPr id="12" name="Picture 2" descr="D:\Documents\krusteva\Application Data\PixelMetrics\CaptureWiz\LastCaptures\2011-01-07_16-38-45-484.png"/>
          <p:cNvPicPr>
            <a:picLocks noChangeAspect="1" noChangeArrowheads="1"/>
          </p:cNvPicPr>
          <p:nvPr/>
        </p:nvPicPr>
        <p:blipFill>
          <a:blip r:embed="rId3" cstate="print"/>
          <a:srcRect/>
          <a:stretch>
            <a:fillRect/>
          </a:stretch>
        </p:blipFill>
        <p:spPr bwMode="auto">
          <a:xfrm>
            <a:off x="444302" y="1346500"/>
            <a:ext cx="5109525" cy="3096430"/>
          </a:xfrm>
          <a:prstGeom prst="rect">
            <a:avLst/>
          </a:prstGeom>
          <a:noFill/>
          <a:effectLst>
            <a:glow rad="101600">
              <a:schemeClr val="accent2">
                <a:satMod val="175000"/>
                <a:alpha val="40000"/>
              </a:schemeClr>
            </a:glow>
          </a:effectLst>
        </p:spPr>
      </p:pic>
      <p:pic>
        <p:nvPicPr>
          <p:cNvPr id="13" name="Grafik 3" descr="BGUnfallanzeige.jpg"/>
          <p:cNvPicPr>
            <a:picLocks noChangeAspect="1"/>
          </p:cNvPicPr>
          <p:nvPr/>
        </p:nvPicPr>
        <p:blipFill>
          <a:blip r:embed="rId4" cstate="print"/>
          <a:srcRect/>
          <a:stretch>
            <a:fillRect/>
          </a:stretch>
        </p:blipFill>
        <p:spPr bwMode="auto">
          <a:xfrm>
            <a:off x="4710451" y="1333135"/>
            <a:ext cx="3613694" cy="4732050"/>
          </a:xfrm>
          <a:prstGeom prst="rect">
            <a:avLst/>
          </a:prstGeom>
          <a:noFill/>
          <a:ln w="9525">
            <a:solidFill>
              <a:schemeClr val="tx1"/>
            </a:solidFill>
            <a:miter lim="800000"/>
            <a:headEnd/>
            <a:tailEnd/>
          </a:ln>
          <a:effectLst>
            <a:glow rad="101600">
              <a:schemeClr val="accent2">
                <a:satMod val="175000"/>
                <a:alpha val="40000"/>
              </a:schemeClr>
            </a:glow>
          </a:effectLst>
        </p:spPr>
      </p:pic>
      <p:pic>
        <p:nvPicPr>
          <p:cNvPr id="14" name="Picture 3"/>
          <p:cNvPicPr>
            <a:picLocks noChangeAspect="1" noChangeArrowheads="1"/>
          </p:cNvPicPr>
          <p:nvPr/>
        </p:nvPicPr>
        <p:blipFill>
          <a:blip r:embed="rId5" cstate="print"/>
          <a:srcRect/>
          <a:stretch>
            <a:fillRect/>
          </a:stretch>
        </p:blipFill>
        <p:spPr bwMode="auto">
          <a:xfrm>
            <a:off x="1316038" y="2963863"/>
            <a:ext cx="6042025" cy="3484562"/>
          </a:xfrm>
          <a:prstGeom prst="rect">
            <a:avLst/>
          </a:prstGeom>
          <a:ln>
            <a:noFill/>
          </a:ln>
          <a:effectLst>
            <a:outerShdw blurRad="190500" algn="tl" rotWithShape="0">
              <a:srgbClr val="000000">
                <a:alpha val="70000"/>
              </a:srgbClr>
            </a:outerShdw>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cstate="print"/>
          <a:srcRect/>
          <a:stretch>
            <a:fillRect/>
          </a:stretch>
        </p:blipFill>
        <p:spPr bwMode="auto">
          <a:xfrm>
            <a:off x="688975" y="1417638"/>
            <a:ext cx="7842250" cy="4897437"/>
          </a:xfrm>
          <a:prstGeom prst="rect">
            <a:avLst/>
          </a:prstGeom>
          <a:noFill/>
          <a:ln w="9525">
            <a:noFill/>
            <a:miter lim="800000"/>
            <a:headEnd/>
            <a:tailEnd/>
          </a:ln>
        </p:spPr>
      </p:pic>
      <p:sp>
        <p:nvSpPr>
          <p:cNvPr id="25603" name="Titel 3"/>
          <p:cNvSpPr>
            <a:spLocks noGrp="1"/>
          </p:cNvSpPr>
          <p:nvPr>
            <p:ph type="title"/>
          </p:nvPr>
        </p:nvSpPr>
        <p:spPr/>
        <p:txBody>
          <a:bodyPr/>
          <a:lstStyle/>
          <a:p>
            <a:pPr eaLnBrk="1" hangingPunct="1"/>
            <a:r>
              <a:rPr lang="de-DE" smtClean="0"/>
              <a:t>Reporting</a:t>
            </a:r>
            <a:br>
              <a:rPr lang="de-DE" smtClean="0"/>
            </a:br>
            <a:r>
              <a:rPr lang="de-DE" sz="2000" smtClean="0"/>
              <a:t>Analytics (BW) and Dashboards</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de-DE" smtClean="0"/>
              <a:t>Reporting</a:t>
            </a:r>
            <a:br>
              <a:rPr lang="de-DE" smtClean="0"/>
            </a:br>
            <a:r>
              <a:rPr lang="de-DE" sz="2000" smtClean="0"/>
              <a:t>Analytics (BW) and Dashboards</a:t>
            </a:r>
          </a:p>
        </p:txBody>
      </p:sp>
      <p:pic>
        <p:nvPicPr>
          <p:cNvPr id="26627" name="Picture 4" descr="Process Monitoring1.JPG"/>
          <p:cNvPicPr>
            <a:picLocks noChangeAspect="1"/>
          </p:cNvPicPr>
          <p:nvPr/>
        </p:nvPicPr>
        <p:blipFill>
          <a:blip r:embed="rId3" cstate="print"/>
          <a:srcRect/>
          <a:stretch>
            <a:fillRect/>
          </a:stretch>
        </p:blipFill>
        <p:spPr bwMode="auto">
          <a:xfrm>
            <a:off x="1122363" y="1333500"/>
            <a:ext cx="6827837" cy="3167063"/>
          </a:xfrm>
          <a:prstGeom prst="rect">
            <a:avLst/>
          </a:prstGeom>
          <a:noFill/>
          <a:ln w="9525">
            <a:noFill/>
            <a:miter lim="800000"/>
            <a:headEnd/>
            <a:tailEnd/>
          </a:ln>
        </p:spPr>
      </p:pic>
      <p:pic>
        <p:nvPicPr>
          <p:cNvPr id="26628" name="Picture 5" descr="Process Monitoring2.JPG"/>
          <p:cNvPicPr>
            <a:picLocks noChangeAspect="1"/>
          </p:cNvPicPr>
          <p:nvPr/>
        </p:nvPicPr>
        <p:blipFill>
          <a:blip r:embed="rId4" cstate="print"/>
          <a:srcRect/>
          <a:stretch>
            <a:fillRect/>
          </a:stretch>
        </p:blipFill>
        <p:spPr bwMode="auto">
          <a:xfrm>
            <a:off x="1116013" y="4500563"/>
            <a:ext cx="6834187" cy="19526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31" name="AutoShape 31"/>
          <p:cNvSpPr>
            <a:spLocks noChangeArrowheads="1"/>
          </p:cNvSpPr>
          <p:nvPr/>
        </p:nvSpPr>
        <p:spPr bwMode="auto">
          <a:xfrm flipV="1">
            <a:off x="322263" y="3041650"/>
            <a:ext cx="8499475" cy="1438275"/>
          </a:xfrm>
          <a:custGeom>
            <a:avLst/>
            <a:gdLst>
              <a:gd name="G0" fmla="+- 5680 0 0"/>
              <a:gd name="G1" fmla="+- 21600 0 5680"/>
              <a:gd name="G2" fmla="*/ 5680 1 2"/>
              <a:gd name="G3" fmla="+- 21600 0 G2"/>
              <a:gd name="G4" fmla="+/ 5680 21600 2"/>
              <a:gd name="G5" fmla="+/ G1 0 2"/>
              <a:gd name="G6" fmla="*/ 21600 21600 5680"/>
              <a:gd name="G7" fmla="*/ G6 1 2"/>
              <a:gd name="G8" fmla="+- 21600 0 G7"/>
              <a:gd name="G9" fmla="*/ 21600 1 2"/>
              <a:gd name="G10" fmla="+- 5680 0 G9"/>
              <a:gd name="G11" fmla="?: G10 G8 0"/>
              <a:gd name="G12" fmla="?: G10 G7 21600"/>
              <a:gd name="T0" fmla="*/ 18760 w 21600"/>
              <a:gd name="T1" fmla="*/ 10800 h 21600"/>
              <a:gd name="T2" fmla="*/ 10800 w 21600"/>
              <a:gd name="T3" fmla="*/ 21600 h 21600"/>
              <a:gd name="T4" fmla="*/ 2840 w 21600"/>
              <a:gd name="T5" fmla="*/ 10800 h 21600"/>
              <a:gd name="T6" fmla="*/ 10800 w 21600"/>
              <a:gd name="T7" fmla="*/ 0 h 21600"/>
              <a:gd name="T8" fmla="*/ 4640 w 21600"/>
              <a:gd name="T9" fmla="*/ 4640 h 21600"/>
              <a:gd name="T10" fmla="*/ 16960 w 21600"/>
              <a:gd name="T11" fmla="*/ 16960 h 21600"/>
            </a:gdLst>
            <a:ahLst/>
            <a:cxnLst>
              <a:cxn ang="0">
                <a:pos x="T0" y="T1"/>
              </a:cxn>
              <a:cxn ang="0">
                <a:pos x="T2" y="T3"/>
              </a:cxn>
              <a:cxn ang="0">
                <a:pos x="T4" y="T5"/>
              </a:cxn>
              <a:cxn ang="0">
                <a:pos x="T6" y="T7"/>
              </a:cxn>
            </a:cxnLst>
            <a:rect l="T8" t="T9" r="T10" b="T11"/>
            <a:pathLst>
              <a:path w="21600" h="21600">
                <a:moveTo>
                  <a:pt x="0" y="0"/>
                </a:moveTo>
                <a:lnTo>
                  <a:pt x="5680" y="21600"/>
                </a:lnTo>
                <a:lnTo>
                  <a:pt x="15920" y="21600"/>
                </a:lnTo>
                <a:lnTo>
                  <a:pt x="21600" y="0"/>
                </a:lnTo>
                <a:close/>
              </a:path>
            </a:pathLst>
          </a:custGeom>
          <a:gradFill rotWithShape="1">
            <a:gsLst>
              <a:gs pos="0">
                <a:schemeClr val="bg2">
                  <a:alpha val="0"/>
                </a:schemeClr>
              </a:gs>
              <a:gs pos="57000">
                <a:schemeClr val="tx2">
                  <a:lumMod val="60000"/>
                  <a:lumOff val="40000"/>
                </a:schemeClr>
              </a:gs>
              <a:gs pos="100000">
                <a:schemeClr val="bg2">
                  <a:gamma/>
                  <a:tint val="57255"/>
                  <a:invGamma/>
                  <a:alpha val="0"/>
                </a:schemeClr>
              </a:gs>
            </a:gsLst>
            <a:lin ang="5400000" scaled="1"/>
          </a:gradFill>
          <a:ln w="12700" algn="ctr">
            <a:noFill/>
            <a:miter lim="800000"/>
            <a:headEnd/>
            <a:tailEnd/>
          </a:ln>
          <a:effectLst/>
        </p:spPr>
        <p:txBody>
          <a:bodyPr wrap="none" anchor="ctr"/>
          <a:lstStyle/>
          <a:p>
            <a:pPr algn="ctr">
              <a:defRPr/>
            </a:pPr>
            <a:endParaRPr lang="en-US" sz="1600">
              <a:ea typeface="Arial Unicode MS" pitchFamily="34" charset="-128"/>
              <a:cs typeface="Arial Unicode MS" pitchFamily="34" charset="-128"/>
            </a:endParaRPr>
          </a:p>
        </p:txBody>
      </p:sp>
      <p:sp>
        <p:nvSpPr>
          <p:cNvPr id="39" name="AutoShape 40"/>
          <p:cNvSpPr>
            <a:spLocks noChangeArrowheads="1"/>
          </p:cNvSpPr>
          <p:nvPr/>
        </p:nvSpPr>
        <p:spPr bwMode="gray">
          <a:xfrm rot="5462054" flipH="1">
            <a:off x="4200526" y="4010025"/>
            <a:ext cx="666750" cy="676275"/>
          </a:xfrm>
          <a:prstGeom prst="rightArrow">
            <a:avLst>
              <a:gd name="adj1" fmla="val 55574"/>
              <a:gd name="adj2" fmla="val 41403"/>
            </a:avLst>
          </a:prstGeom>
          <a:gradFill rotWithShape="1">
            <a:gsLst>
              <a:gs pos="0">
                <a:srgbClr val="FFFFFF">
                  <a:alpha val="0"/>
                </a:srgbClr>
              </a:gs>
              <a:gs pos="100000">
                <a:schemeClr val="bg1"/>
              </a:gs>
            </a:gsLst>
            <a:lin ang="0" scaled="1"/>
          </a:gradFill>
          <a:ln w="12700" algn="ctr">
            <a:noFill/>
            <a:miter lim="800000"/>
            <a:headEnd/>
            <a:tailEnd/>
          </a:ln>
        </p:spPr>
        <p:txBody>
          <a:bodyPr rot="10800000" vert="eaVert" wrap="none" tIns="91440" bIns="91440" anchor="ctr"/>
          <a:lstStyle/>
          <a:p>
            <a:pPr fontAlgn="auto">
              <a:spcBef>
                <a:spcPts val="0"/>
              </a:spcBef>
              <a:spcAft>
                <a:spcPts val="0"/>
              </a:spcAft>
              <a:defRPr/>
            </a:pPr>
            <a:endParaRPr lang="en-US" dirty="0">
              <a:latin typeface="+mn-lt"/>
            </a:endParaRPr>
          </a:p>
        </p:txBody>
      </p:sp>
      <p:sp>
        <p:nvSpPr>
          <p:cNvPr id="54275" name="Rectangle 2"/>
          <p:cNvSpPr>
            <a:spLocks noGrp="1" noChangeArrowheads="1"/>
          </p:cNvSpPr>
          <p:nvPr>
            <p:ph type="title"/>
          </p:nvPr>
        </p:nvSpPr>
        <p:spPr/>
        <p:txBody>
          <a:bodyPr/>
          <a:lstStyle/>
          <a:p>
            <a:r>
              <a:rPr lang="en-US" dirty="0" smtClean="0"/>
              <a:t>Added Value </a:t>
            </a:r>
            <a:br>
              <a:rPr lang="en-US" dirty="0" smtClean="0"/>
            </a:br>
            <a:r>
              <a:rPr lang="en-US" dirty="0" smtClean="0"/>
              <a:t>– Pre-integrated Operational Data and Action Management </a:t>
            </a:r>
          </a:p>
        </p:txBody>
      </p:sp>
      <p:grpSp>
        <p:nvGrpSpPr>
          <p:cNvPr id="4" name="Group 28"/>
          <p:cNvGrpSpPr>
            <a:grpSpLocks/>
          </p:cNvGrpSpPr>
          <p:nvPr/>
        </p:nvGrpSpPr>
        <p:grpSpPr bwMode="auto">
          <a:xfrm>
            <a:off x="6129338" y="4481513"/>
            <a:ext cx="2697162" cy="2063750"/>
            <a:chOff x="3861" y="2823"/>
            <a:chExt cx="1699" cy="1300"/>
          </a:xfrm>
        </p:grpSpPr>
        <p:sp>
          <p:nvSpPr>
            <p:cNvPr id="21" name="AutoShape 109"/>
            <p:cNvSpPr>
              <a:spLocks noChangeArrowheads="1"/>
            </p:cNvSpPr>
            <p:nvPr/>
          </p:nvSpPr>
          <p:spPr bwMode="gray">
            <a:xfrm>
              <a:off x="3862" y="2823"/>
              <a:ext cx="1698" cy="1300"/>
            </a:xfrm>
            <a:prstGeom prst="rect">
              <a:avLst/>
            </a:prstGeom>
            <a:gradFill flip="none" rotWithShape="1">
              <a:gsLst>
                <a:gs pos="0">
                  <a:schemeClr val="bg1">
                    <a:lumMod val="85000"/>
                  </a:schemeClr>
                </a:gs>
                <a:gs pos="100000">
                  <a:schemeClr val="bg1"/>
                </a:gs>
              </a:gsLst>
              <a:lin ang="13500000" scaled="1"/>
              <a:tileRect/>
            </a:gradFill>
            <a:ln w="9525" algn="ctr">
              <a:solidFill>
                <a:srgbClr val="E8E8E8"/>
              </a:solidFill>
              <a:miter lim="800000"/>
              <a:headEnd/>
              <a:tailEnd/>
            </a:ln>
            <a:effectLst>
              <a:outerShdw blurRad="25400" dist="12700" dir="2700000" algn="tl" rotWithShape="0">
                <a:prstClr val="black">
                  <a:alpha val="40000"/>
                </a:prstClr>
              </a:outerShdw>
            </a:effectLst>
          </p:spPr>
          <p:txBody>
            <a:bodyPr lIns="182880" tIns="457200" bIns="46800"/>
            <a:lstStyle/>
            <a:p>
              <a:pPr marL="228600" indent="-228600">
                <a:lnSpc>
                  <a:spcPts val="2000"/>
                </a:lnSpc>
                <a:defRPr/>
              </a:pPr>
              <a:r>
                <a:rPr lang="en-US" sz="1600" b="1">
                  <a:ea typeface="Arial Unicode MS" pitchFamily="34" charset="-128"/>
                  <a:cs typeface="Arial Unicode MS" pitchFamily="34" charset="-128"/>
                </a:rPr>
                <a:t>Reporting and Analysis</a:t>
              </a:r>
              <a:endParaRPr lang="en-US" sz="1400" b="1">
                <a:ea typeface="Arial Unicode MS" pitchFamily="34" charset="-128"/>
                <a:cs typeface="Arial Unicode MS" pitchFamily="34" charset="-128"/>
              </a:endParaRPr>
            </a:p>
            <a:p>
              <a:pPr marL="228600" indent="-228600">
                <a:spcBef>
                  <a:spcPts val="600"/>
                </a:spcBef>
                <a:buClr>
                  <a:schemeClr val="accent1"/>
                </a:buClr>
                <a:buSzPct val="80000"/>
                <a:buFont typeface="Wingdings" pitchFamily="2" charset="2"/>
                <a:buChar char="n"/>
                <a:defRPr/>
              </a:pPr>
              <a:r>
                <a:rPr lang="en-US" sz="1400">
                  <a:ea typeface="Arial Unicode MS" pitchFamily="34" charset="-128"/>
                  <a:cs typeface="Arial Unicode MS" pitchFamily="34" charset="-128"/>
                </a:rPr>
                <a:t>Automatic data import</a:t>
              </a:r>
              <a:br>
                <a:rPr lang="en-US" sz="1400">
                  <a:ea typeface="Arial Unicode MS" pitchFamily="34" charset="-128"/>
                  <a:cs typeface="Arial Unicode MS" pitchFamily="34" charset="-128"/>
                </a:rPr>
              </a:br>
              <a:r>
                <a:rPr lang="en-US" sz="1400">
                  <a:ea typeface="Arial Unicode MS" pitchFamily="34" charset="-128"/>
                  <a:cs typeface="Arial Unicode MS" pitchFamily="34" charset="-128"/>
                </a:rPr>
                <a:t>for calculations</a:t>
              </a:r>
            </a:p>
            <a:p>
              <a:pPr marL="228600" indent="-228600">
                <a:spcBef>
                  <a:spcPts val="600"/>
                </a:spcBef>
                <a:buClr>
                  <a:schemeClr val="accent1"/>
                </a:buClr>
                <a:buSzPct val="80000"/>
                <a:buFont typeface="Wingdings" pitchFamily="2" charset="2"/>
                <a:buChar char="n"/>
                <a:defRPr/>
              </a:pPr>
              <a:r>
                <a:rPr lang="en-US" sz="1400">
                  <a:ea typeface="Arial Unicode MS" pitchFamily="34" charset="-128"/>
                  <a:cs typeface="Arial Unicode MS" pitchFamily="34" charset="-128"/>
                </a:rPr>
                <a:t>Automatic reporting</a:t>
              </a:r>
            </a:p>
            <a:p>
              <a:pPr marL="228600" indent="-228600">
                <a:spcBef>
                  <a:spcPts val="600"/>
                </a:spcBef>
                <a:buClr>
                  <a:schemeClr val="accent1"/>
                </a:buClr>
                <a:buSzPct val="80000"/>
                <a:buFont typeface="Wingdings" pitchFamily="2" charset="2"/>
                <a:buChar char="n"/>
                <a:defRPr/>
              </a:pPr>
              <a:r>
                <a:rPr lang="en-US" sz="1400">
                  <a:ea typeface="Arial Unicode MS" pitchFamily="34" charset="-128"/>
                  <a:cs typeface="Arial Unicode MS" pitchFamily="34" charset="-128"/>
                </a:rPr>
                <a:t>Pre-defined dashboards </a:t>
              </a:r>
            </a:p>
          </p:txBody>
        </p:sp>
        <p:sp>
          <p:nvSpPr>
            <p:cNvPr id="54294" name="Text Box 708"/>
            <p:cNvSpPr>
              <a:spLocks noChangeArrowheads="1"/>
            </p:cNvSpPr>
            <p:nvPr/>
          </p:nvSpPr>
          <p:spPr bwMode="gray">
            <a:xfrm rot="10800000" flipV="1">
              <a:off x="3861" y="2823"/>
              <a:ext cx="1698" cy="208"/>
            </a:xfrm>
            <a:prstGeom prst="rect">
              <a:avLst/>
            </a:prstGeom>
            <a:gradFill rotWithShape="1">
              <a:gsLst>
                <a:gs pos="0">
                  <a:srgbClr val="4E7890"/>
                </a:gs>
                <a:gs pos="100000">
                  <a:srgbClr val="314B59"/>
                </a:gs>
              </a:gsLst>
              <a:lin ang="8100000" scaled="1"/>
            </a:gradFill>
            <a:ln w="12700" algn="ctr">
              <a:noFill/>
              <a:round/>
              <a:headEnd/>
              <a:tailEnd/>
            </a:ln>
          </p:spPr>
          <p:txBody>
            <a:bodyPr tIns="0" bIns="0" anchor="ctr"/>
            <a:lstStyle/>
            <a:p>
              <a:pPr marL="166688" lvl="1" indent="-166688" algn="ctr">
                <a:buClr>
                  <a:schemeClr val="accent1"/>
                </a:buClr>
                <a:buSzPct val="80000"/>
                <a:buFont typeface="Wingdings" pitchFamily="2" charset="2"/>
                <a:buNone/>
              </a:pPr>
              <a:r>
                <a:rPr lang="en-US" sz="1400" b="1">
                  <a:solidFill>
                    <a:schemeClr val="bg1"/>
                  </a:solidFill>
                  <a:ea typeface="Arial Unicode MS" pitchFamily="34" charset="-128"/>
                  <a:cs typeface="Arial Unicode MS" pitchFamily="34" charset="-128"/>
                </a:rPr>
                <a:t>Business Intelligence</a:t>
              </a:r>
            </a:p>
          </p:txBody>
        </p:sp>
      </p:grpSp>
      <p:grpSp>
        <p:nvGrpSpPr>
          <p:cNvPr id="5" name="Group 27"/>
          <p:cNvGrpSpPr>
            <a:grpSpLocks/>
          </p:cNvGrpSpPr>
          <p:nvPr/>
        </p:nvGrpSpPr>
        <p:grpSpPr bwMode="auto">
          <a:xfrm>
            <a:off x="3236913" y="4481513"/>
            <a:ext cx="2671762" cy="2063750"/>
            <a:chOff x="2039" y="2823"/>
            <a:chExt cx="1683" cy="1300"/>
          </a:xfrm>
        </p:grpSpPr>
        <p:sp>
          <p:nvSpPr>
            <p:cNvPr id="25" name="AutoShape 109"/>
            <p:cNvSpPr>
              <a:spLocks noChangeArrowheads="1"/>
            </p:cNvSpPr>
            <p:nvPr/>
          </p:nvSpPr>
          <p:spPr bwMode="gray">
            <a:xfrm>
              <a:off x="2039" y="2823"/>
              <a:ext cx="1682" cy="1300"/>
            </a:xfrm>
            <a:prstGeom prst="rect">
              <a:avLst/>
            </a:prstGeom>
            <a:gradFill flip="none" rotWithShape="1">
              <a:gsLst>
                <a:gs pos="0">
                  <a:schemeClr val="bg1">
                    <a:lumMod val="85000"/>
                  </a:schemeClr>
                </a:gs>
                <a:gs pos="100000">
                  <a:schemeClr val="bg1"/>
                </a:gs>
              </a:gsLst>
              <a:lin ang="13500000" scaled="1"/>
              <a:tileRect/>
            </a:gradFill>
            <a:ln w="9525" algn="ctr">
              <a:solidFill>
                <a:srgbClr val="E8E8E8"/>
              </a:solidFill>
              <a:miter lim="800000"/>
              <a:headEnd/>
              <a:tailEnd/>
            </a:ln>
            <a:effectLst>
              <a:outerShdw blurRad="25400" dist="12700" dir="2700000" algn="tl" rotWithShape="0">
                <a:prstClr val="black">
                  <a:alpha val="40000"/>
                </a:prstClr>
              </a:outerShdw>
            </a:effectLst>
          </p:spPr>
          <p:txBody>
            <a:bodyPr lIns="182880" tIns="457200" bIns="46800"/>
            <a:lstStyle/>
            <a:p>
              <a:pPr marL="228600" indent="-228600">
                <a:lnSpc>
                  <a:spcPts val="2000"/>
                </a:lnSpc>
                <a:defRPr/>
              </a:pPr>
              <a:r>
                <a:rPr lang="fr-FR" sz="1600" b="1">
                  <a:ea typeface="Arial Unicode MS" pitchFamily="34" charset="-128"/>
                  <a:cs typeface="Arial Unicode MS" pitchFamily="34" charset="-128"/>
                </a:rPr>
                <a:t>Action Management </a:t>
              </a:r>
              <a:endParaRPr lang="fr-FR" sz="1400" b="1">
                <a:ea typeface="Arial Unicode MS" pitchFamily="34" charset="-128"/>
                <a:cs typeface="Arial Unicode MS" pitchFamily="34" charset="-128"/>
              </a:endParaRPr>
            </a:p>
            <a:p>
              <a:pPr marL="228600" indent="-228600">
                <a:spcBef>
                  <a:spcPts val="600"/>
                </a:spcBef>
                <a:buClr>
                  <a:schemeClr val="accent1"/>
                </a:buClr>
                <a:buSzPct val="80000"/>
                <a:buFont typeface="Wingdings" pitchFamily="2" charset="2"/>
                <a:buChar char="n"/>
                <a:defRPr/>
              </a:pPr>
              <a:r>
                <a:rPr lang="fr-FR" sz="1400">
                  <a:ea typeface="Arial Unicode MS" pitchFamily="34" charset="-128"/>
                  <a:cs typeface="Arial Unicode MS" pitchFamily="34" charset="-128"/>
                </a:rPr>
                <a:t>Very Simple Capture </a:t>
              </a:r>
            </a:p>
            <a:p>
              <a:pPr marL="228600" indent="-228600">
                <a:spcBef>
                  <a:spcPts val="600"/>
                </a:spcBef>
                <a:buClr>
                  <a:schemeClr val="accent1"/>
                </a:buClr>
                <a:buSzPct val="80000"/>
                <a:buFont typeface="Wingdings" pitchFamily="2" charset="2"/>
                <a:buChar char="n"/>
                <a:defRPr/>
              </a:pPr>
              <a:r>
                <a:rPr lang="fr-FR" sz="1400">
                  <a:ea typeface="Arial Unicode MS" pitchFamily="34" charset="-128"/>
                  <a:cs typeface="Arial Unicode MS" pitchFamily="34" charset="-128"/>
                </a:rPr>
                <a:t>Automatic workflow triggering</a:t>
              </a:r>
            </a:p>
            <a:p>
              <a:pPr marL="228600" indent="-228600">
                <a:spcBef>
                  <a:spcPts val="600"/>
                </a:spcBef>
                <a:buClr>
                  <a:schemeClr val="accent1"/>
                </a:buClr>
                <a:buSzPct val="80000"/>
                <a:buFont typeface="Wingdings" pitchFamily="2" charset="2"/>
                <a:buChar char="n"/>
                <a:defRPr/>
              </a:pPr>
              <a:r>
                <a:rPr lang="fr-FR" sz="1400">
                  <a:ea typeface="Arial Unicode MS" pitchFamily="34" charset="-128"/>
                  <a:cs typeface="Arial Unicode MS" pitchFamily="34" charset="-128"/>
                </a:rPr>
                <a:t>Central, closed-loop tracking </a:t>
              </a:r>
            </a:p>
          </p:txBody>
        </p:sp>
        <p:sp>
          <p:nvSpPr>
            <p:cNvPr id="54292" name="Text Box 708"/>
            <p:cNvSpPr>
              <a:spLocks noChangeArrowheads="1"/>
            </p:cNvSpPr>
            <p:nvPr/>
          </p:nvSpPr>
          <p:spPr bwMode="gray">
            <a:xfrm rot="10800000" flipV="1">
              <a:off x="2040" y="2823"/>
              <a:ext cx="1682" cy="208"/>
            </a:xfrm>
            <a:prstGeom prst="rect">
              <a:avLst/>
            </a:prstGeom>
            <a:gradFill rotWithShape="1">
              <a:gsLst>
                <a:gs pos="0">
                  <a:srgbClr val="4E7890"/>
                </a:gs>
                <a:gs pos="100000">
                  <a:srgbClr val="314B59"/>
                </a:gs>
              </a:gsLst>
              <a:lin ang="8100000" scaled="1"/>
            </a:gradFill>
            <a:ln w="12700" algn="ctr">
              <a:noFill/>
              <a:round/>
              <a:headEnd/>
              <a:tailEnd/>
            </a:ln>
          </p:spPr>
          <p:txBody>
            <a:bodyPr tIns="0" bIns="0" anchor="ctr"/>
            <a:lstStyle/>
            <a:p>
              <a:pPr marL="166688" lvl="1" indent="-166688" algn="ctr">
                <a:buClr>
                  <a:schemeClr val="accent1"/>
                </a:buClr>
                <a:buSzPct val="80000"/>
                <a:buFont typeface="Wingdings" pitchFamily="2" charset="2"/>
                <a:buNone/>
              </a:pPr>
              <a:r>
                <a:rPr lang="en-US" sz="1400" b="1">
                  <a:solidFill>
                    <a:schemeClr val="bg1"/>
                  </a:solidFill>
                  <a:ea typeface="Arial Unicode MS" pitchFamily="34" charset="-128"/>
                  <a:cs typeface="Arial Unicode MS" pitchFamily="34" charset="-128"/>
                </a:rPr>
                <a:t>Workflow &amp; Notifications</a:t>
              </a:r>
            </a:p>
          </p:txBody>
        </p:sp>
      </p:grpSp>
      <p:grpSp>
        <p:nvGrpSpPr>
          <p:cNvPr id="6" name="Group 26"/>
          <p:cNvGrpSpPr>
            <a:grpSpLocks/>
          </p:cNvGrpSpPr>
          <p:nvPr/>
        </p:nvGrpSpPr>
        <p:grpSpPr bwMode="auto">
          <a:xfrm>
            <a:off x="309563" y="4481513"/>
            <a:ext cx="2671762" cy="2063750"/>
            <a:chOff x="195" y="2823"/>
            <a:chExt cx="1683" cy="1300"/>
          </a:xfrm>
        </p:grpSpPr>
        <p:sp>
          <p:nvSpPr>
            <p:cNvPr id="32" name="AutoShape 109"/>
            <p:cNvSpPr>
              <a:spLocks noChangeArrowheads="1"/>
            </p:cNvSpPr>
            <p:nvPr/>
          </p:nvSpPr>
          <p:spPr bwMode="gray">
            <a:xfrm>
              <a:off x="195" y="2823"/>
              <a:ext cx="1682" cy="1300"/>
            </a:xfrm>
            <a:prstGeom prst="rect">
              <a:avLst/>
            </a:prstGeom>
            <a:gradFill flip="none" rotWithShape="1">
              <a:gsLst>
                <a:gs pos="0">
                  <a:schemeClr val="bg1">
                    <a:lumMod val="85000"/>
                  </a:schemeClr>
                </a:gs>
                <a:gs pos="100000">
                  <a:schemeClr val="bg1"/>
                </a:gs>
              </a:gsLst>
              <a:lin ang="13500000" scaled="1"/>
              <a:tileRect/>
            </a:gradFill>
            <a:ln w="9525" algn="ctr">
              <a:solidFill>
                <a:srgbClr val="E8E8E8"/>
              </a:solidFill>
              <a:miter lim="800000"/>
              <a:headEnd/>
              <a:tailEnd/>
            </a:ln>
            <a:effectLst>
              <a:outerShdw blurRad="25400" dist="12700" dir="2700000" algn="tl" rotWithShape="0">
                <a:prstClr val="black">
                  <a:alpha val="40000"/>
                </a:prstClr>
              </a:outerShdw>
            </a:effectLst>
          </p:spPr>
          <p:txBody>
            <a:bodyPr lIns="182880" tIns="457200" bIns="46800"/>
            <a:lstStyle/>
            <a:p>
              <a:pPr marL="228600" indent="-228600">
                <a:lnSpc>
                  <a:spcPts val="2000"/>
                </a:lnSpc>
                <a:defRPr/>
              </a:pPr>
              <a:r>
                <a:rPr lang="fr-FR" sz="1600" b="1">
                  <a:ea typeface="Arial Unicode MS" pitchFamily="34" charset="-128"/>
                  <a:cs typeface="Arial Unicode MS" pitchFamily="34" charset="-128"/>
                </a:rPr>
                <a:t>Operational data</a:t>
              </a:r>
            </a:p>
            <a:p>
              <a:pPr marL="228600" indent="-228600">
                <a:spcBef>
                  <a:spcPts val="600"/>
                </a:spcBef>
                <a:buClr>
                  <a:schemeClr val="accent1"/>
                </a:buClr>
                <a:buSzPct val="80000"/>
                <a:buFont typeface="Wingdings" pitchFamily="2" charset="2"/>
                <a:buChar char="n"/>
                <a:defRPr/>
              </a:pPr>
              <a:r>
                <a:rPr lang="fr-FR" sz="1400">
                  <a:ea typeface="Arial Unicode MS" pitchFamily="34" charset="-128"/>
                  <a:cs typeface="Arial Unicode MS" pitchFamily="34" charset="-128"/>
                </a:rPr>
                <a:t>Organizations</a:t>
              </a:r>
            </a:p>
            <a:p>
              <a:pPr marL="228600" indent="-228600">
                <a:spcBef>
                  <a:spcPts val="600"/>
                </a:spcBef>
                <a:buClr>
                  <a:schemeClr val="accent1"/>
                </a:buClr>
                <a:buSzPct val="80000"/>
                <a:buFont typeface="Wingdings" pitchFamily="2" charset="2"/>
                <a:buChar char="n"/>
                <a:defRPr/>
              </a:pPr>
              <a:r>
                <a:rPr lang="fr-FR" sz="1400">
                  <a:ea typeface="Arial Unicode MS" pitchFamily="34" charset="-128"/>
                  <a:cs typeface="Arial Unicode MS" pitchFamily="34" charset="-128"/>
                </a:rPr>
                <a:t>People </a:t>
              </a:r>
            </a:p>
            <a:p>
              <a:pPr marL="228600" indent="-228600">
                <a:spcBef>
                  <a:spcPts val="600"/>
                </a:spcBef>
                <a:buClr>
                  <a:schemeClr val="accent1"/>
                </a:buClr>
                <a:buSzPct val="80000"/>
                <a:buFont typeface="Wingdings" pitchFamily="2" charset="2"/>
                <a:buChar char="n"/>
                <a:defRPr/>
              </a:pPr>
              <a:r>
                <a:rPr lang="fr-FR" sz="1400">
                  <a:ea typeface="Arial Unicode MS" pitchFamily="34" charset="-128"/>
                  <a:cs typeface="Arial Unicode MS" pitchFamily="34" charset="-128"/>
                </a:rPr>
                <a:t>Assets and equipment</a:t>
              </a:r>
            </a:p>
            <a:p>
              <a:pPr marL="228600" indent="-228600">
                <a:spcBef>
                  <a:spcPts val="600"/>
                </a:spcBef>
                <a:buClr>
                  <a:schemeClr val="accent1"/>
                </a:buClr>
                <a:buSzPct val="80000"/>
                <a:buFont typeface="Wingdings" pitchFamily="2" charset="2"/>
                <a:buChar char="n"/>
                <a:defRPr/>
              </a:pPr>
              <a:r>
                <a:rPr lang="fr-FR" sz="1400">
                  <a:ea typeface="Arial Unicode MS" pitchFamily="34" charset="-128"/>
                  <a:cs typeface="Arial Unicode MS" pitchFamily="34" charset="-128"/>
                </a:rPr>
                <a:t>Materials </a:t>
              </a:r>
            </a:p>
          </p:txBody>
        </p:sp>
        <p:sp>
          <p:nvSpPr>
            <p:cNvPr id="54290" name="Text Box 708"/>
            <p:cNvSpPr>
              <a:spLocks noChangeArrowheads="1"/>
            </p:cNvSpPr>
            <p:nvPr/>
          </p:nvSpPr>
          <p:spPr bwMode="gray">
            <a:xfrm rot="10800000" flipV="1">
              <a:off x="196" y="2823"/>
              <a:ext cx="1682" cy="208"/>
            </a:xfrm>
            <a:prstGeom prst="rect">
              <a:avLst/>
            </a:prstGeom>
            <a:gradFill rotWithShape="1">
              <a:gsLst>
                <a:gs pos="0">
                  <a:srgbClr val="4E7890"/>
                </a:gs>
                <a:gs pos="100000">
                  <a:srgbClr val="314B59"/>
                </a:gs>
              </a:gsLst>
              <a:lin ang="8100000" scaled="1"/>
            </a:gradFill>
            <a:ln w="12700" algn="ctr">
              <a:noFill/>
              <a:round/>
              <a:headEnd/>
              <a:tailEnd/>
            </a:ln>
          </p:spPr>
          <p:txBody>
            <a:bodyPr tIns="0" bIns="0" anchor="ctr"/>
            <a:lstStyle/>
            <a:p>
              <a:pPr marL="166688" lvl="1" indent="-166688" algn="ctr">
                <a:buClr>
                  <a:schemeClr val="accent1"/>
                </a:buClr>
                <a:buSzPct val="80000"/>
                <a:buFont typeface="Wingdings" pitchFamily="2" charset="2"/>
                <a:buNone/>
              </a:pPr>
              <a:r>
                <a:rPr lang="en-US" sz="1400" b="1">
                  <a:solidFill>
                    <a:schemeClr val="bg1"/>
                  </a:solidFill>
                  <a:ea typeface="Arial Unicode MS" pitchFamily="34" charset="-128"/>
                  <a:cs typeface="Arial Unicode MS" pitchFamily="34" charset="-128"/>
                </a:rPr>
                <a:t>SAP Business Suite</a:t>
              </a:r>
            </a:p>
          </p:txBody>
        </p:sp>
      </p:grpSp>
      <p:grpSp>
        <p:nvGrpSpPr>
          <p:cNvPr id="7" name="Group 21"/>
          <p:cNvGrpSpPr>
            <a:grpSpLocks/>
          </p:cNvGrpSpPr>
          <p:nvPr/>
        </p:nvGrpSpPr>
        <p:grpSpPr bwMode="auto">
          <a:xfrm>
            <a:off x="2832100" y="1163638"/>
            <a:ext cx="3060700" cy="2751137"/>
            <a:chOff x="2484" y="682"/>
            <a:chExt cx="3232" cy="3334"/>
          </a:xfrm>
        </p:grpSpPr>
        <p:pic>
          <p:nvPicPr>
            <p:cNvPr id="54286" name="Picture 3"/>
            <p:cNvPicPr>
              <a:picLocks noChangeAspect="1" noChangeArrowheads="1"/>
            </p:cNvPicPr>
            <p:nvPr/>
          </p:nvPicPr>
          <p:blipFill>
            <a:blip r:embed="rId3" cstate="print"/>
            <a:srcRect/>
            <a:stretch>
              <a:fillRect/>
            </a:stretch>
          </p:blipFill>
          <p:spPr bwMode="auto">
            <a:xfrm>
              <a:off x="2484" y="682"/>
              <a:ext cx="2390" cy="1762"/>
            </a:xfrm>
            <a:prstGeom prst="rect">
              <a:avLst/>
            </a:prstGeom>
            <a:noFill/>
            <a:ln w="9525">
              <a:solidFill>
                <a:schemeClr val="folHlink"/>
              </a:solidFill>
              <a:miter lim="800000"/>
              <a:headEnd/>
              <a:tailEnd/>
            </a:ln>
          </p:spPr>
        </p:pic>
        <p:pic>
          <p:nvPicPr>
            <p:cNvPr id="54287" name="Picture 4"/>
            <p:cNvPicPr>
              <a:picLocks noChangeAspect="1" noChangeArrowheads="1"/>
            </p:cNvPicPr>
            <p:nvPr/>
          </p:nvPicPr>
          <p:blipFill>
            <a:blip r:embed="rId4" cstate="print"/>
            <a:srcRect/>
            <a:stretch>
              <a:fillRect/>
            </a:stretch>
          </p:blipFill>
          <p:spPr bwMode="auto">
            <a:xfrm>
              <a:off x="2943" y="1538"/>
              <a:ext cx="2390" cy="1591"/>
            </a:xfrm>
            <a:prstGeom prst="rect">
              <a:avLst/>
            </a:prstGeom>
            <a:noFill/>
            <a:ln w="9525">
              <a:solidFill>
                <a:schemeClr val="folHlink"/>
              </a:solidFill>
              <a:miter lim="800000"/>
              <a:headEnd/>
              <a:tailEnd/>
            </a:ln>
          </p:spPr>
        </p:pic>
        <p:pic>
          <p:nvPicPr>
            <p:cNvPr id="54288" name="Picture 2"/>
            <p:cNvPicPr>
              <a:picLocks noChangeAspect="1" noChangeArrowheads="1"/>
            </p:cNvPicPr>
            <p:nvPr/>
          </p:nvPicPr>
          <p:blipFill>
            <a:blip r:embed="rId5" cstate="print"/>
            <a:srcRect/>
            <a:stretch>
              <a:fillRect/>
            </a:stretch>
          </p:blipFill>
          <p:spPr bwMode="auto">
            <a:xfrm>
              <a:off x="3404" y="2340"/>
              <a:ext cx="2312" cy="1676"/>
            </a:xfrm>
            <a:prstGeom prst="rect">
              <a:avLst/>
            </a:prstGeom>
            <a:noFill/>
            <a:ln w="9525">
              <a:solidFill>
                <a:schemeClr val="folHlink"/>
              </a:solidFill>
              <a:miter lim="800000"/>
              <a:headEnd/>
              <a:tailEnd/>
            </a:ln>
          </p:spPr>
        </p:pic>
      </p:grpSp>
      <p:sp>
        <p:nvSpPr>
          <p:cNvPr id="289817" name="Text Box 25"/>
          <p:cNvSpPr txBox="1">
            <a:spLocks noChangeArrowheads="1"/>
          </p:cNvSpPr>
          <p:nvPr/>
        </p:nvSpPr>
        <p:spPr bwMode="auto">
          <a:xfrm>
            <a:off x="1447800" y="3124200"/>
            <a:ext cx="1652588" cy="6413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r">
              <a:spcBef>
                <a:spcPct val="50000"/>
              </a:spcBef>
              <a:defRPr/>
            </a:pPr>
            <a:r>
              <a:rPr lang="en-US" b="1">
                <a:ea typeface="Arial Unicode MS" pitchFamily="34" charset="-128"/>
                <a:cs typeface="Arial Unicode MS" pitchFamily="34" charset="-128"/>
              </a:rPr>
              <a:t>Faster time-to-value</a:t>
            </a:r>
          </a:p>
        </p:txBody>
      </p:sp>
      <p:sp>
        <p:nvSpPr>
          <p:cNvPr id="289818" name="Text Box 26"/>
          <p:cNvSpPr txBox="1">
            <a:spLocks noChangeArrowheads="1"/>
          </p:cNvSpPr>
          <p:nvPr/>
        </p:nvSpPr>
        <p:spPr bwMode="auto">
          <a:xfrm>
            <a:off x="6019800" y="1905000"/>
            <a:ext cx="2284413" cy="6413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n-US" b="1">
                <a:latin typeface="Arial" pitchFamily="34" charset="0"/>
                <a:ea typeface="Arial Unicode MS" pitchFamily="34" charset="-128"/>
                <a:cs typeface="Arial Unicode MS" pitchFamily="34" charset="-128"/>
              </a:rPr>
              <a:t>Lowest total cost to sustain process</a:t>
            </a:r>
          </a:p>
        </p:txBody>
      </p:sp>
      <p:sp>
        <p:nvSpPr>
          <p:cNvPr id="2" name="AutoShape 40"/>
          <p:cNvSpPr>
            <a:spLocks noChangeArrowheads="1"/>
          </p:cNvSpPr>
          <p:nvPr/>
        </p:nvSpPr>
        <p:spPr bwMode="gray">
          <a:xfrm rot="6758088" flipH="1">
            <a:off x="1419226" y="3790950"/>
            <a:ext cx="666750" cy="676275"/>
          </a:xfrm>
          <a:prstGeom prst="rightArrow">
            <a:avLst>
              <a:gd name="adj1" fmla="val 55574"/>
              <a:gd name="adj2" fmla="val 41403"/>
            </a:avLst>
          </a:prstGeom>
          <a:gradFill rotWithShape="1">
            <a:gsLst>
              <a:gs pos="0">
                <a:srgbClr val="FFFFFF">
                  <a:alpha val="0"/>
                </a:srgbClr>
              </a:gs>
              <a:gs pos="100000">
                <a:schemeClr val="bg1"/>
              </a:gs>
            </a:gsLst>
            <a:lin ang="0" scaled="1"/>
          </a:gradFill>
          <a:ln w="12700" algn="ctr">
            <a:noFill/>
            <a:miter lim="800000"/>
            <a:headEnd/>
            <a:tailEnd/>
          </a:ln>
        </p:spPr>
        <p:txBody>
          <a:bodyPr rot="10800000" vert="eaVert" wrap="none" tIns="91440" bIns="91440" anchor="ctr"/>
          <a:lstStyle/>
          <a:p>
            <a:pPr fontAlgn="auto">
              <a:spcBef>
                <a:spcPts val="0"/>
              </a:spcBef>
              <a:spcAft>
                <a:spcPts val="0"/>
              </a:spcAft>
              <a:defRPr/>
            </a:pPr>
            <a:endParaRPr lang="en-US" dirty="0">
              <a:latin typeface="+mn-lt"/>
            </a:endParaRPr>
          </a:p>
        </p:txBody>
      </p:sp>
      <p:sp>
        <p:nvSpPr>
          <p:cNvPr id="3" name="AutoShape 40"/>
          <p:cNvSpPr>
            <a:spLocks noChangeArrowheads="1"/>
          </p:cNvSpPr>
          <p:nvPr/>
        </p:nvSpPr>
        <p:spPr bwMode="gray">
          <a:xfrm rot="2716176" flipH="1">
            <a:off x="6821488" y="3806825"/>
            <a:ext cx="666750" cy="676275"/>
          </a:xfrm>
          <a:prstGeom prst="rightArrow">
            <a:avLst>
              <a:gd name="adj1" fmla="val 55574"/>
              <a:gd name="adj2" fmla="val 41403"/>
            </a:avLst>
          </a:prstGeom>
          <a:gradFill rotWithShape="1">
            <a:gsLst>
              <a:gs pos="0">
                <a:srgbClr val="FFFFFF">
                  <a:alpha val="0"/>
                </a:srgbClr>
              </a:gs>
              <a:gs pos="100000">
                <a:schemeClr val="bg1"/>
              </a:gs>
            </a:gsLst>
            <a:lin ang="0" scaled="1"/>
          </a:gradFill>
          <a:ln w="12700" algn="ctr">
            <a:noFill/>
            <a:miter lim="800000"/>
            <a:headEnd/>
            <a:tailEnd/>
          </a:ln>
        </p:spPr>
        <p:txBody>
          <a:bodyPr rot="10800000" vert="eaVert" wrap="none" tIns="91440" bIns="91440" anchor="ctr"/>
          <a:lstStyle/>
          <a:p>
            <a:pPr fontAlgn="auto">
              <a:spcBef>
                <a:spcPts val="0"/>
              </a:spcBef>
              <a:spcAft>
                <a:spcPts val="0"/>
              </a:spcAft>
              <a:defRPr/>
            </a:pPr>
            <a:endParaRPr lang="en-US" dirty="0">
              <a:latin typeface="+mn-lt"/>
            </a:endParaRPr>
          </a:p>
        </p:txBody>
      </p:sp>
      <p:sp>
        <p:nvSpPr>
          <p:cNvPr id="106519" name="Text Box 23"/>
          <p:cNvSpPr txBox="1">
            <a:spLocks noChangeArrowheads="1"/>
          </p:cNvSpPr>
          <p:nvPr/>
        </p:nvSpPr>
        <p:spPr bwMode="auto">
          <a:xfrm>
            <a:off x="609600" y="1219200"/>
            <a:ext cx="2057400" cy="6413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n-US" b="1">
                <a:ea typeface="Arial Unicode MS" pitchFamily="34" charset="-128"/>
                <a:cs typeface="Arial Unicode MS" pitchFamily="34" charset="-128"/>
              </a:rPr>
              <a:t>Simple incident reporting</a:t>
            </a:r>
            <a:r>
              <a:rPr lang="en-US" b="1" i="1">
                <a:ea typeface="Arial Unicode MS" pitchFamily="34" charset="-128"/>
                <a:cs typeface="Arial Unicode MS" pitchFamily="34" charset="-128"/>
              </a:rPr>
              <a:t> </a:t>
            </a:r>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DE" dirty="0" smtClean="0"/>
              <a:t>Continous Perfomance Monitoring</a:t>
            </a:r>
            <a:endParaRPr lang="de-DE" dirty="0"/>
          </a:p>
        </p:txBody>
      </p:sp>
      <p:sp>
        <p:nvSpPr>
          <p:cNvPr id="4" name="Textplatzhalter 3"/>
          <p:cNvSpPr txBox="1">
            <a:spLocks/>
          </p:cNvSpPr>
          <p:nvPr/>
        </p:nvSpPr>
        <p:spPr>
          <a:xfrm>
            <a:off x="228600" y="1295400"/>
            <a:ext cx="8763000" cy="4740275"/>
          </a:xfrm>
          <a:prstGeom prst="rect">
            <a:avLst/>
          </a:prstGeom>
        </p:spPr>
        <p:txBody>
          <a:bodyPr/>
          <a:lstStyle/>
          <a:p>
            <a:pPr marL="447675" lvl="1" eaLnBrk="0" hangingPunct="0">
              <a:spcBef>
                <a:spcPts val="600"/>
              </a:spcBef>
              <a:spcAft>
                <a:spcPts val="0"/>
              </a:spcAft>
              <a:buClr>
                <a:schemeClr val="accent1"/>
              </a:buClr>
              <a:buSzPct val="100000"/>
              <a:buNone/>
              <a:defRPr/>
            </a:pPr>
            <a:r>
              <a:rPr lang="en-US" sz="2400" dirty="0" smtClean="0">
                <a:latin typeface="+mn-lt"/>
                <a:sym typeface="Wingdings" pitchFamily="2" charset="2"/>
              </a:rPr>
              <a:t>Safety Management and Continuous Improvement Process!</a:t>
            </a:r>
          </a:p>
          <a:p>
            <a:pPr marL="447675" lvl="1" eaLnBrk="0" hangingPunct="0">
              <a:spcBef>
                <a:spcPts val="600"/>
              </a:spcBef>
              <a:buClr>
                <a:schemeClr val="accent1"/>
              </a:buClr>
              <a:defRPr/>
            </a:pPr>
            <a:r>
              <a:rPr lang="en-US" sz="2400" dirty="0" smtClean="0">
                <a:latin typeface="+mn-lt"/>
                <a:sym typeface="Wingdings" pitchFamily="2" charset="2"/>
              </a:rPr>
              <a:t> Keep </a:t>
            </a:r>
            <a:r>
              <a:rPr lang="en-US" sz="2400" dirty="0" smtClean="0">
                <a:latin typeface="+mn-lt"/>
                <a:sym typeface="Wingdings" pitchFamily="2" charset="2"/>
              </a:rPr>
              <a:t>available information on a </a:t>
            </a:r>
            <a:r>
              <a:rPr lang="en-US" sz="2400" b="1" dirty="0" smtClean="0">
                <a:latin typeface="+mn-lt"/>
                <a:sym typeface="Wingdings" pitchFamily="2" charset="2"/>
              </a:rPr>
              <a:t>regular basis </a:t>
            </a:r>
            <a:r>
              <a:rPr lang="en-US" sz="2400" dirty="0" smtClean="0">
                <a:latin typeface="+mn-lt"/>
                <a:sym typeface="Wingdings" pitchFamily="2" charset="2"/>
              </a:rPr>
              <a:t>about</a:t>
            </a:r>
          </a:p>
          <a:p>
            <a:pPr marL="1171575" lvl="2" indent="-266700" eaLnBrk="0" hangingPunct="0">
              <a:spcBef>
                <a:spcPts val="600"/>
              </a:spcBef>
              <a:buClr>
                <a:schemeClr val="accent1"/>
              </a:buClr>
              <a:buSzPct val="100000"/>
              <a:buFont typeface="Arial" pitchFamily="34" charset="0"/>
              <a:buChar char="•"/>
              <a:defRPr/>
            </a:pPr>
            <a:r>
              <a:rPr lang="en-US" sz="1800" dirty="0" smtClean="0">
                <a:latin typeface="+mn-lt"/>
                <a:sym typeface="Wingdings" pitchFamily="2" charset="2"/>
              </a:rPr>
              <a:t>Safety</a:t>
            </a:r>
          </a:p>
          <a:p>
            <a:pPr marL="1171575" lvl="2" indent="-266700" eaLnBrk="0" hangingPunct="0">
              <a:spcBef>
                <a:spcPts val="600"/>
              </a:spcBef>
              <a:buClr>
                <a:schemeClr val="accent1"/>
              </a:buClr>
              <a:buSzPct val="100000"/>
              <a:buFont typeface="Arial" pitchFamily="34" charset="0"/>
              <a:buChar char="•"/>
              <a:defRPr/>
            </a:pPr>
            <a:r>
              <a:rPr lang="en-US" sz="1800" dirty="0" smtClean="0">
                <a:latin typeface="+mn-lt"/>
                <a:sym typeface="Wingdings" pitchFamily="2" charset="2"/>
              </a:rPr>
              <a:t>Incidents</a:t>
            </a:r>
          </a:p>
          <a:p>
            <a:pPr marL="1171575" lvl="2" indent="-266700" eaLnBrk="0" hangingPunct="0">
              <a:spcBef>
                <a:spcPts val="600"/>
              </a:spcBef>
              <a:buClr>
                <a:schemeClr val="accent1"/>
              </a:buClr>
              <a:buSzPct val="100000"/>
              <a:buFont typeface="Arial" pitchFamily="34" charset="0"/>
              <a:buChar char="•"/>
              <a:defRPr/>
            </a:pPr>
            <a:r>
              <a:rPr lang="en-US" sz="1800" dirty="0" smtClean="0">
                <a:latin typeface="+mn-lt"/>
                <a:sym typeface="Wingdings" pitchFamily="2" charset="2"/>
              </a:rPr>
              <a:t>Limits</a:t>
            </a:r>
          </a:p>
          <a:p>
            <a:pPr marL="1171575" lvl="2" indent="-266700" eaLnBrk="0" hangingPunct="0">
              <a:spcBef>
                <a:spcPts val="600"/>
              </a:spcBef>
              <a:buClr>
                <a:schemeClr val="accent1"/>
              </a:buClr>
              <a:buSzPct val="100000"/>
              <a:buFont typeface="Arial" pitchFamily="34" charset="0"/>
              <a:buChar char="•"/>
              <a:defRPr/>
            </a:pPr>
            <a:r>
              <a:rPr lang="en-US" sz="1800" dirty="0" smtClean="0">
                <a:latin typeface="+mn-lt"/>
                <a:sym typeface="Wingdings" pitchFamily="2" charset="2"/>
              </a:rPr>
              <a:t>Audits</a:t>
            </a:r>
          </a:p>
          <a:p>
            <a:pPr marL="1171575" lvl="2" indent="-266700" eaLnBrk="0" hangingPunct="0">
              <a:spcBef>
                <a:spcPts val="600"/>
              </a:spcBef>
              <a:buClr>
                <a:schemeClr val="accent1"/>
              </a:buClr>
              <a:buSzPct val="100000"/>
              <a:buFont typeface="Arial" pitchFamily="34" charset="0"/>
              <a:buChar char="•"/>
              <a:defRPr/>
            </a:pPr>
            <a:r>
              <a:rPr lang="en-US" sz="1800" dirty="0" smtClean="0">
                <a:latin typeface="+mn-lt"/>
                <a:sym typeface="Wingdings" pitchFamily="2" charset="2"/>
              </a:rPr>
              <a:t>…</a:t>
            </a:r>
          </a:p>
          <a:p>
            <a:pPr marL="447675" lvl="1" eaLnBrk="0" hangingPunct="0">
              <a:spcBef>
                <a:spcPts val="600"/>
              </a:spcBef>
              <a:buClr>
                <a:schemeClr val="accent1"/>
              </a:buClr>
              <a:defRPr/>
            </a:pPr>
            <a:r>
              <a:rPr lang="en-US" sz="2400" b="1" dirty="0" smtClean="0">
                <a:latin typeface="+mn-lt"/>
                <a:sym typeface="Wingdings" pitchFamily="2" charset="2"/>
              </a:rPr>
              <a:t> Details</a:t>
            </a:r>
            <a:r>
              <a:rPr lang="en-US" sz="2400" dirty="0" smtClean="0">
                <a:latin typeface="+mn-lt"/>
                <a:sym typeface="Wingdings" pitchFamily="2" charset="2"/>
              </a:rPr>
              <a:t> are crucial! </a:t>
            </a:r>
          </a:p>
          <a:p>
            <a:pPr marL="447675" lvl="1" eaLnBrk="0" hangingPunct="0">
              <a:spcBef>
                <a:spcPts val="600"/>
              </a:spcBef>
              <a:buClr>
                <a:schemeClr val="accent1"/>
              </a:buClr>
              <a:defRPr/>
            </a:pPr>
            <a:r>
              <a:rPr lang="en-US" sz="2400" b="1" dirty="0" smtClean="0">
                <a:latin typeface="+mn-lt"/>
                <a:sym typeface="Wingdings" pitchFamily="2" charset="2"/>
              </a:rPr>
              <a:t> Efficiency</a:t>
            </a:r>
            <a:r>
              <a:rPr lang="en-US" sz="2400" dirty="0" smtClean="0">
                <a:latin typeface="+mn-lt"/>
                <a:sym typeface="Wingdings" pitchFamily="2" charset="2"/>
              </a:rPr>
              <a:t> of Processes are crucial!</a:t>
            </a:r>
          </a:p>
          <a:p>
            <a:pPr marL="447675" lvl="1" eaLnBrk="0" hangingPunct="0">
              <a:spcBef>
                <a:spcPts val="600"/>
              </a:spcBef>
              <a:buClr>
                <a:schemeClr val="accent1"/>
              </a:buClr>
              <a:defRPr/>
            </a:pPr>
            <a:r>
              <a:rPr lang="en-US" sz="2400" dirty="0" smtClean="0">
                <a:latin typeface="+mn-lt"/>
                <a:sym typeface="Wingdings" pitchFamily="2" charset="2"/>
              </a:rPr>
              <a:t> Try to </a:t>
            </a:r>
            <a:r>
              <a:rPr lang="en-US" sz="2400" b="1" dirty="0" smtClean="0">
                <a:latin typeface="+mn-lt"/>
                <a:sym typeface="Wingdings" pitchFamily="2" charset="2"/>
              </a:rPr>
              <a:t>simplify reporting process</a:t>
            </a:r>
            <a:r>
              <a:rPr lang="en-US" sz="2400" dirty="0" smtClean="0">
                <a:latin typeface="+mn-lt"/>
                <a:sym typeface="Wingdings" pitchFamily="2" charset="2"/>
              </a:rPr>
              <a:t>, </a:t>
            </a:r>
            <a:r>
              <a:rPr lang="en-US" sz="2400" b="1" dirty="0" smtClean="0">
                <a:latin typeface="+mn-lt"/>
                <a:sym typeface="Wingdings" pitchFamily="2" charset="2"/>
              </a:rPr>
              <a:t>visualize results </a:t>
            </a:r>
            <a:r>
              <a:rPr lang="en-US" sz="2400" dirty="0" smtClean="0">
                <a:latin typeface="+mn-lt"/>
                <a:sym typeface="Wingdings" pitchFamily="2" charset="2"/>
              </a:rPr>
              <a:t>– e.g. traffic lights for deviations from limits, </a:t>
            </a:r>
            <a:r>
              <a:rPr lang="en-US" sz="2400" b="1" dirty="0" smtClean="0">
                <a:latin typeface="+mn-lt"/>
                <a:sym typeface="Wingdings" pitchFamily="2" charset="2"/>
              </a:rPr>
              <a:t>concentrate on the analytics</a:t>
            </a:r>
            <a:r>
              <a:rPr lang="en-US" sz="2000" dirty="0" smtClean="0">
                <a:latin typeface="+mn-lt"/>
                <a:sym typeface="Wingdings" pitchFamily="2" charset="2"/>
              </a:rPr>
              <a:t/>
            </a:r>
            <a:br>
              <a:rPr lang="en-US" sz="2000" dirty="0" smtClean="0">
                <a:latin typeface="+mn-lt"/>
                <a:sym typeface="Wingdings" pitchFamily="2" charset="2"/>
              </a:rPr>
            </a:br>
            <a:endParaRPr lang="en-US" sz="2000" dirty="0" smtClean="0">
              <a:latin typeface="+mn-lt"/>
            </a:endParaRPr>
          </a:p>
          <a:p>
            <a:pPr marL="447675" lvl="1" eaLnBrk="0" hangingPunct="0">
              <a:spcBef>
                <a:spcPts val="600"/>
              </a:spcBef>
              <a:spcAft>
                <a:spcPts val="0"/>
              </a:spcAft>
              <a:buClr>
                <a:schemeClr val="accent1"/>
              </a:buClr>
              <a:buSzPct val="100000"/>
              <a:buNone/>
              <a:defRPr/>
            </a:pPr>
            <a:endParaRPr lang="en-US" sz="2000" dirty="0" smtClean="0">
              <a:latin typeface="+mn-lt"/>
              <a:cs typeface="+mn-cs"/>
              <a:sym typeface="Wingdings" pitchFamily="2" charset="2"/>
            </a:endParaRPr>
          </a:p>
          <a:p>
            <a:pPr marL="447675" lvl="1" eaLnBrk="0" hangingPunct="0">
              <a:spcBef>
                <a:spcPts val="600"/>
              </a:spcBef>
              <a:spcAft>
                <a:spcPts val="0"/>
              </a:spcAft>
              <a:buClr>
                <a:schemeClr val="accent1"/>
              </a:buClr>
              <a:buSzPct val="100000"/>
              <a:defRPr/>
            </a:pPr>
            <a:r>
              <a:rPr lang="en-US" sz="2000" dirty="0" smtClean="0">
                <a:latin typeface="+mn-lt"/>
                <a:cs typeface="+mn-cs"/>
                <a:sym typeface="Wingdings" pitchFamily="2" charset="2"/>
              </a:rPr>
              <a:t> </a:t>
            </a:r>
            <a:endParaRPr lang="en-US" sz="2000" dirty="0">
              <a:latin typeface="+mn-lt"/>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rtlCol="0">
            <a:noAutofit/>
          </a:bodyPr>
          <a:lstStyle/>
          <a:p>
            <a:pPr eaLnBrk="1" fontAlgn="auto" hangingPunct="1">
              <a:spcAft>
                <a:spcPts val="0"/>
              </a:spcAft>
              <a:defRPr/>
            </a:pPr>
            <a:r>
              <a:rPr lang="en-US" smtClean="0"/>
              <a:t>SAP EHSM Incident Management </a:t>
            </a:r>
            <a:br>
              <a:rPr lang="en-US" smtClean="0"/>
            </a:br>
            <a:r>
              <a:rPr lang="en-US" sz="2000" smtClean="0"/>
              <a:t>Reducing Risks and Costs</a:t>
            </a:r>
            <a:endParaRPr lang="en-US" sz="2000" smtClean="0">
              <a:latin typeface="+mn-lt"/>
            </a:endParaRPr>
          </a:p>
        </p:txBody>
      </p:sp>
      <p:pic>
        <p:nvPicPr>
          <p:cNvPr id="27651" name="Picture 8" descr="money desat.jpg"/>
          <p:cNvPicPr>
            <a:picLocks noChangeAspect="1"/>
          </p:cNvPicPr>
          <p:nvPr/>
        </p:nvPicPr>
        <p:blipFill>
          <a:blip r:embed="rId3" cstate="print"/>
          <a:srcRect t="7372" r="6381" b="8093"/>
          <a:stretch>
            <a:fillRect/>
          </a:stretch>
        </p:blipFill>
        <p:spPr bwMode="auto">
          <a:xfrm>
            <a:off x="327025" y="1562100"/>
            <a:ext cx="2016125" cy="2090738"/>
          </a:xfrm>
          <a:prstGeom prst="rect">
            <a:avLst/>
          </a:prstGeom>
          <a:noFill/>
          <a:ln w="9525">
            <a:noFill/>
            <a:miter lim="800000"/>
            <a:headEnd/>
            <a:tailEnd/>
          </a:ln>
        </p:spPr>
      </p:pic>
      <p:sp>
        <p:nvSpPr>
          <p:cNvPr id="27652" name="Isosceles Triangle 8"/>
          <p:cNvSpPr>
            <a:spLocks noChangeArrowheads="1"/>
          </p:cNvSpPr>
          <p:nvPr/>
        </p:nvSpPr>
        <p:spPr bwMode="auto">
          <a:xfrm rot="5400000">
            <a:off x="542131" y="3410744"/>
            <a:ext cx="4173538" cy="476250"/>
          </a:xfrm>
          <a:prstGeom prst="triangle">
            <a:avLst>
              <a:gd name="adj" fmla="val 51722"/>
            </a:avLst>
          </a:prstGeom>
          <a:solidFill>
            <a:srgbClr val="999999"/>
          </a:solidFill>
          <a:ln w="19050">
            <a:noFill/>
            <a:round/>
            <a:headEnd/>
            <a:tailEnd/>
          </a:ln>
        </p:spPr>
        <p:txBody>
          <a:bodyPr wrap="none" lIns="90000" tIns="46800" rIns="90000" bIns="46800" anchor="ctr"/>
          <a:lstStyle/>
          <a:p>
            <a:pPr marL="244475" indent="-244475" algn="ctr">
              <a:buClr>
                <a:schemeClr val="accent1"/>
              </a:buClr>
              <a:buSzPct val="80000"/>
              <a:buFont typeface="wingdings" pitchFamily="2" charset="2"/>
              <a:buNone/>
            </a:pPr>
            <a:endParaRPr lang="en-US" sz="2400"/>
          </a:p>
        </p:txBody>
      </p:sp>
      <p:sp>
        <p:nvSpPr>
          <p:cNvPr id="27653" name="Text Box 5"/>
          <p:cNvSpPr txBox="1">
            <a:spLocks noChangeArrowheads="1"/>
          </p:cNvSpPr>
          <p:nvPr/>
        </p:nvSpPr>
        <p:spPr bwMode="auto">
          <a:xfrm>
            <a:off x="319088" y="3784600"/>
            <a:ext cx="2030412" cy="1955800"/>
          </a:xfrm>
          <a:prstGeom prst="rect">
            <a:avLst/>
          </a:prstGeom>
          <a:solidFill>
            <a:schemeClr val="accent1"/>
          </a:solidFill>
          <a:ln w="12700" algn="ctr">
            <a:solidFill>
              <a:schemeClr val="bg1"/>
            </a:solidFill>
            <a:miter lim="800000"/>
            <a:headEnd/>
            <a:tailEnd/>
          </a:ln>
        </p:spPr>
        <p:txBody>
          <a:bodyPr lIns="108000" rIns="36000" bIns="36000" anchor="ctr"/>
          <a:lstStyle/>
          <a:p>
            <a:pPr algn="ctr">
              <a:spcBef>
                <a:spcPts val="600"/>
              </a:spcBef>
              <a:buClr>
                <a:srgbClr val="F0AB00"/>
              </a:buClr>
              <a:buSzPct val="80000"/>
            </a:pPr>
            <a:endParaRPr lang="en-US" sz="1200" b="1">
              <a:solidFill>
                <a:schemeClr val="bg1"/>
              </a:solidFill>
            </a:endParaRPr>
          </a:p>
        </p:txBody>
      </p:sp>
      <p:sp>
        <p:nvSpPr>
          <p:cNvPr id="27654" name="Rectangle 5"/>
          <p:cNvSpPr>
            <a:spLocks noChangeArrowheads="1"/>
          </p:cNvSpPr>
          <p:nvPr/>
        </p:nvSpPr>
        <p:spPr bwMode="gray">
          <a:xfrm>
            <a:off x="331788" y="3902075"/>
            <a:ext cx="2000250" cy="1676400"/>
          </a:xfrm>
          <a:prstGeom prst="rect">
            <a:avLst/>
          </a:prstGeom>
          <a:noFill/>
          <a:ln w="12700" algn="ctr">
            <a:noFill/>
            <a:miter lim="800000"/>
            <a:headEnd/>
            <a:tailEnd/>
          </a:ln>
        </p:spPr>
        <p:txBody>
          <a:bodyPr lIns="0" tIns="0" rIns="0" bIns="0" anchor="ctr"/>
          <a:lstStyle/>
          <a:p>
            <a:pPr algn="ctr" eaLnBrk="0" hangingPunct="0">
              <a:spcBef>
                <a:spcPct val="75000"/>
              </a:spcBef>
              <a:buClr>
                <a:schemeClr val="tx1"/>
              </a:buClr>
              <a:buSzPct val="80000"/>
              <a:buFont typeface="wingdings" pitchFamily="2" charset="2"/>
              <a:buNone/>
            </a:pPr>
            <a:r>
              <a:rPr lang="en-US" sz="1600" b="1">
                <a:solidFill>
                  <a:schemeClr val="bg1"/>
                </a:solidFill>
              </a:rPr>
              <a:t>Secure business benefits for your company</a:t>
            </a:r>
          </a:p>
        </p:txBody>
      </p:sp>
      <p:sp>
        <p:nvSpPr>
          <p:cNvPr id="27655" name="Rectangle 8"/>
          <p:cNvSpPr>
            <a:spLocks noChangeArrowheads="1"/>
          </p:cNvSpPr>
          <p:nvPr/>
        </p:nvSpPr>
        <p:spPr bwMode="gray">
          <a:xfrm>
            <a:off x="4805363" y="1417638"/>
            <a:ext cx="3779837" cy="1079500"/>
          </a:xfrm>
          <a:prstGeom prst="rect">
            <a:avLst/>
          </a:prstGeom>
          <a:noFill/>
          <a:ln w="12700" algn="ctr">
            <a:noFill/>
            <a:miter lim="800000"/>
            <a:headEnd/>
            <a:tailEnd/>
          </a:ln>
        </p:spPr>
        <p:txBody>
          <a:bodyPr lIns="36000" tIns="36000" rIns="36000" bIns="36000" anchor="ctr"/>
          <a:lstStyle/>
          <a:p>
            <a:pPr marL="169863" indent="-169863" eaLnBrk="0" hangingPunct="0">
              <a:spcAft>
                <a:spcPts val="600"/>
              </a:spcAft>
              <a:buClr>
                <a:schemeClr val="accent1"/>
              </a:buClr>
              <a:buSzPct val="100000"/>
              <a:buFont typeface="Arial" charset="0"/>
              <a:buChar char="•"/>
            </a:pPr>
            <a:r>
              <a:rPr lang="en-US" sz="1400"/>
              <a:t>Improve productivity </a:t>
            </a:r>
          </a:p>
          <a:p>
            <a:pPr marL="169863" indent="-169863" eaLnBrk="0" hangingPunct="0">
              <a:spcAft>
                <a:spcPts val="600"/>
              </a:spcAft>
              <a:buClr>
                <a:schemeClr val="accent1"/>
              </a:buClr>
              <a:buSzPct val="100000"/>
              <a:buFont typeface="Arial" charset="0"/>
              <a:buChar char="•"/>
            </a:pPr>
            <a:r>
              <a:rPr lang="en-US" sz="1400"/>
              <a:t>Standardize and improve efficiency</a:t>
            </a:r>
          </a:p>
          <a:p>
            <a:pPr marL="169863" indent="-169863" eaLnBrk="0" hangingPunct="0">
              <a:spcAft>
                <a:spcPts val="600"/>
              </a:spcAft>
              <a:buClr>
                <a:schemeClr val="accent1"/>
              </a:buClr>
              <a:buSzPct val="100000"/>
              <a:buFont typeface="Arial" charset="0"/>
              <a:buChar char="•"/>
            </a:pPr>
            <a:r>
              <a:rPr lang="en-US" sz="1400"/>
              <a:t>Reduce IT support costs</a:t>
            </a:r>
            <a:endParaRPr lang="en-US"/>
          </a:p>
        </p:txBody>
      </p:sp>
      <p:sp>
        <p:nvSpPr>
          <p:cNvPr id="27656" name="Rectangle 5"/>
          <p:cNvSpPr>
            <a:spLocks noChangeArrowheads="1"/>
          </p:cNvSpPr>
          <p:nvPr/>
        </p:nvSpPr>
        <p:spPr bwMode="gray">
          <a:xfrm>
            <a:off x="2808288" y="1744663"/>
            <a:ext cx="1692275" cy="358775"/>
          </a:xfrm>
          <a:prstGeom prst="rect">
            <a:avLst/>
          </a:prstGeom>
          <a:noFill/>
          <a:ln w="12700" algn="ctr">
            <a:solidFill>
              <a:schemeClr val="bg1"/>
            </a:solidFill>
            <a:miter lim="800000"/>
            <a:headEnd/>
            <a:tailEnd/>
          </a:ln>
        </p:spPr>
        <p:txBody>
          <a:bodyPr lIns="36000" tIns="36000" rIns="36000" bIns="36000" anchor="ctr"/>
          <a:lstStyle/>
          <a:p>
            <a:pPr algn="ctr">
              <a:spcBef>
                <a:spcPts val="600"/>
              </a:spcBef>
              <a:buClr>
                <a:srgbClr val="F0AB00"/>
              </a:buClr>
              <a:buSzPct val="80000"/>
              <a:buFont typeface="wingdings" pitchFamily="2" charset="2"/>
              <a:buNone/>
            </a:pPr>
            <a:r>
              <a:rPr lang="en-US" sz="1600" b="1">
                <a:solidFill>
                  <a:srgbClr val="F0AB00"/>
                </a:solidFill>
              </a:rPr>
              <a:t>Lower your costs </a:t>
            </a:r>
          </a:p>
        </p:txBody>
      </p:sp>
      <p:sp>
        <p:nvSpPr>
          <p:cNvPr id="27657" name="Rectangle 11"/>
          <p:cNvSpPr>
            <a:spLocks noChangeArrowheads="1"/>
          </p:cNvSpPr>
          <p:nvPr/>
        </p:nvSpPr>
        <p:spPr bwMode="gray">
          <a:xfrm>
            <a:off x="4803775" y="2909888"/>
            <a:ext cx="3779838" cy="1344612"/>
          </a:xfrm>
          <a:prstGeom prst="rect">
            <a:avLst/>
          </a:prstGeom>
          <a:noFill/>
          <a:ln w="12700" algn="ctr">
            <a:noFill/>
            <a:miter lim="800000"/>
            <a:headEnd/>
            <a:tailEnd/>
          </a:ln>
        </p:spPr>
        <p:txBody>
          <a:bodyPr lIns="0" tIns="0" rIns="0" bIns="0"/>
          <a:lstStyle/>
          <a:p>
            <a:pPr marL="169863" indent="-169863" eaLnBrk="0" hangingPunct="0">
              <a:spcBef>
                <a:spcPts val="300"/>
              </a:spcBef>
              <a:spcAft>
                <a:spcPts val="600"/>
              </a:spcAft>
              <a:buClr>
                <a:schemeClr val="accent1"/>
              </a:buClr>
              <a:buSzPct val="100000"/>
              <a:buFont typeface="Arial" charset="0"/>
              <a:buChar char="•"/>
            </a:pPr>
            <a:r>
              <a:rPr lang="en-US" sz="1400"/>
              <a:t>Guarantee compliance</a:t>
            </a:r>
          </a:p>
          <a:p>
            <a:pPr marL="169863" indent="-169863" eaLnBrk="0" hangingPunct="0">
              <a:spcBef>
                <a:spcPts val="300"/>
              </a:spcBef>
              <a:spcAft>
                <a:spcPts val="600"/>
              </a:spcAft>
              <a:buClr>
                <a:schemeClr val="accent1"/>
              </a:buClr>
              <a:buSzPct val="100000"/>
              <a:buFont typeface="Arial" charset="0"/>
              <a:buChar char="•"/>
            </a:pPr>
            <a:r>
              <a:rPr lang="en-US" sz="1400"/>
              <a:t>Strengthen standard processes</a:t>
            </a:r>
          </a:p>
          <a:p>
            <a:pPr marL="169863" indent="-169863" eaLnBrk="0" hangingPunct="0">
              <a:spcBef>
                <a:spcPts val="300"/>
              </a:spcBef>
              <a:spcAft>
                <a:spcPts val="600"/>
              </a:spcAft>
              <a:buClr>
                <a:schemeClr val="accent1"/>
              </a:buClr>
              <a:buSzPct val="100000"/>
              <a:buFont typeface="Arial" charset="0"/>
              <a:buChar char="•"/>
            </a:pPr>
            <a:r>
              <a:rPr lang="en-US" sz="1400"/>
              <a:t>Identify and prevent risks</a:t>
            </a:r>
          </a:p>
          <a:p>
            <a:pPr marL="169863" indent="-169863" eaLnBrk="0" hangingPunct="0">
              <a:spcBef>
                <a:spcPts val="300"/>
              </a:spcBef>
              <a:spcAft>
                <a:spcPts val="600"/>
              </a:spcAft>
              <a:buClr>
                <a:schemeClr val="accent1"/>
              </a:buClr>
              <a:buSzPct val="100000"/>
              <a:buFont typeface="Arial" charset="0"/>
              <a:buChar char="•"/>
            </a:pPr>
            <a:r>
              <a:rPr lang="en-US" sz="1400"/>
              <a:t>Reduce operational risks proactively</a:t>
            </a:r>
          </a:p>
          <a:p>
            <a:pPr marL="169863" indent="-169863" eaLnBrk="0" hangingPunct="0">
              <a:spcBef>
                <a:spcPts val="600"/>
              </a:spcBef>
              <a:spcAft>
                <a:spcPts val="200"/>
              </a:spcAft>
              <a:buClr>
                <a:schemeClr val="accent1"/>
              </a:buClr>
              <a:buSzPct val="100000"/>
              <a:buFont typeface="Arial" charset="0"/>
              <a:buChar char="•"/>
            </a:pPr>
            <a:endParaRPr lang="en-US"/>
          </a:p>
        </p:txBody>
      </p:sp>
      <p:sp>
        <p:nvSpPr>
          <p:cNvPr id="27658" name="Rectangle 5"/>
          <p:cNvSpPr>
            <a:spLocks noChangeArrowheads="1"/>
          </p:cNvSpPr>
          <p:nvPr/>
        </p:nvSpPr>
        <p:spPr bwMode="gray">
          <a:xfrm>
            <a:off x="2903538" y="3151188"/>
            <a:ext cx="1439862" cy="539750"/>
          </a:xfrm>
          <a:prstGeom prst="rect">
            <a:avLst/>
          </a:prstGeom>
          <a:noFill/>
          <a:ln w="12700" algn="ctr">
            <a:solidFill>
              <a:schemeClr val="bg1"/>
            </a:solidFill>
            <a:miter lim="800000"/>
            <a:headEnd/>
            <a:tailEnd/>
          </a:ln>
        </p:spPr>
        <p:txBody>
          <a:bodyPr lIns="36000" tIns="36000" rIns="36000" bIns="36000" anchor="ctr"/>
          <a:lstStyle/>
          <a:p>
            <a:pPr algn="ctr">
              <a:spcBef>
                <a:spcPts val="600"/>
              </a:spcBef>
              <a:buClr>
                <a:srgbClr val="F0AB00"/>
              </a:buClr>
              <a:buSzPct val="80000"/>
            </a:pPr>
            <a:r>
              <a:rPr lang="en-US" sz="1600" b="1">
                <a:solidFill>
                  <a:srgbClr val="F0AB00"/>
                </a:solidFill>
              </a:rPr>
              <a:t>Reduce your risks</a:t>
            </a:r>
          </a:p>
        </p:txBody>
      </p:sp>
      <p:sp>
        <p:nvSpPr>
          <p:cNvPr id="27659" name="Rectangle 14"/>
          <p:cNvSpPr>
            <a:spLocks noChangeArrowheads="1"/>
          </p:cNvSpPr>
          <p:nvPr/>
        </p:nvSpPr>
        <p:spPr bwMode="gray">
          <a:xfrm>
            <a:off x="4805363" y="4522788"/>
            <a:ext cx="3600450" cy="1179512"/>
          </a:xfrm>
          <a:prstGeom prst="rect">
            <a:avLst/>
          </a:prstGeom>
          <a:noFill/>
          <a:ln w="12700" algn="ctr">
            <a:solidFill>
              <a:schemeClr val="bg1"/>
            </a:solidFill>
            <a:miter lim="800000"/>
            <a:headEnd/>
            <a:tailEnd/>
          </a:ln>
        </p:spPr>
        <p:txBody>
          <a:bodyPr lIns="36000" tIns="36000" rIns="36000" bIns="36000" anchor="ctr"/>
          <a:lstStyle/>
          <a:p>
            <a:pPr marL="169863" indent="-169863" eaLnBrk="0" hangingPunct="0">
              <a:spcBef>
                <a:spcPts val="300"/>
              </a:spcBef>
              <a:spcAft>
                <a:spcPts val="600"/>
              </a:spcAft>
              <a:buClr>
                <a:schemeClr val="accent1"/>
              </a:buClr>
              <a:buSzPct val="100000"/>
              <a:buFont typeface="Arial" charset="0"/>
              <a:buChar char="•"/>
            </a:pPr>
            <a:r>
              <a:rPr lang="en-US" sz="1400"/>
              <a:t>Safeguard your operating license</a:t>
            </a:r>
          </a:p>
          <a:p>
            <a:pPr marL="169863" indent="-169863" eaLnBrk="0" hangingPunct="0">
              <a:spcBef>
                <a:spcPts val="300"/>
              </a:spcBef>
              <a:spcAft>
                <a:spcPts val="600"/>
              </a:spcAft>
              <a:buClr>
                <a:schemeClr val="accent1"/>
              </a:buClr>
              <a:buSzPct val="100000"/>
              <a:buFont typeface="Arial" charset="0"/>
              <a:buChar char="•"/>
            </a:pPr>
            <a:r>
              <a:rPr lang="en-US" sz="1400"/>
              <a:t>Protect your brand and image</a:t>
            </a:r>
          </a:p>
          <a:p>
            <a:pPr marL="169863" indent="-169863" eaLnBrk="0" hangingPunct="0">
              <a:spcBef>
                <a:spcPts val="300"/>
              </a:spcBef>
              <a:spcAft>
                <a:spcPts val="600"/>
              </a:spcAft>
              <a:buClr>
                <a:schemeClr val="accent1"/>
              </a:buClr>
              <a:buSzPct val="100000"/>
              <a:buFont typeface="Arial" charset="0"/>
              <a:buChar char="•"/>
            </a:pPr>
            <a:r>
              <a:rPr lang="en-US" sz="1400"/>
              <a:t>Expand your markets and fields of business</a:t>
            </a:r>
          </a:p>
        </p:txBody>
      </p:sp>
      <p:sp>
        <p:nvSpPr>
          <p:cNvPr id="27660" name="Rectangle 5"/>
          <p:cNvSpPr>
            <a:spLocks noChangeArrowheads="1"/>
          </p:cNvSpPr>
          <p:nvPr/>
        </p:nvSpPr>
        <p:spPr bwMode="gray">
          <a:xfrm>
            <a:off x="2892425" y="4622800"/>
            <a:ext cx="1871663" cy="900113"/>
          </a:xfrm>
          <a:prstGeom prst="rect">
            <a:avLst/>
          </a:prstGeom>
          <a:noFill/>
          <a:ln w="12700" algn="ctr">
            <a:solidFill>
              <a:schemeClr val="bg1"/>
            </a:solidFill>
            <a:miter lim="800000"/>
            <a:headEnd/>
            <a:tailEnd/>
          </a:ln>
        </p:spPr>
        <p:txBody>
          <a:bodyPr lIns="36000" tIns="36000" rIns="36000" bIns="36000" anchor="ctr"/>
          <a:lstStyle/>
          <a:p>
            <a:pPr algn="ctr">
              <a:buClr>
                <a:srgbClr val="F0AB00"/>
              </a:buClr>
              <a:buSzPct val="80000"/>
            </a:pPr>
            <a:r>
              <a:rPr lang="en-US" sz="1600" b="1">
                <a:solidFill>
                  <a:srgbClr val="F0AB00"/>
                </a:solidFill>
              </a:rPr>
              <a:t>Protect your brand and your revenue</a:t>
            </a:r>
          </a:p>
        </p:txBody>
      </p:sp>
      <p:sp>
        <p:nvSpPr>
          <p:cNvPr id="144400" name="Text Box 16"/>
          <p:cNvSpPr txBox="1">
            <a:spLocks noChangeArrowheads="1"/>
          </p:cNvSpPr>
          <p:nvPr/>
        </p:nvSpPr>
        <p:spPr bwMode="auto">
          <a:xfrm>
            <a:off x="327025" y="5819775"/>
            <a:ext cx="8493125" cy="4000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50000"/>
              </a:spcBef>
            </a:pPr>
            <a:r>
              <a:rPr lang="en-US" sz="2000" b="1" i="1">
                <a:solidFill>
                  <a:srgbClr val="F0AB00"/>
                </a:solidFill>
              </a:rPr>
              <a:t>Ensure an effective and safe working environment worldwide</a:t>
            </a:r>
            <a:endParaRPr lang="en-US" sz="2000" i="1">
              <a:solidFill>
                <a:srgbClr val="F0AB00"/>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4400"/>
                                        </p:tgtEl>
                                        <p:attrNameLst>
                                          <p:attrName>style.visibility</p:attrName>
                                        </p:attrNameLst>
                                      </p:cBhvr>
                                      <p:to>
                                        <p:strVal val="visible"/>
                                      </p:to>
                                    </p:set>
                                    <p:animEffect transition="in" filter="wipe(left)">
                                      <p:cBhvr>
                                        <p:cTn id="7" dur="500"/>
                                        <p:tgtEl>
                                          <p:spTgt spid="144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0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ChangeArrowheads="1"/>
          </p:cNvSpPr>
          <p:nvPr/>
        </p:nvSpPr>
        <p:spPr bwMode="gray">
          <a:xfrm>
            <a:off x="3146425" y="2220913"/>
            <a:ext cx="2808288" cy="603250"/>
          </a:xfrm>
          <a:prstGeom prst="rect">
            <a:avLst/>
          </a:prstGeom>
          <a:noFill/>
          <a:ln w="9525" algn="ctr">
            <a:noFill/>
            <a:miter lim="800000"/>
            <a:headEnd/>
            <a:tailEnd/>
          </a:ln>
        </p:spPr>
        <p:txBody>
          <a:bodyPr lIns="0" tIns="0" rIns="0" bIns="0"/>
          <a:lstStyle/>
          <a:p>
            <a:pPr algn="ctr" eaLnBrk="0" hangingPunct="0">
              <a:defRPr/>
            </a:pPr>
            <a:r>
              <a:rPr lang="en-US" sz="3500" b="1" dirty="0">
                <a:solidFill>
                  <a:schemeClr val="tx2"/>
                </a:solidFill>
                <a:latin typeface="+mn-lt"/>
                <a:ea typeface="Arial Unicode MS" pitchFamily="34" charset="-128"/>
                <a:cs typeface="Arial Unicode MS" pitchFamily="34" charset="-128"/>
              </a:rPr>
              <a:t>Questions</a:t>
            </a:r>
          </a:p>
        </p:txBody>
      </p:sp>
      <p:pic>
        <p:nvPicPr>
          <p:cNvPr id="62466" name="Picture 2" descr="_2X68Q~8"/>
          <p:cNvPicPr>
            <a:picLocks noChangeAspect="1" noChangeArrowheads="1"/>
          </p:cNvPicPr>
          <p:nvPr/>
        </p:nvPicPr>
        <p:blipFill>
          <a:blip r:embed="rId3" cstate="print"/>
          <a:srcRect b="40361"/>
          <a:stretch>
            <a:fillRect/>
          </a:stretch>
        </p:blipFill>
        <p:spPr bwMode="gray">
          <a:xfrm>
            <a:off x="3549650" y="3106738"/>
            <a:ext cx="1920875" cy="1489075"/>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Thank you for your attention!</a:t>
            </a:r>
            <a:endParaRPr lang="en-US"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Placeholder 2"/>
          <p:cNvSpPr>
            <a:spLocks noGrp="1"/>
          </p:cNvSpPr>
          <p:nvPr>
            <p:ph type="body" sz="quarter" idx="10"/>
          </p:nvPr>
        </p:nvSpPr>
        <p:spPr>
          <a:xfrm>
            <a:off x="323850" y="4818063"/>
            <a:ext cx="8496300" cy="1476375"/>
          </a:xfrm>
        </p:spPr>
        <p:txBody>
          <a:bodyPr/>
          <a:lstStyle/>
          <a:p>
            <a:pPr eaLnBrk="1" hangingPunct="1">
              <a:spcBef>
                <a:spcPct val="0"/>
              </a:spcBef>
            </a:pPr>
            <a:r>
              <a:rPr lang="de-DE" dirty="0" smtClean="0"/>
              <a:t>Contact data:</a:t>
            </a:r>
          </a:p>
          <a:p>
            <a:pPr eaLnBrk="1" hangingPunct="1">
              <a:spcBef>
                <a:spcPct val="0"/>
              </a:spcBef>
            </a:pPr>
            <a:endParaRPr lang="de-DE" dirty="0" smtClean="0"/>
          </a:p>
          <a:p>
            <a:pPr eaLnBrk="1" hangingPunct="1">
              <a:spcBef>
                <a:spcPct val="0"/>
              </a:spcBef>
            </a:pPr>
            <a:r>
              <a:rPr lang="de-DE" b="1" dirty="0" smtClean="0"/>
              <a:t>Bernd Freibott</a:t>
            </a:r>
          </a:p>
          <a:p>
            <a:pPr eaLnBrk="1" hangingPunct="1">
              <a:spcBef>
                <a:spcPct val="0"/>
              </a:spcBef>
            </a:pPr>
            <a:r>
              <a:rPr lang="de-DE" dirty="0" smtClean="0"/>
              <a:t>Director Business Development</a:t>
            </a:r>
          </a:p>
          <a:p>
            <a:pPr eaLnBrk="1" hangingPunct="1">
              <a:spcBef>
                <a:spcPct val="0"/>
              </a:spcBef>
            </a:pPr>
            <a:r>
              <a:rPr lang="de-DE" dirty="0" smtClean="0"/>
              <a:t>Global Sustainability Services Hub</a:t>
            </a:r>
          </a:p>
          <a:p>
            <a:pPr eaLnBrk="1" hangingPunct="1">
              <a:spcBef>
                <a:spcPct val="0"/>
              </a:spcBef>
            </a:pPr>
            <a:endParaRPr lang="de-DE" b="1" dirty="0" smtClean="0"/>
          </a:p>
          <a:p>
            <a:pPr eaLnBrk="1" hangingPunct="1">
              <a:spcBef>
                <a:spcPct val="0"/>
              </a:spcBef>
            </a:pPr>
            <a:r>
              <a:rPr lang="de-DE" b="1" dirty="0" smtClean="0"/>
              <a:t>SAP Deutschland AG &amp; Co.KG</a:t>
            </a:r>
            <a:endParaRPr lang="de-DE" dirty="0" smtClean="0"/>
          </a:p>
          <a:p>
            <a:pPr eaLnBrk="1" hangingPunct="1">
              <a:spcBef>
                <a:spcPct val="0"/>
              </a:spcBef>
            </a:pPr>
            <a:r>
              <a:rPr lang="de-DE" dirty="0" smtClean="0"/>
              <a:t>Dornierstr. 3</a:t>
            </a:r>
          </a:p>
          <a:p>
            <a:pPr eaLnBrk="1" hangingPunct="1">
              <a:spcBef>
                <a:spcPct val="0"/>
              </a:spcBef>
            </a:pPr>
            <a:r>
              <a:rPr lang="de-DE" dirty="0" smtClean="0"/>
              <a:t>88677 Markdorf, Germany</a:t>
            </a:r>
          </a:p>
          <a:p>
            <a:pPr eaLnBrk="1" hangingPunct="1">
              <a:spcBef>
                <a:spcPct val="0"/>
              </a:spcBef>
            </a:pPr>
            <a:endParaRPr lang="de-DE" dirty="0" smtClean="0"/>
          </a:p>
          <a:p>
            <a:pPr eaLnBrk="1" hangingPunct="1">
              <a:spcBef>
                <a:spcPct val="0"/>
              </a:spcBef>
            </a:pPr>
            <a:r>
              <a:rPr lang="de-DE" dirty="0" smtClean="0"/>
              <a:t>Mobile: +49 175 15 90 31 2</a:t>
            </a:r>
          </a:p>
          <a:p>
            <a:pPr eaLnBrk="1" hangingPunct="1">
              <a:spcBef>
                <a:spcPct val="0"/>
              </a:spcBef>
            </a:pPr>
            <a:r>
              <a:rPr lang="de-DE" dirty="0" smtClean="0"/>
              <a:t>E-mail</a:t>
            </a:r>
            <a:r>
              <a:rPr lang="de-DE" smtClean="0"/>
              <a:t>: </a:t>
            </a:r>
            <a:r>
              <a:rPr lang="de-DE" smtClean="0">
                <a:hlinkClick r:id="rId3"/>
              </a:rPr>
              <a:t>Bernd.Freibott@sap.com</a:t>
            </a:r>
            <a:r>
              <a:rPr lang="de-DE" smtClean="0"/>
              <a:t> </a:t>
            </a:r>
            <a:endParaRPr lang="de-DE" dirty="0" smtClean="0"/>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lang="en-US" dirty="0" smtClean="0"/>
              <a:t>The Business Case for Sustainability</a:t>
            </a:r>
            <a:endParaRPr lang="en-US" dirty="0"/>
          </a:p>
        </p:txBody>
      </p:sp>
      <p:grpSp>
        <p:nvGrpSpPr>
          <p:cNvPr id="2" name="Group 25"/>
          <p:cNvGrpSpPr/>
          <p:nvPr/>
        </p:nvGrpSpPr>
        <p:grpSpPr>
          <a:xfrm>
            <a:off x="262731" y="1866900"/>
            <a:ext cx="2166569" cy="3807754"/>
            <a:chOff x="262731" y="1866900"/>
            <a:chExt cx="2166569" cy="3807754"/>
          </a:xfrm>
        </p:grpSpPr>
        <p:sp>
          <p:nvSpPr>
            <p:cNvPr id="83" name="Rectangle 82"/>
            <p:cNvSpPr/>
            <p:nvPr/>
          </p:nvSpPr>
          <p:spPr>
            <a:xfrm>
              <a:off x="262731" y="3797249"/>
              <a:ext cx="2166569" cy="1877405"/>
            </a:xfrm>
            <a:prstGeom prst="rect">
              <a:avLst/>
            </a:prstGeom>
          </p:spPr>
          <p:txBody>
            <a:bodyPr wrap="square" lIns="91407" tIns="45704" rIns="91407" bIns="45704">
              <a:spAutoFit/>
            </a:bodyPr>
            <a:lstStyle/>
            <a:p>
              <a:pPr marL="171390" indent="-171390" defTabSz="914079">
                <a:buClr>
                  <a:srgbClr val="000000">
                    <a:lumMod val="85000"/>
                    <a:lumOff val="15000"/>
                  </a:srgbClr>
                </a:buClr>
                <a:buSzPct val="100000"/>
                <a:buFont typeface="Arial" pitchFamily="34" charset="0"/>
                <a:buChar char="■"/>
              </a:pPr>
              <a:r>
                <a:rPr lang="en-US" altLang="ja-JP" sz="1400" dirty="0" smtClean="0">
                  <a:solidFill>
                    <a:srgbClr val="666666"/>
                  </a:solidFill>
                </a:rPr>
                <a:t>Lower compliance cost</a:t>
              </a:r>
            </a:p>
            <a:p>
              <a:pPr marL="171390" indent="-171390" defTabSz="914079">
                <a:buClr>
                  <a:srgbClr val="000000">
                    <a:lumMod val="85000"/>
                    <a:lumOff val="15000"/>
                  </a:srgbClr>
                </a:buClr>
                <a:buSzPct val="100000"/>
                <a:buFont typeface="Arial" pitchFamily="34" charset="0"/>
                <a:buChar char="■"/>
              </a:pPr>
              <a:r>
                <a:rPr lang="en-US" altLang="ja-JP" sz="1400" dirty="0" smtClean="0">
                  <a:solidFill>
                    <a:srgbClr val="666666"/>
                  </a:solidFill>
                </a:rPr>
                <a:t>Proactive risk reduction</a:t>
              </a:r>
            </a:p>
            <a:p>
              <a:pPr marL="171390" indent="-171390" defTabSz="914079">
                <a:buClr>
                  <a:srgbClr val="000000">
                    <a:lumMod val="85000"/>
                    <a:lumOff val="15000"/>
                  </a:srgbClr>
                </a:buClr>
                <a:buSzPct val="100000"/>
                <a:buFont typeface="Arial" pitchFamily="34" charset="0"/>
                <a:buChar char="■"/>
              </a:pPr>
              <a:r>
                <a:rPr lang="en-US" altLang="ja-JP" sz="1400" dirty="0" smtClean="0">
                  <a:solidFill>
                    <a:srgbClr val="666666"/>
                  </a:solidFill>
                </a:rPr>
                <a:t>Operational continuity</a:t>
              </a:r>
            </a:p>
            <a:p>
              <a:pPr marL="171390" indent="-171390" defTabSz="914079">
                <a:buClr>
                  <a:srgbClr val="000000">
                    <a:lumMod val="85000"/>
                    <a:lumOff val="15000"/>
                  </a:srgbClr>
                </a:buClr>
                <a:buSzPct val="100000"/>
                <a:buFont typeface="Arial" pitchFamily="34" charset="0"/>
                <a:buChar char="■"/>
              </a:pPr>
              <a:endParaRPr lang="en-US" altLang="ja-JP" sz="1400" dirty="0" smtClean="0">
                <a:solidFill>
                  <a:srgbClr val="666666"/>
                </a:solidFill>
              </a:endParaRPr>
            </a:p>
            <a:p>
              <a:pPr marL="171390" indent="-171390" defTabSz="914079">
                <a:buClr>
                  <a:srgbClr val="000000">
                    <a:lumMod val="85000"/>
                    <a:lumOff val="15000"/>
                  </a:srgbClr>
                </a:buClr>
                <a:buSzPct val="100000"/>
                <a:buFont typeface="Arial" pitchFamily="34" charset="0"/>
                <a:buChar char="■"/>
              </a:pPr>
              <a:endParaRPr lang="en-US" altLang="ja-JP" sz="1400" dirty="0" smtClean="0">
                <a:solidFill>
                  <a:srgbClr val="666666"/>
                </a:solidFill>
              </a:endParaRPr>
            </a:p>
            <a:p>
              <a:pPr marL="171390" indent="-171390" defTabSz="914079">
                <a:buClr>
                  <a:srgbClr val="000000">
                    <a:lumMod val="85000"/>
                    <a:lumOff val="15000"/>
                  </a:srgbClr>
                </a:buClr>
                <a:buSzPct val="80000"/>
                <a:buFont typeface="Arial" pitchFamily="34" charset="0"/>
                <a:buChar char="►"/>
              </a:pPr>
              <a:r>
                <a:rPr lang="en-US" altLang="ja-JP" b="1" dirty="0" smtClean="0">
                  <a:solidFill>
                    <a:srgbClr val="666666"/>
                  </a:solidFill>
                </a:rPr>
                <a:t>Operational</a:t>
              </a:r>
              <a:br>
                <a:rPr lang="en-US" altLang="ja-JP" b="1" dirty="0" smtClean="0">
                  <a:solidFill>
                    <a:srgbClr val="666666"/>
                  </a:solidFill>
                </a:rPr>
              </a:br>
              <a:r>
                <a:rPr lang="en-US" altLang="ja-JP" b="1" dirty="0" smtClean="0">
                  <a:solidFill>
                    <a:srgbClr val="666666"/>
                  </a:solidFill>
                </a:rPr>
                <a:t>Risk Mgmt</a:t>
              </a:r>
              <a:endParaRPr lang="en-US" altLang="ja-JP" sz="1400" b="1" dirty="0" smtClean="0">
                <a:solidFill>
                  <a:srgbClr val="000000">
                    <a:lumMod val="85000"/>
                    <a:lumOff val="15000"/>
                  </a:srgbClr>
                </a:solidFill>
              </a:endParaRPr>
            </a:p>
          </p:txBody>
        </p:sp>
        <p:grpSp>
          <p:nvGrpSpPr>
            <p:cNvPr id="3" name="Group 32"/>
            <p:cNvGrpSpPr/>
            <p:nvPr/>
          </p:nvGrpSpPr>
          <p:grpSpPr>
            <a:xfrm>
              <a:off x="328613" y="1866900"/>
              <a:ext cx="1928812" cy="1872586"/>
              <a:chOff x="328613" y="1866900"/>
              <a:chExt cx="1928812" cy="1872586"/>
            </a:xfrm>
          </p:grpSpPr>
          <p:pic>
            <p:nvPicPr>
              <p:cNvPr id="133121" name="Picture 1" descr="C:\Users\i806073\AppData\Local\Temp\Rar$DI17.844\75389_lr_srgb_s_gl.jpg"/>
              <p:cNvPicPr>
                <a:picLocks noChangeAspect="1" noChangeArrowheads="1"/>
              </p:cNvPicPr>
              <p:nvPr/>
            </p:nvPicPr>
            <p:blipFill>
              <a:blip r:embed="rId3" cstate="print"/>
              <a:srcRect l="10390" r="7501"/>
              <a:stretch>
                <a:fillRect/>
              </a:stretch>
            </p:blipFill>
            <p:spPr bwMode="auto">
              <a:xfrm>
                <a:off x="328613" y="1866900"/>
                <a:ext cx="1928812" cy="1872586"/>
              </a:xfrm>
              <a:prstGeom prst="rect">
                <a:avLst/>
              </a:prstGeom>
              <a:effectLst>
                <a:outerShdw blurRad="50800" dist="38100" dir="2700000" algn="tl" rotWithShape="0">
                  <a:prstClr val="black">
                    <a:alpha val="40000"/>
                  </a:prstClr>
                </a:outerShdw>
              </a:effectLst>
            </p:spPr>
          </p:pic>
          <p:sp>
            <p:nvSpPr>
              <p:cNvPr id="18" name="Rectangle 17"/>
              <p:cNvSpPr/>
              <p:nvPr/>
            </p:nvSpPr>
            <p:spPr bwMode="gray">
              <a:xfrm>
                <a:off x="332934" y="2998566"/>
                <a:ext cx="1852301" cy="740920"/>
              </a:xfrm>
              <a:prstGeom prst="rect">
                <a:avLst/>
              </a:prstGeom>
              <a:solidFill>
                <a:srgbClr val="000000">
                  <a:alpha val="61176"/>
                </a:srgbClr>
              </a:solidFill>
              <a:ln w="6350" algn="ctr">
                <a:noFill/>
                <a:miter lim="800000"/>
                <a:headEnd/>
                <a:tailEnd/>
              </a:ln>
            </p:spPr>
            <p:txBody>
              <a:bodyPr lIns="0" tIns="0" rIns="0" bIns="0" rtlCol="0" anchor="ctr" anchorCtr="1"/>
              <a:lstStyle/>
              <a:p>
                <a:pPr marL="0" lvl="1" algn="ctr">
                  <a:buFont typeface="Wingdings"/>
                  <a:buNone/>
                </a:pPr>
                <a:r>
                  <a:rPr lang="en-US" altLang="ja-JP" dirty="0" smtClean="0">
                    <a:solidFill>
                      <a:srgbClr val="FFFFFF"/>
                    </a:solidFill>
                    <a:latin typeface="Arial Black" pitchFamily="34" charset="0"/>
                  </a:rPr>
                  <a:t>Risk</a:t>
                </a:r>
                <a:br>
                  <a:rPr lang="en-US" altLang="ja-JP" dirty="0" smtClean="0">
                    <a:solidFill>
                      <a:srgbClr val="FFFFFF"/>
                    </a:solidFill>
                    <a:latin typeface="Arial Black" pitchFamily="34" charset="0"/>
                  </a:rPr>
                </a:br>
                <a:r>
                  <a:rPr lang="en-US" altLang="ja-JP" dirty="0" smtClean="0">
                    <a:solidFill>
                      <a:srgbClr val="FFFFFF"/>
                    </a:solidFill>
                    <a:latin typeface="Arial Black" pitchFamily="34" charset="0"/>
                  </a:rPr>
                  <a:t>Reduction</a:t>
                </a:r>
              </a:p>
            </p:txBody>
          </p:sp>
        </p:grpSp>
      </p:grpSp>
      <p:grpSp>
        <p:nvGrpSpPr>
          <p:cNvPr id="4" name="Group 28"/>
          <p:cNvGrpSpPr/>
          <p:nvPr/>
        </p:nvGrpSpPr>
        <p:grpSpPr>
          <a:xfrm>
            <a:off x="2449034" y="1869223"/>
            <a:ext cx="2122965" cy="4350973"/>
            <a:chOff x="2449034" y="1869223"/>
            <a:chExt cx="2122965" cy="4350973"/>
          </a:xfrm>
        </p:grpSpPr>
        <p:sp>
          <p:nvSpPr>
            <p:cNvPr id="79" name="Rectangle 31"/>
            <p:cNvSpPr>
              <a:spLocks noChangeArrowheads="1"/>
            </p:cNvSpPr>
            <p:nvPr/>
          </p:nvSpPr>
          <p:spPr bwMode="gray">
            <a:xfrm>
              <a:off x="2449034" y="3786612"/>
              <a:ext cx="2122965" cy="2433584"/>
            </a:xfrm>
            <a:prstGeom prst="rect">
              <a:avLst/>
            </a:prstGeom>
            <a:noFill/>
            <a:ln w="9525" algn="ctr">
              <a:noFill/>
              <a:miter lim="800000"/>
              <a:headEnd/>
              <a:tailEnd/>
            </a:ln>
          </p:spPr>
          <p:txBody>
            <a:bodyPr wrap="square" lIns="89969" tIns="46784" rIns="89969" bIns="46784">
              <a:spAutoFit/>
            </a:bodyPr>
            <a:lstStyle/>
            <a:p>
              <a:pPr marL="171390" indent="-171390" defTabSz="914079">
                <a:buClr>
                  <a:srgbClr val="000000">
                    <a:lumMod val="85000"/>
                    <a:lumOff val="15000"/>
                  </a:srgbClr>
                </a:buClr>
                <a:buSzPct val="100000"/>
                <a:buFont typeface="Arial" pitchFamily="34" charset="0"/>
                <a:buChar char="■"/>
              </a:pPr>
              <a:r>
                <a:rPr lang="en-US" altLang="ja-JP" sz="1400" dirty="0" smtClean="0">
                  <a:solidFill>
                    <a:srgbClr val="666666"/>
                  </a:solidFill>
                </a:rPr>
                <a:t>Cost reduction</a:t>
              </a:r>
              <a:br>
                <a:rPr lang="en-US" altLang="ja-JP" sz="1400" dirty="0" smtClean="0">
                  <a:solidFill>
                    <a:srgbClr val="666666"/>
                  </a:solidFill>
                </a:rPr>
              </a:br>
              <a:r>
                <a:rPr lang="en-US" altLang="ja-JP" sz="1400" dirty="0" smtClean="0">
                  <a:solidFill>
                    <a:srgbClr val="666666"/>
                  </a:solidFill>
                </a:rPr>
                <a:t>through process efficiencies</a:t>
              </a:r>
            </a:p>
            <a:p>
              <a:pPr marL="171390" indent="-171390" defTabSz="914079">
                <a:buClr>
                  <a:srgbClr val="000000">
                    <a:lumMod val="85000"/>
                    <a:lumOff val="15000"/>
                  </a:srgbClr>
                </a:buClr>
                <a:buSzPct val="100000"/>
                <a:buFont typeface="Arial" pitchFamily="34" charset="0"/>
                <a:buChar char="■"/>
              </a:pPr>
              <a:r>
                <a:rPr lang="en-US" altLang="ja-JP" sz="1400" dirty="0" smtClean="0">
                  <a:solidFill>
                    <a:srgbClr val="666666"/>
                  </a:solidFill>
                </a:rPr>
                <a:t>Supply chain collaboration</a:t>
              </a:r>
            </a:p>
            <a:p>
              <a:pPr marL="171390" indent="-171390" defTabSz="914079">
                <a:buClr>
                  <a:srgbClr val="000000">
                    <a:lumMod val="85000"/>
                    <a:lumOff val="15000"/>
                  </a:srgbClr>
                </a:buClr>
                <a:buSzPct val="100000"/>
                <a:buFont typeface="Arial" pitchFamily="34" charset="0"/>
                <a:buChar char="■"/>
              </a:pPr>
              <a:endParaRPr lang="en-US" altLang="ja-JP" sz="1400" dirty="0" smtClean="0">
                <a:solidFill>
                  <a:srgbClr val="666666"/>
                </a:solidFill>
              </a:endParaRPr>
            </a:p>
            <a:p>
              <a:pPr marL="171390" indent="-171390" defTabSz="914079">
                <a:buClr>
                  <a:srgbClr val="000000">
                    <a:lumMod val="85000"/>
                    <a:lumOff val="15000"/>
                  </a:srgbClr>
                </a:buClr>
                <a:buSzPct val="80000"/>
                <a:buFont typeface="Arial" pitchFamily="34" charset="0"/>
                <a:buChar char="►"/>
              </a:pPr>
              <a:r>
                <a:rPr lang="en-US" altLang="ja-JP" b="1" dirty="0" smtClean="0">
                  <a:solidFill>
                    <a:srgbClr val="666666"/>
                  </a:solidFill>
                </a:rPr>
                <a:t>Energy and Environmental Resource Mgmt</a:t>
              </a:r>
              <a:endParaRPr lang="en-US" altLang="ja-JP" sz="1400" dirty="0" smtClean="0">
                <a:solidFill>
                  <a:srgbClr val="666666"/>
                </a:solidFill>
              </a:endParaRPr>
            </a:p>
            <a:p>
              <a:pPr marL="171390" indent="-171390" defTabSz="914079">
                <a:buClr>
                  <a:srgbClr val="000000">
                    <a:lumMod val="85000"/>
                    <a:lumOff val="15000"/>
                  </a:srgbClr>
                </a:buClr>
                <a:buSzPct val="100000"/>
                <a:buFont typeface="Arial" pitchFamily="34" charset="0"/>
                <a:buChar char="■"/>
              </a:pPr>
              <a:endParaRPr lang="en-US" altLang="ja-JP" sz="1400" b="1" dirty="0" smtClean="0">
                <a:solidFill>
                  <a:srgbClr val="666666"/>
                </a:solidFill>
              </a:endParaRPr>
            </a:p>
          </p:txBody>
        </p:sp>
        <p:grpSp>
          <p:nvGrpSpPr>
            <p:cNvPr id="5" name="Group 32"/>
            <p:cNvGrpSpPr/>
            <p:nvPr/>
          </p:nvGrpSpPr>
          <p:grpSpPr>
            <a:xfrm>
              <a:off x="2554853" y="1869223"/>
              <a:ext cx="1853636" cy="1865011"/>
              <a:chOff x="4322589" y="2296633"/>
              <a:chExt cx="1830116" cy="1841349"/>
            </a:xfrm>
          </p:grpSpPr>
          <p:pic>
            <p:nvPicPr>
              <p:cNvPr id="22" name="Picture 8" descr="42-22793254.jpg"/>
              <p:cNvPicPr preferRelativeResize="0">
                <a:picLocks/>
              </p:cNvPicPr>
              <p:nvPr/>
            </p:nvPicPr>
            <p:blipFill>
              <a:blip r:embed="rId4" cstate="print"/>
              <a:srcRect r="23546"/>
              <a:stretch>
                <a:fillRect/>
              </a:stretch>
            </p:blipFill>
            <p:spPr>
              <a:xfrm>
                <a:off x="4323905" y="2296633"/>
                <a:ext cx="1828800" cy="1828800"/>
              </a:xfrm>
              <a:prstGeom prst="rect">
                <a:avLst/>
              </a:prstGeom>
              <a:effectLst>
                <a:outerShdw blurRad="50800" dist="38100" dir="2700000" algn="tl" rotWithShape="0">
                  <a:prstClr val="black">
                    <a:alpha val="40000"/>
                  </a:prstClr>
                </a:outerShdw>
              </a:effectLst>
            </p:spPr>
          </p:pic>
          <p:sp>
            <p:nvSpPr>
              <p:cNvPr id="23" name="Rectangle 22"/>
              <p:cNvSpPr/>
              <p:nvPr/>
            </p:nvSpPr>
            <p:spPr bwMode="gray">
              <a:xfrm>
                <a:off x="4322589" y="3406462"/>
                <a:ext cx="1828800" cy="731520"/>
              </a:xfrm>
              <a:prstGeom prst="rect">
                <a:avLst/>
              </a:prstGeom>
              <a:solidFill>
                <a:srgbClr val="000000">
                  <a:alpha val="61176"/>
                </a:srgbClr>
              </a:solidFill>
              <a:ln w="6350" algn="ctr">
                <a:noFill/>
                <a:miter lim="800000"/>
                <a:headEnd/>
                <a:tailEnd/>
              </a:ln>
            </p:spPr>
            <p:txBody>
              <a:bodyPr lIns="0" tIns="0" rIns="0" bIns="0" rtlCol="0" anchor="ctr" anchorCtr="1"/>
              <a:lstStyle/>
              <a:p>
                <a:pPr marL="0" lvl="1" algn="ctr">
                  <a:buFont typeface="Wingdings"/>
                  <a:buNone/>
                </a:pPr>
                <a:r>
                  <a:rPr lang="en-US" altLang="ja-JP" dirty="0" smtClean="0">
                    <a:solidFill>
                      <a:srgbClr val="FFFFFF"/>
                    </a:solidFill>
                    <a:latin typeface="Arial Black" pitchFamily="34" charset="0"/>
                  </a:rPr>
                  <a:t>Resource</a:t>
                </a:r>
                <a:br>
                  <a:rPr lang="en-US" altLang="ja-JP" dirty="0" smtClean="0">
                    <a:solidFill>
                      <a:srgbClr val="FFFFFF"/>
                    </a:solidFill>
                    <a:latin typeface="Arial Black" pitchFamily="34" charset="0"/>
                  </a:rPr>
                </a:br>
                <a:r>
                  <a:rPr lang="en-US" altLang="ja-JP" dirty="0" smtClean="0">
                    <a:solidFill>
                      <a:srgbClr val="FFFFFF"/>
                    </a:solidFill>
                    <a:latin typeface="Arial Black" pitchFamily="34" charset="0"/>
                  </a:rPr>
                  <a:t>Productivity</a:t>
                </a:r>
              </a:p>
            </p:txBody>
          </p:sp>
        </p:grpSp>
      </p:grpSp>
      <p:grpSp>
        <p:nvGrpSpPr>
          <p:cNvPr id="6" name="Group 29"/>
          <p:cNvGrpSpPr/>
          <p:nvPr/>
        </p:nvGrpSpPr>
        <p:grpSpPr>
          <a:xfrm>
            <a:off x="4674019" y="1874310"/>
            <a:ext cx="2034599" cy="4067489"/>
            <a:chOff x="4674019" y="1874310"/>
            <a:chExt cx="2034599" cy="4067489"/>
          </a:xfrm>
        </p:grpSpPr>
        <p:sp>
          <p:nvSpPr>
            <p:cNvPr id="68" name="Rectangle 22"/>
            <p:cNvSpPr>
              <a:spLocks noChangeArrowheads="1"/>
            </p:cNvSpPr>
            <p:nvPr/>
          </p:nvSpPr>
          <p:spPr bwMode="gray">
            <a:xfrm>
              <a:off x="4674019" y="3775981"/>
              <a:ext cx="2034599" cy="2165818"/>
            </a:xfrm>
            <a:prstGeom prst="rect">
              <a:avLst/>
            </a:prstGeom>
            <a:noFill/>
            <a:ln w="9525" algn="ctr">
              <a:noFill/>
              <a:miter lim="800000"/>
              <a:headEnd/>
              <a:tailEnd/>
            </a:ln>
          </p:spPr>
          <p:txBody>
            <a:bodyPr wrap="square" lIns="89969" tIns="46784" rIns="89969" bIns="46784">
              <a:spAutoFit/>
            </a:bodyPr>
            <a:lstStyle/>
            <a:p>
              <a:pPr marL="171390" indent="-171390" defTabSz="914079">
                <a:buClr>
                  <a:srgbClr val="000000">
                    <a:lumMod val="85000"/>
                    <a:lumOff val="15000"/>
                  </a:srgbClr>
                </a:buClr>
                <a:buSzPct val="100000"/>
                <a:buFont typeface="Arial" pitchFamily="34" charset="0"/>
                <a:buChar char="■"/>
              </a:pPr>
              <a:r>
                <a:rPr lang="en-US" altLang="ja-JP" sz="1400" dirty="0" smtClean="0">
                  <a:solidFill>
                    <a:srgbClr val="666666"/>
                  </a:solidFill>
                </a:rPr>
                <a:t>Competitiveness</a:t>
              </a:r>
            </a:p>
            <a:p>
              <a:pPr marL="171390" indent="-171390" defTabSz="914079">
                <a:buClr>
                  <a:srgbClr val="000000">
                    <a:lumMod val="85000"/>
                    <a:lumOff val="15000"/>
                  </a:srgbClr>
                </a:buClr>
                <a:buSzPct val="100000"/>
                <a:buFont typeface="Arial" pitchFamily="34" charset="0"/>
                <a:buChar char="■"/>
              </a:pPr>
              <a:r>
                <a:rPr lang="en-US" altLang="ja-JP" sz="1400" dirty="0" smtClean="0">
                  <a:solidFill>
                    <a:srgbClr val="666666"/>
                  </a:solidFill>
                </a:rPr>
                <a:t>New markets</a:t>
              </a:r>
            </a:p>
            <a:p>
              <a:pPr marL="171390" indent="-171390" defTabSz="914079">
                <a:buClr>
                  <a:srgbClr val="000000">
                    <a:lumMod val="85000"/>
                    <a:lumOff val="15000"/>
                  </a:srgbClr>
                </a:buClr>
                <a:buSzPct val="100000"/>
                <a:buFont typeface="Arial" pitchFamily="34" charset="0"/>
                <a:buChar char="■"/>
              </a:pPr>
              <a:r>
                <a:rPr lang="en-US" altLang="ja-JP" sz="1400" dirty="0" smtClean="0">
                  <a:solidFill>
                    <a:srgbClr val="666666"/>
                  </a:solidFill>
                </a:rPr>
                <a:t>Brand value</a:t>
              </a:r>
            </a:p>
            <a:p>
              <a:pPr marL="171390" indent="-171390" defTabSz="914079">
                <a:buClr>
                  <a:srgbClr val="000000">
                    <a:lumMod val="85000"/>
                    <a:lumOff val="15000"/>
                  </a:srgbClr>
                </a:buClr>
                <a:buSzPct val="100000"/>
                <a:buFont typeface="Arial" pitchFamily="34" charset="0"/>
                <a:buChar char="■"/>
              </a:pPr>
              <a:r>
                <a:rPr lang="en-US" altLang="ja-JP" sz="1400" dirty="0" smtClean="0">
                  <a:solidFill>
                    <a:srgbClr val="666666"/>
                  </a:solidFill>
                </a:rPr>
                <a:t>Customer Loyalty</a:t>
              </a:r>
            </a:p>
            <a:p>
              <a:pPr marL="171390" indent="-171390" defTabSz="914079">
                <a:buClr>
                  <a:srgbClr val="000000">
                    <a:lumMod val="85000"/>
                    <a:lumOff val="15000"/>
                  </a:srgbClr>
                </a:buClr>
                <a:buSzPct val="100000"/>
              </a:pPr>
              <a:endParaRPr lang="en-US" altLang="ja-JP" sz="1400" dirty="0" smtClean="0">
                <a:solidFill>
                  <a:srgbClr val="666666"/>
                </a:solidFill>
              </a:endParaRPr>
            </a:p>
            <a:p>
              <a:pPr marL="171390" indent="-171390" defTabSz="914079">
                <a:buClr>
                  <a:srgbClr val="000000">
                    <a:lumMod val="85000"/>
                    <a:lumOff val="15000"/>
                  </a:srgbClr>
                </a:buClr>
                <a:buSzPct val="100000"/>
              </a:pPr>
              <a:endParaRPr lang="en-US" altLang="ja-JP" dirty="0" smtClean="0">
                <a:solidFill>
                  <a:srgbClr val="666666"/>
                </a:solidFill>
              </a:endParaRPr>
            </a:p>
            <a:p>
              <a:pPr marL="171390" indent="-171390" defTabSz="914079">
                <a:lnSpc>
                  <a:spcPct val="90000"/>
                </a:lnSpc>
                <a:buClr>
                  <a:srgbClr val="000000">
                    <a:lumMod val="85000"/>
                    <a:lumOff val="15000"/>
                  </a:srgbClr>
                </a:buClr>
                <a:buSzPct val="80000"/>
                <a:buFont typeface="Arial" pitchFamily="34" charset="0"/>
                <a:buChar char="►"/>
              </a:pPr>
              <a:r>
                <a:rPr lang="en-US" altLang="ja-JP" b="1" dirty="0" smtClean="0">
                  <a:solidFill>
                    <a:srgbClr val="666666"/>
                  </a:solidFill>
                </a:rPr>
                <a:t>Sustainable Supply Chain and Products</a:t>
              </a:r>
              <a:endParaRPr lang="en-US" altLang="ja-JP" sz="1400" dirty="0" smtClean="0">
                <a:solidFill>
                  <a:srgbClr val="666666"/>
                </a:solidFill>
              </a:endParaRPr>
            </a:p>
          </p:txBody>
        </p:sp>
        <p:grpSp>
          <p:nvGrpSpPr>
            <p:cNvPr id="7" name="Group 33"/>
            <p:cNvGrpSpPr/>
            <p:nvPr/>
          </p:nvGrpSpPr>
          <p:grpSpPr>
            <a:xfrm>
              <a:off x="4741871" y="1874310"/>
              <a:ext cx="1852301" cy="1852301"/>
              <a:chOff x="4741871" y="1874310"/>
              <a:chExt cx="1852301" cy="1852301"/>
            </a:xfrm>
          </p:grpSpPr>
          <p:grpSp>
            <p:nvGrpSpPr>
              <p:cNvPr id="8" name="Group 28"/>
              <p:cNvGrpSpPr/>
              <p:nvPr/>
            </p:nvGrpSpPr>
            <p:grpSpPr>
              <a:xfrm>
                <a:off x="4741871" y="1874310"/>
                <a:ext cx="1852301" cy="1852301"/>
                <a:chOff x="6964325" y="4412512"/>
                <a:chExt cx="1828800" cy="1828800"/>
              </a:xfrm>
            </p:grpSpPr>
            <p:sp>
              <p:nvSpPr>
                <p:cNvPr id="28" name="Rectangle 27"/>
                <p:cNvSpPr/>
                <p:nvPr/>
              </p:nvSpPr>
              <p:spPr bwMode="gray">
                <a:xfrm>
                  <a:off x="6964325" y="4412512"/>
                  <a:ext cx="1828800" cy="1828800"/>
                </a:xfrm>
                <a:prstGeom prst="rect">
                  <a:avLst/>
                </a:prstGeom>
                <a:solidFill>
                  <a:schemeClr val="bg1"/>
                </a:solidFill>
                <a:ln w="3175">
                  <a:solidFill>
                    <a:schemeClr val="bg1">
                      <a:lumMod val="50000"/>
                    </a:schemeClr>
                  </a:solidFill>
                </a:ln>
                <a:effectLst>
                  <a:outerShdw blurRad="50800" dist="38100" dir="2700000" algn="tl" rotWithShape="0">
                    <a:prstClr val="black">
                      <a:alpha val="40000"/>
                    </a:prstClr>
                  </a:outerShdw>
                </a:effectLst>
              </p:spPr>
              <p:txBody>
                <a:bodyPr lIns="90000" tIns="72000" rIns="90000" bIns="72000" rtlCol="0" anchor="ctr"/>
                <a:lstStyle/>
                <a:p>
                  <a:pPr algn="ctr" fontAlgn="base">
                    <a:spcBef>
                      <a:spcPct val="50000"/>
                    </a:spcBef>
                    <a:spcAft>
                      <a:spcPct val="0"/>
                    </a:spcAft>
                    <a:buClr>
                      <a:srgbClr val="F0AB00"/>
                    </a:buClr>
                    <a:buSzPct val="80000"/>
                  </a:pPr>
                  <a:endParaRPr lang="en-US" sz="2400" kern="0" dirty="0" smtClean="0">
                    <a:solidFill>
                      <a:srgbClr val="000000"/>
                    </a:solidFill>
                    <a:ea typeface="Arial Unicode MS" pitchFamily="34" charset="-128"/>
                    <a:cs typeface="Arial Unicode MS" pitchFamily="34" charset="-128"/>
                  </a:endParaRPr>
                </a:p>
              </p:txBody>
            </p:sp>
            <p:pic>
              <p:nvPicPr>
                <p:cNvPr id="24" name="Picture 21" descr="iStock_000003865821Small"/>
                <p:cNvPicPr>
                  <a:picLocks noChangeArrowheads="1"/>
                </p:cNvPicPr>
                <p:nvPr/>
              </p:nvPicPr>
              <p:blipFill>
                <a:blip r:embed="rId5" cstate="print"/>
                <a:srcRect l="12863" t="5191" r="13333"/>
                <a:stretch>
                  <a:fillRect/>
                </a:stretch>
              </p:blipFill>
              <p:spPr bwMode="auto">
                <a:xfrm>
                  <a:off x="7131451" y="4451724"/>
                  <a:ext cx="1494548" cy="1396180"/>
                </a:xfrm>
                <a:prstGeom prst="rect">
                  <a:avLst/>
                </a:prstGeom>
                <a:ln w="3175">
                  <a:noFill/>
                </a:ln>
                <a:effectLst/>
              </p:spPr>
            </p:pic>
          </p:grpSp>
          <p:sp>
            <p:nvSpPr>
              <p:cNvPr id="27" name="Rectangle 26"/>
              <p:cNvSpPr/>
              <p:nvPr/>
            </p:nvSpPr>
            <p:spPr bwMode="gray">
              <a:xfrm>
                <a:off x="4741871" y="2985691"/>
                <a:ext cx="1852301" cy="740920"/>
              </a:xfrm>
              <a:prstGeom prst="rect">
                <a:avLst/>
              </a:prstGeom>
              <a:solidFill>
                <a:srgbClr val="000000">
                  <a:alpha val="61176"/>
                </a:srgbClr>
              </a:solidFill>
              <a:ln w="6350" algn="ctr">
                <a:noFill/>
                <a:miter lim="800000"/>
                <a:headEnd/>
                <a:tailEnd/>
              </a:ln>
            </p:spPr>
            <p:txBody>
              <a:bodyPr lIns="0" tIns="0" rIns="0" bIns="0" rtlCol="0" anchor="ctr" anchorCtr="1"/>
              <a:lstStyle/>
              <a:p>
                <a:pPr marL="0" lvl="1" algn="ctr">
                  <a:buFont typeface="Wingdings"/>
                  <a:buNone/>
                </a:pPr>
                <a:r>
                  <a:rPr lang="en-US" altLang="ja-JP" dirty="0" smtClean="0">
                    <a:solidFill>
                      <a:srgbClr val="FFFFFF"/>
                    </a:solidFill>
                    <a:latin typeface="Arial Black" pitchFamily="34" charset="0"/>
                  </a:rPr>
                  <a:t>Sustainable</a:t>
                </a:r>
              </a:p>
              <a:p>
                <a:pPr marL="0" lvl="1" algn="ctr">
                  <a:buFont typeface="Wingdings"/>
                  <a:buNone/>
                </a:pPr>
                <a:r>
                  <a:rPr lang="en-US" altLang="ja-JP" dirty="0" smtClean="0">
                    <a:solidFill>
                      <a:srgbClr val="FFFFFF"/>
                    </a:solidFill>
                    <a:latin typeface="Arial Black" pitchFamily="34" charset="0"/>
                  </a:rPr>
                  <a:t>Consumption</a:t>
                </a:r>
              </a:p>
            </p:txBody>
          </p:sp>
        </p:grpSp>
      </p:grpSp>
      <p:grpSp>
        <p:nvGrpSpPr>
          <p:cNvPr id="9" name="Group 55"/>
          <p:cNvGrpSpPr/>
          <p:nvPr/>
        </p:nvGrpSpPr>
        <p:grpSpPr>
          <a:xfrm>
            <a:off x="6938174" y="1874002"/>
            <a:ext cx="1997596" cy="4054708"/>
            <a:chOff x="6938174" y="1874002"/>
            <a:chExt cx="1997596" cy="4054708"/>
          </a:xfrm>
        </p:grpSpPr>
        <p:sp>
          <p:nvSpPr>
            <p:cNvPr id="81" name="Rectangle 80"/>
            <p:cNvSpPr/>
            <p:nvPr/>
          </p:nvSpPr>
          <p:spPr>
            <a:xfrm>
              <a:off x="6938174" y="3786617"/>
              <a:ext cx="1997596" cy="2142093"/>
            </a:xfrm>
            <a:prstGeom prst="rect">
              <a:avLst/>
            </a:prstGeom>
          </p:spPr>
          <p:txBody>
            <a:bodyPr wrap="square" lIns="91407" tIns="45704" rIns="91407" bIns="45704">
              <a:spAutoFit/>
            </a:bodyPr>
            <a:lstStyle/>
            <a:p>
              <a:pPr marL="171390" indent="-171390" defTabSz="914079">
                <a:lnSpc>
                  <a:spcPct val="90000"/>
                </a:lnSpc>
                <a:buClr>
                  <a:srgbClr val="000000">
                    <a:lumMod val="85000"/>
                    <a:lumOff val="15000"/>
                  </a:srgbClr>
                </a:buClr>
                <a:buSzPct val="100000"/>
                <a:buFont typeface="Arial" pitchFamily="34" charset="0"/>
                <a:buChar char="■"/>
              </a:pPr>
              <a:r>
                <a:rPr lang="en-US" altLang="ja-JP" sz="1400" dirty="0" smtClean="0">
                  <a:solidFill>
                    <a:srgbClr val="666666"/>
                  </a:solidFill>
                </a:rPr>
                <a:t>Sustain the business model</a:t>
              </a:r>
            </a:p>
            <a:p>
              <a:pPr marL="171390" indent="-171390" defTabSz="914079">
                <a:lnSpc>
                  <a:spcPct val="90000"/>
                </a:lnSpc>
                <a:buClr>
                  <a:srgbClr val="000000">
                    <a:lumMod val="85000"/>
                    <a:lumOff val="15000"/>
                  </a:srgbClr>
                </a:buClr>
                <a:buSzPct val="100000"/>
                <a:buFont typeface="Arial" pitchFamily="34" charset="0"/>
                <a:buChar char="■"/>
              </a:pPr>
              <a:r>
                <a:rPr lang="en-US" altLang="ja-JP" sz="1400" dirty="0" smtClean="0">
                  <a:solidFill>
                    <a:srgbClr val="666666"/>
                  </a:solidFill>
                </a:rPr>
                <a:t>Employability</a:t>
              </a:r>
            </a:p>
            <a:p>
              <a:pPr marL="171390" indent="-171390" defTabSz="914079">
                <a:lnSpc>
                  <a:spcPct val="90000"/>
                </a:lnSpc>
                <a:buClr>
                  <a:srgbClr val="000000">
                    <a:lumMod val="85000"/>
                    <a:lumOff val="15000"/>
                  </a:srgbClr>
                </a:buClr>
                <a:buSzPct val="100000"/>
                <a:buFont typeface="Arial" pitchFamily="34" charset="0"/>
                <a:buChar char="■"/>
              </a:pPr>
              <a:r>
                <a:rPr lang="en-US" altLang="ja-JP" sz="1400" dirty="0" smtClean="0">
                  <a:solidFill>
                    <a:srgbClr val="666666"/>
                  </a:solidFill>
                </a:rPr>
                <a:t>Health &amp; diversity</a:t>
              </a:r>
            </a:p>
            <a:p>
              <a:pPr marL="171390" indent="-171390" defTabSz="914079">
                <a:lnSpc>
                  <a:spcPct val="90000"/>
                </a:lnSpc>
                <a:buClr>
                  <a:srgbClr val="000000">
                    <a:lumMod val="85000"/>
                    <a:lumOff val="15000"/>
                  </a:srgbClr>
                </a:buClr>
                <a:buSzPct val="100000"/>
                <a:buFont typeface="Arial" pitchFamily="34" charset="0"/>
                <a:buChar char="■"/>
              </a:pPr>
              <a:r>
                <a:rPr lang="en-US" altLang="ja-JP" sz="1400" dirty="0" smtClean="0">
                  <a:solidFill>
                    <a:srgbClr val="666666"/>
                  </a:solidFill>
                </a:rPr>
                <a:t>Higher market cap</a:t>
              </a:r>
            </a:p>
            <a:p>
              <a:pPr marL="171390" indent="-171390" defTabSz="914079">
                <a:lnSpc>
                  <a:spcPct val="90000"/>
                </a:lnSpc>
                <a:buClr>
                  <a:srgbClr val="000000">
                    <a:lumMod val="85000"/>
                    <a:lumOff val="15000"/>
                  </a:srgbClr>
                </a:buClr>
                <a:buSzPct val="100000"/>
              </a:pPr>
              <a:endParaRPr lang="en-US" altLang="ja-JP" sz="2400" dirty="0" smtClean="0">
                <a:solidFill>
                  <a:srgbClr val="666666"/>
                </a:solidFill>
              </a:endParaRPr>
            </a:p>
            <a:p>
              <a:pPr marL="171390" indent="-171390" defTabSz="914079">
                <a:lnSpc>
                  <a:spcPct val="90000"/>
                </a:lnSpc>
                <a:buClr>
                  <a:srgbClr val="000000">
                    <a:lumMod val="85000"/>
                    <a:lumOff val="15000"/>
                  </a:srgbClr>
                </a:buClr>
                <a:buSzPct val="80000"/>
                <a:buFont typeface="Arial" pitchFamily="34" charset="0"/>
                <a:buChar char="►"/>
              </a:pPr>
              <a:r>
                <a:rPr lang="en-US" altLang="ja-JP" b="1" dirty="0" smtClean="0">
                  <a:solidFill>
                    <a:srgbClr val="666666"/>
                  </a:solidFill>
                </a:rPr>
                <a:t>Sustainability Reporting and Analytics</a:t>
              </a:r>
              <a:endParaRPr lang="en-US" altLang="ja-JP" sz="1400" dirty="0" smtClean="0">
                <a:solidFill>
                  <a:srgbClr val="666666"/>
                </a:solidFill>
              </a:endParaRPr>
            </a:p>
          </p:txBody>
        </p:sp>
        <p:grpSp>
          <p:nvGrpSpPr>
            <p:cNvPr id="10" name="Group 45"/>
            <p:cNvGrpSpPr/>
            <p:nvPr/>
          </p:nvGrpSpPr>
          <p:grpSpPr>
            <a:xfrm>
              <a:off x="6940103" y="1874002"/>
              <a:ext cx="1865583" cy="1859507"/>
              <a:chOff x="7440132" y="1544380"/>
              <a:chExt cx="1493422" cy="1488558"/>
            </a:xfrm>
          </p:grpSpPr>
          <p:pic>
            <p:nvPicPr>
              <p:cNvPr id="45" name="Picture 2" descr="D:\1-SAP\Core Team\Impact\BusinessCase\Images\272211_l_srgb_s_gl.jpg"/>
              <p:cNvPicPr>
                <a:picLocks noChangeArrowheads="1"/>
              </p:cNvPicPr>
              <p:nvPr/>
            </p:nvPicPr>
            <p:blipFill>
              <a:blip r:embed="rId6" cstate="print"/>
              <a:srcRect l="27035"/>
              <a:stretch>
                <a:fillRect/>
              </a:stretch>
            </p:blipFill>
            <p:spPr bwMode="auto">
              <a:xfrm>
                <a:off x="7444996" y="1544380"/>
                <a:ext cx="1488558" cy="1488558"/>
              </a:xfrm>
              <a:prstGeom prst="rect">
                <a:avLst/>
              </a:prstGeom>
              <a:noFill/>
              <a:effectLst>
                <a:outerShdw blurRad="50800" dist="38100" dir="2700000" algn="tl" rotWithShape="0">
                  <a:prstClr val="black">
                    <a:alpha val="40000"/>
                  </a:prstClr>
                </a:outerShdw>
              </a:effectLst>
            </p:spPr>
          </p:pic>
          <p:sp>
            <p:nvSpPr>
              <p:cNvPr id="42" name="Rectangle 41"/>
              <p:cNvSpPr/>
              <p:nvPr/>
            </p:nvSpPr>
            <p:spPr bwMode="gray">
              <a:xfrm>
                <a:off x="7440132" y="2434361"/>
                <a:ext cx="1482791" cy="593116"/>
              </a:xfrm>
              <a:prstGeom prst="rect">
                <a:avLst/>
              </a:prstGeom>
              <a:solidFill>
                <a:srgbClr val="000000">
                  <a:alpha val="61176"/>
                </a:srgbClr>
              </a:solidFill>
              <a:ln w="6350" algn="ctr">
                <a:noFill/>
                <a:miter lim="800000"/>
                <a:headEnd/>
                <a:tailEnd/>
              </a:ln>
            </p:spPr>
            <p:txBody>
              <a:bodyPr lIns="0" tIns="0" rIns="0" bIns="0" rtlCol="0" anchor="ctr" anchorCtr="1"/>
              <a:lstStyle/>
              <a:p>
                <a:pPr marL="0" lvl="1" algn="ctr">
                  <a:buFont typeface="Wingdings"/>
                  <a:buNone/>
                </a:pPr>
                <a:r>
                  <a:rPr lang="en-US" altLang="ja-JP" dirty="0" smtClean="0">
                    <a:solidFill>
                      <a:srgbClr val="FFFFFF"/>
                    </a:solidFill>
                    <a:latin typeface="Arial Black" pitchFamily="34" charset="0"/>
                  </a:rPr>
                  <a:t>Sustainable</a:t>
                </a:r>
              </a:p>
              <a:p>
                <a:pPr marL="0" lvl="1" algn="ctr">
                  <a:buFont typeface="Wingdings"/>
                  <a:buNone/>
                </a:pPr>
                <a:r>
                  <a:rPr lang="en-US" altLang="ja-JP" dirty="0" smtClean="0">
                    <a:solidFill>
                      <a:srgbClr val="FFFFFF"/>
                    </a:solidFill>
                    <a:latin typeface="Arial Black" pitchFamily="34" charset="0"/>
                  </a:rPr>
                  <a:t>Strategy</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ChangeArrowheads="1"/>
          </p:cNvSpPr>
          <p:nvPr/>
        </p:nvSpPr>
        <p:spPr bwMode="gray">
          <a:xfrm>
            <a:off x="171450" y="1085850"/>
            <a:ext cx="2514600" cy="1955800"/>
          </a:xfrm>
          <a:prstGeom prst="rect">
            <a:avLst/>
          </a:prstGeom>
          <a:noFill/>
          <a:ln w="12700">
            <a:solidFill>
              <a:schemeClr val="bg1"/>
            </a:solidFill>
            <a:miter lim="800000"/>
            <a:headEnd/>
            <a:tailEnd/>
          </a:ln>
        </p:spPr>
        <p:txBody>
          <a:bodyPr wrap="none" anchor="ctr"/>
          <a:lstStyle/>
          <a:p>
            <a:pPr marL="233363" indent="-233363">
              <a:buClr>
                <a:schemeClr val="accent1"/>
              </a:buClr>
              <a:buFont typeface="Arial Black" pitchFamily="34" charset="0"/>
              <a:buAutoNum type="arabicPeriod"/>
            </a:pPr>
            <a:endParaRPr lang="en-US" sz="1600"/>
          </a:p>
        </p:txBody>
      </p:sp>
      <p:sp>
        <p:nvSpPr>
          <p:cNvPr id="40962" name="Rectangle 2"/>
          <p:cNvSpPr>
            <a:spLocks noChangeArrowheads="1"/>
          </p:cNvSpPr>
          <p:nvPr/>
        </p:nvSpPr>
        <p:spPr bwMode="gray">
          <a:xfrm>
            <a:off x="171450" y="4648200"/>
            <a:ext cx="2514600" cy="1955800"/>
          </a:xfrm>
          <a:prstGeom prst="rect">
            <a:avLst/>
          </a:prstGeom>
          <a:noFill/>
          <a:ln w="12700">
            <a:solidFill>
              <a:schemeClr val="bg1"/>
            </a:solidFill>
            <a:miter lim="800000"/>
            <a:headEnd/>
            <a:tailEnd/>
          </a:ln>
        </p:spPr>
        <p:txBody>
          <a:bodyPr wrap="none" anchor="ctr"/>
          <a:lstStyle/>
          <a:p>
            <a:pPr marL="233363" indent="-233363">
              <a:buClr>
                <a:schemeClr val="accent1"/>
              </a:buClr>
              <a:buFont typeface="Arial Black" pitchFamily="34" charset="0"/>
              <a:buAutoNum type="arabicPeriod"/>
            </a:pPr>
            <a:endParaRPr lang="en-US" sz="1600"/>
          </a:p>
        </p:txBody>
      </p:sp>
      <p:sp>
        <p:nvSpPr>
          <p:cNvPr id="40963" name="Rectangle 2"/>
          <p:cNvSpPr>
            <a:spLocks noChangeArrowheads="1"/>
          </p:cNvSpPr>
          <p:nvPr/>
        </p:nvSpPr>
        <p:spPr bwMode="gray">
          <a:xfrm>
            <a:off x="6424613" y="1085850"/>
            <a:ext cx="2514600" cy="1955800"/>
          </a:xfrm>
          <a:prstGeom prst="rect">
            <a:avLst/>
          </a:prstGeom>
          <a:noFill/>
          <a:ln w="12700">
            <a:solidFill>
              <a:schemeClr val="bg1"/>
            </a:solidFill>
            <a:miter lim="800000"/>
            <a:headEnd/>
            <a:tailEnd/>
          </a:ln>
        </p:spPr>
        <p:txBody>
          <a:bodyPr wrap="none" anchor="ctr"/>
          <a:lstStyle/>
          <a:p>
            <a:pPr marL="233363" indent="-233363">
              <a:buClr>
                <a:schemeClr val="accent1"/>
              </a:buClr>
              <a:buFont typeface="Arial Black" pitchFamily="34" charset="0"/>
              <a:buAutoNum type="arabicPeriod"/>
            </a:pPr>
            <a:endParaRPr lang="en-US" sz="1600"/>
          </a:p>
        </p:txBody>
      </p:sp>
      <p:sp>
        <p:nvSpPr>
          <p:cNvPr id="40964" name="Rectangle 2"/>
          <p:cNvSpPr>
            <a:spLocks noChangeArrowheads="1"/>
          </p:cNvSpPr>
          <p:nvPr/>
        </p:nvSpPr>
        <p:spPr bwMode="gray">
          <a:xfrm>
            <a:off x="6424613" y="4648200"/>
            <a:ext cx="2514600" cy="1955800"/>
          </a:xfrm>
          <a:prstGeom prst="rect">
            <a:avLst/>
          </a:prstGeom>
          <a:noFill/>
          <a:ln w="12700">
            <a:noFill/>
            <a:miter lim="800000"/>
            <a:headEnd/>
            <a:tailEnd/>
          </a:ln>
        </p:spPr>
        <p:txBody>
          <a:bodyPr wrap="none" anchor="ctr"/>
          <a:lstStyle/>
          <a:p>
            <a:pPr marL="233363" indent="-233363">
              <a:buClr>
                <a:schemeClr val="accent1"/>
              </a:buClr>
              <a:buFont typeface="Arial Black" pitchFamily="34" charset="0"/>
              <a:buAutoNum type="arabicPeriod"/>
            </a:pPr>
            <a:endParaRPr lang="en-US" sz="1600"/>
          </a:p>
        </p:txBody>
      </p:sp>
      <p:sp>
        <p:nvSpPr>
          <p:cNvPr id="52" name="AutoShape 117"/>
          <p:cNvSpPr>
            <a:spLocks noChangeArrowheads="1"/>
          </p:cNvSpPr>
          <p:nvPr/>
        </p:nvSpPr>
        <p:spPr bwMode="gray">
          <a:xfrm>
            <a:off x="3422650" y="2903538"/>
            <a:ext cx="2257425" cy="1898650"/>
          </a:xfrm>
          <a:prstGeom prst="roundRect">
            <a:avLst>
              <a:gd name="adj" fmla="val 0"/>
            </a:avLst>
          </a:prstGeom>
          <a:gradFill rotWithShape="1">
            <a:gsLst>
              <a:gs pos="0">
                <a:srgbClr val="949494"/>
              </a:gs>
              <a:gs pos="100000">
                <a:schemeClr val="bg2">
                  <a:lumMod val="50000"/>
                </a:schemeClr>
              </a:gs>
            </a:gsLst>
            <a:lin ang="2700000" scaled="1"/>
          </a:gradFill>
          <a:ln w="12700" algn="ctr">
            <a:solidFill>
              <a:srgbClr val="E8E8E8"/>
            </a:solidFill>
            <a:round/>
            <a:headEnd/>
            <a:tailEnd/>
          </a:ln>
          <a:effectLst>
            <a:outerShdw blurRad="25400" dist="12700" dir="2700000" algn="tl" rotWithShape="0">
              <a:prstClr val="black">
                <a:alpha val="40000"/>
              </a:prstClr>
            </a:outerShdw>
          </a:effectLst>
        </p:spPr>
        <p:txBody>
          <a:bodyPr tIns="91440" bIns="91440" anchor="ctr"/>
          <a:lstStyle/>
          <a:p>
            <a:pPr algn="ctr" defTabSz="911225">
              <a:buClr>
                <a:schemeClr val="accent1"/>
              </a:buClr>
              <a:buSzPct val="80000"/>
              <a:defRPr/>
            </a:pPr>
            <a:endParaRPr lang="en-US" sz="1400" b="1">
              <a:solidFill>
                <a:schemeClr val="bg1"/>
              </a:solidFill>
              <a:latin typeface="Arial" pitchFamily="34" charset="0"/>
              <a:ea typeface="Arial Unicode MS" pitchFamily="34" charset="-128"/>
              <a:cs typeface="Arial Unicode MS" pitchFamily="34" charset="-128"/>
            </a:endParaRPr>
          </a:p>
        </p:txBody>
      </p:sp>
      <p:sp>
        <p:nvSpPr>
          <p:cNvPr id="24" name="Freeform 23"/>
          <p:cNvSpPr/>
          <p:nvPr/>
        </p:nvSpPr>
        <p:spPr bwMode="gray">
          <a:xfrm rot="19052375">
            <a:off x="2073785" y="2423090"/>
            <a:ext cx="1275774" cy="1261358"/>
          </a:xfrm>
          <a:custGeom>
            <a:avLst/>
            <a:gdLst>
              <a:gd name="connsiteX0" fmla="*/ 57752 w 1424539"/>
              <a:gd name="connsiteY0" fmla="*/ 0 h 1819175"/>
              <a:gd name="connsiteX1" fmla="*/ 1424539 w 1424539"/>
              <a:gd name="connsiteY1" fmla="*/ 0 h 1819175"/>
              <a:gd name="connsiteX2" fmla="*/ 933651 w 1424539"/>
              <a:gd name="connsiteY2" fmla="*/ 1116531 h 1819175"/>
              <a:gd name="connsiteX3" fmla="*/ 1183908 w 1424539"/>
              <a:gd name="connsiteY3" fmla="*/ 1116531 h 1819175"/>
              <a:gd name="connsiteX4" fmla="*/ 567891 w 1424539"/>
              <a:gd name="connsiteY4" fmla="*/ 1819175 h 1819175"/>
              <a:gd name="connsiteX5" fmla="*/ 0 w 1424539"/>
              <a:gd name="connsiteY5" fmla="*/ 1116531 h 1819175"/>
              <a:gd name="connsiteX6" fmla="*/ 231007 w 1424539"/>
              <a:gd name="connsiteY6" fmla="*/ 1116531 h 1819175"/>
              <a:gd name="connsiteX7" fmla="*/ 57752 w 1424539"/>
              <a:gd name="connsiteY7" fmla="*/ 0 h 1819175"/>
              <a:gd name="connsiteX0" fmla="*/ 0 w 1588168"/>
              <a:gd name="connsiteY0" fmla="*/ 0 h 1828800"/>
              <a:gd name="connsiteX1" fmla="*/ 1588168 w 1588168"/>
              <a:gd name="connsiteY1" fmla="*/ 9625 h 1828800"/>
              <a:gd name="connsiteX2" fmla="*/ 1097280 w 1588168"/>
              <a:gd name="connsiteY2" fmla="*/ 1126156 h 1828800"/>
              <a:gd name="connsiteX3" fmla="*/ 1347537 w 1588168"/>
              <a:gd name="connsiteY3" fmla="*/ 1126156 h 1828800"/>
              <a:gd name="connsiteX4" fmla="*/ 731520 w 1588168"/>
              <a:gd name="connsiteY4" fmla="*/ 1828800 h 1828800"/>
              <a:gd name="connsiteX5" fmla="*/ 163629 w 1588168"/>
              <a:gd name="connsiteY5" fmla="*/ 1126156 h 1828800"/>
              <a:gd name="connsiteX6" fmla="*/ 394636 w 1588168"/>
              <a:gd name="connsiteY6" fmla="*/ 1126156 h 1828800"/>
              <a:gd name="connsiteX7" fmla="*/ 0 w 1588168"/>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4702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914400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6627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671" h="1684421">
                <a:moveTo>
                  <a:pt x="0" y="0"/>
                </a:moveTo>
                <a:lnTo>
                  <a:pt x="1703671" y="9625"/>
                </a:lnTo>
                <a:cubicBezTo>
                  <a:pt x="1328286" y="449179"/>
                  <a:pt x="1183907" y="1119739"/>
                  <a:pt x="1212783" y="1126156"/>
                </a:cubicBezTo>
                <a:lnTo>
                  <a:pt x="1463040" y="1126156"/>
                </a:lnTo>
                <a:lnTo>
                  <a:pt x="866273" y="1684421"/>
                </a:lnTo>
                <a:lnTo>
                  <a:pt x="279132" y="1126156"/>
                </a:lnTo>
                <a:lnTo>
                  <a:pt x="510139" y="1126156"/>
                </a:lnTo>
                <a:cubicBezTo>
                  <a:pt x="513348" y="1145407"/>
                  <a:pt x="420303" y="596766"/>
                  <a:pt x="0" y="0"/>
                </a:cubicBezTo>
                <a:close/>
              </a:path>
            </a:pathLst>
          </a:custGeom>
          <a:gradFill>
            <a:gsLst>
              <a:gs pos="0">
                <a:schemeClr val="bg1">
                  <a:alpha val="0"/>
                </a:schemeClr>
              </a:gs>
              <a:gs pos="100000">
                <a:schemeClr val="bg2">
                  <a:lumMod val="75000"/>
                </a:schemeClr>
              </a:gs>
            </a:gsLst>
            <a:lin ang="5400000" scaled="1"/>
          </a:gradFill>
          <a:ln w="9525">
            <a:gradFill flip="none" rotWithShape="1">
              <a:gsLst>
                <a:gs pos="0">
                  <a:schemeClr val="bg1">
                    <a:alpha val="0"/>
                  </a:schemeClr>
                </a:gs>
                <a:gs pos="100000">
                  <a:schemeClr val="bg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dirty="0">
              <a:solidFill>
                <a:schemeClr val="tx1"/>
              </a:solidFill>
            </a:endParaRPr>
          </a:p>
        </p:txBody>
      </p:sp>
      <p:sp>
        <p:nvSpPr>
          <p:cNvPr id="61" name="Freeform 60"/>
          <p:cNvSpPr/>
          <p:nvPr/>
        </p:nvSpPr>
        <p:spPr bwMode="gray">
          <a:xfrm rot="2547625" flipH="1">
            <a:off x="5692878" y="2423090"/>
            <a:ext cx="1275774" cy="1261358"/>
          </a:xfrm>
          <a:custGeom>
            <a:avLst/>
            <a:gdLst>
              <a:gd name="connsiteX0" fmla="*/ 57752 w 1424539"/>
              <a:gd name="connsiteY0" fmla="*/ 0 h 1819175"/>
              <a:gd name="connsiteX1" fmla="*/ 1424539 w 1424539"/>
              <a:gd name="connsiteY1" fmla="*/ 0 h 1819175"/>
              <a:gd name="connsiteX2" fmla="*/ 933651 w 1424539"/>
              <a:gd name="connsiteY2" fmla="*/ 1116531 h 1819175"/>
              <a:gd name="connsiteX3" fmla="*/ 1183908 w 1424539"/>
              <a:gd name="connsiteY3" fmla="*/ 1116531 h 1819175"/>
              <a:gd name="connsiteX4" fmla="*/ 567891 w 1424539"/>
              <a:gd name="connsiteY4" fmla="*/ 1819175 h 1819175"/>
              <a:gd name="connsiteX5" fmla="*/ 0 w 1424539"/>
              <a:gd name="connsiteY5" fmla="*/ 1116531 h 1819175"/>
              <a:gd name="connsiteX6" fmla="*/ 231007 w 1424539"/>
              <a:gd name="connsiteY6" fmla="*/ 1116531 h 1819175"/>
              <a:gd name="connsiteX7" fmla="*/ 57752 w 1424539"/>
              <a:gd name="connsiteY7" fmla="*/ 0 h 1819175"/>
              <a:gd name="connsiteX0" fmla="*/ 0 w 1588168"/>
              <a:gd name="connsiteY0" fmla="*/ 0 h 1828800"/>
              <a:gd name="connsiteX1" fmla="*/ 1588168 w 1588168"/>
              <a:gd name="connsiteY1" fmla="*/ 9625 h 1828800"/>
              <a:gd name="connsiteX2" fmla="*/ 1097280 w 1588168"/>
              <a:gd name="connsiteY2" fmla="*/ 1126156 h 1828800"/>
              <a:gd name="connsiteX3" fmla="*/ 1347537 w 1588168"/>
              <a:gd name="connsiteY3" fmla="*/ 1126156 h 1828800"/>
              <a:gd name="connsiteX4" fmla="*/ 731520 w 1588168"/>
              <a:gd name="connsiteY4" fmla="*/ 1828800 h 1828800"/>
              <a:gd name="connsiteX5" fmla="*/ 163629 w 1588168"/>
              <a:gd name="connsiteY5" fmla="*/ 1126156 h 1828800"/>
              <a:gd name="connsiteX6" fmla="*/ 394636 w 1588168"/>
              <a:gd name="connsiteY6" fmla="*/ 1126156 h 1828800"/>
              <a:gd name="connsiteX7" fmla="*/ 0 w 1588168"/>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4702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914400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6627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671" h="1684421">
                <a:moveTo>
                  <a:pt x="0" y="0"/>
                </a:moveTo>
                <a:lnTo>
                  <a:pt x="1703671" y="9625"/>
                </a:lnTo>
                <a:cubicBezTo>
                  <a:pt x="1328286" y="449179"/>
                  <a:pt x="1183907" y="1119739"/>
                  <a:pt x="1212783" y="1126156"/>
                </a:cubicBezTo>
                <a:lnTo>
                  <a:pt x="1463040" y="1126156"/>
                </a:lnTo>
                <a:lnTo>
                  <a:pt x="866273" y="1684421"/>
                </a:lnTo>
                <a:lnTo>
                  <a:pt x="279132" y="1126156"/>
                </a:lnTo>
                <a:lnTo>
                  <a:pt x="510139" y="1126156"/>
                </a:lnTo>
                <a:cubicBezTo>
                  <a:pt x="513348" y="1145407"/>
                  <a:pt x="420303" y="596766"/>
                  <a:pt x="0" y="0"/>
                </a:cubicBezTo>
                <a:close/>
              </a:path>
            </a:pathLst>
          </a:custGeom>
          <a:gradFill>
            <a:gsLst>
              <a:gs pos="0">
                <a:schemeClr val="bg1">
                  <a:alpha val="0"/>
                </a:schemeClr>
              </a:gs>
              <a:gs pos="100000">
                <a:schemeClr val="bg2">
                  <a:lumMod val="75000"/>
                </a:schemeClr>
              </a:gs>
            </a:gsLst>
            <a:lin ang="5400000" scaled="1"/>
          </a:gradFill>
          <a:ln w="9525">
            <a:gradFill flip="none" rotWithShape="1">
              <a:gsLst>
                <a:gs pos="0">
                  <a:schemeClr val="bg1">
                    <a:alpha val="0"/>
                  </a:schemeClr>
                </a:gs>
                <a:gs pos="100000">
                  <a:schemeClr val="bg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dirty="0">
              <a:solidFill>
                <a:schemeClr val="tx1"/>
              </a:solidFill>
            </a:endParaRPr>
          </a:p>
        </p:txBody>
      </p:sp>
      <p:sp>
        <p:nvSpPr>
          <p:cNvPr id="40972" name="Title 22"/>
          <p:cNvSpPr>
            <a:spLocks noGrp="1"/>
          </p:cNvSpPr>
          <p:nvPr>
            <p:ph type="title"/>
          </p:nvPr>
        </p:nvSpPr>
        <p:spPr/>
        <p:txBody>
          <a:bodyPr/>
          <a:lstStyle/>
          <a:p>
            <a:pPr eaLnBrk="1" hangingPunct="1"/>
            <a:r>
              <a:rPr lang="en-US" dirty="0" smtClean="0"/>
              <a:t>Renewed Focus on Incident Management </a:t>
            </a:r>
            <a:br>
              <a:rPr lang="en-US" dirty="0" smtClean="0"/>
            </a:br>
            <a:r>
              <a:rPr lang="en-US" dirty="0" smtClean="0"/>
              <a:t>as Lever to Reduce Operational Risks </a:t>
            </a:r>
          </a:p>
        </p:txBody>
      </p:sp>
      <p:sp>
        <p:nvSpPr>
          <p:cNvPr id="40973" name="Rectangle 13"/>
          <p:cNvSpPr>
            <a:spLocks noChangeArrowheads="1"/>
          </p:cNvSpPr>
          <p:nvPr/>
        </p:nvSpPr>
        <p:spPr bwMode="gray">
          <a:xfrm>
            <a:off x="1117600" y="4083050"/>
            <a:ext cx="6629400" cy="1062038"/>
          </a:xfrm>
          <a:prstGeom prst="rect">
            <a:avLst/>
          </a:prstGeom>
          <a:noFill/>
          <a:ln w="9525">
            <a:noFill/>
            <a:miter lim="800000"/>
            <a:headEnd/>
            <a:tailEnd/>
          </a:ln>
        </p:spPr>
        <p:txBody>
          <a:bodyPr>
            <a:spAutoFit/>
          </a:bodyPr>
          <a:lstStyle/>
          <a:p>
            <a:pPr marL="185738" indent="-185738" defTabSz="896938" eaLnBrk="0" hangingPunct="0">
              <a:lnSpc>
                <a:spcPct val="80000"/>
              </a:lnSpc>
              <a:spcBef>
                <a:spcPct val="10000"/>
              </a:spcBef>
              <a:buClr>
                <a:schemeClr val="tx1"/>
              </a:buClr>
              <a:buSzPct val="80000"/>
            </a:pPr>
            <a:r>
              <a:rPr lang="en-US">
                <a:ea typeface="Arial Unicode MS" pitchFamily="34" charset="-128"/>
                <a:cs typeface="Arial Unicode MS" pitchFamily="34" charset="-128"/>
              </a:rPr>
              <a:t>   </a:t>
            </a:r>
          </a:p>
          <a:p>
            <a:pPr marL="185738" indent="-185738" defTabSz="896938" eaLnBrk="0" hangingPunct="0">
              <a:lnSpc>
                <a:spcPct val="80000"/>
              </a:lnSpc>
              <a:spcBef>
                <a:spcPct val="10000"/>
              </a:spcBef>
              <a:buClr>
                <a:schemeClr val="tx1"/>
              </a:buClr>
              <a:buSzPct val="80000"/>
            </a:pPr>
            <a:endParaRPr lang="en-US">
              <a:ea typeface="Arial Unicode MS" pitchFamily="34" charset="-128"/>
              <a:cs typeface="Arial Unicode MS" pitchFamily="34" charset="-128"/>
            </a:endParaRPr>
          </a:p>
          <a:p>
            <a:pPr marL="185738" indent="-185738" defTabSz="896938" eaLnBrk="0" hangingPunct="0">
              <a:lnSpc>
                <a:spcPct val="80000"/>
              </a:lnSpc>
              <a:spcBef>
                <a:spcPct val="10000"/>
              </a:spcBef>
              <a:buClr>
                <a:schemeClr val="tx1"/>
              </a:buClr>
              <a:buSzPct val="80000"/>
            </a:pPr>
            <a:r>
              <a:rPr lang="en-US">
                <a:ea typeface="Arial Unicode MS" pitchFamily="34" charset="-128"/>
                <a:cs typeface="Arial Unicode MS" pitchFamily="34" charset="-128"/>
              </a:rPr>
              <a:t>   </a:t>
            </a:r>
          </a:p>
          <a:p>
            <a:pPr marL="185738" indent="-185738" defTabSz="896938" eaLnBrk="0" hangingPunct="0">
              <a:lnSpc>
                <a:spcPct val="80000"/>
              </a:lnSpc>
              <a:spcBef>
                <a:spcPct val="10000"/>
              </a:spcBef>
              <a:buClr>
                <a:schemeClr val="tx1"/>
              </a:buClr>
              <a:buSzPct val="80000"/>
            </a:pPr>
            <a:r>
              <a:rPr lang="en-US">
                <a:ea typeface="Arial Unicode MS" pitchFamily="34" charset="-128"/>
                <a:cs typeface="Arial Unicode MS" pitchFamily="34" charset="-128"/>
              </a:rPr>
              <a:t>   </a:t>
            </a:r>
            <a:endParaRPr lang="en-US" sz="1200">
              <a:ea typeface="Arial Unicode MS" pitchFamily="34" charset="-128"/>
              <a:cs typeface="Arial Unicode MS" pitchFamily="34" charset="-128"/>
            </a:endParaRPr>
          </a:p>
        </p:txBody>
      </p:sp>
      <p:sp>
        <p:nvSpPr>
          <p:cNvPr id="40974" name="TextBox 14"/>
          <p:cNvSpPr txBox="1">
            <a:spLocks noChangeArrowheads="1"/>
          </p:cNvSpPr>
          <p:nvPr/>
        </p:nvSpPr>
        <p:spPr bwMode="gray">
          <a:xfrm>
            <a:off x="152400" y="4876800"/>
            <a:ext cx="1981200" cy="1033463"/>
          </a:xfrm>
          <a:prstGeom prst="rect">
            <a:avLst/>
          </a:prstGeom>
          <a:noFill/>
          <a:ln w="9525">
            <a:noFill/>
            <a:miter lim="800000"/>
            <a:headEnd/>
            <a:tailEnd/>
          </a:ln>
        </p:spPr>
        <p:txBody>
          <a:bodyPr>
            <a:spAutoFit/>
          </a:bodyPr>
          <a:lstStyle/>
          <a:p>
            <a:pPr>
              <a:lnSpc>
                <a:spcPct val="95000"/>
              </a:lnSpc>
              <a:spcBef>
                <a:spcPts val="600"/>
              </a:spcBef>
              <a:buClr>
                <a:schemeClr val="accent1"/>
              </a:buClr>
              <a:buSzPct val="80000"/>
              <a:defRPr/>
            </a:pPr>
            <a:r>
              <a:rPr lang="en-US" b="1" dirty="0">
                <a:solidFill>
                  <a:schemeClr val="tx2"/>
                </a:solidFill>
                <a:ea typeface="Arial Unicode MS" pitchFamily="34" charset="-128"/>
                <a:cs typeface="Arial Unicode MS" pitchFamily="34" charset="-128"/>
              </a:rPr>
              <a:t>Regulators</a:t>
            </a:r>
            <a:r>
              <a:rPr lang="en-US" b="1" dirty="0">
                <a:solidFill>
                  <a:srgbClr val="774A39"/>
                </a:solidFill>
                <a:ea typeface="Arial Unicode MS" pitchFamily="34" charset="-128"/>
                <a:cs typeface="Arial Unicode MS" pitchFamily="34" charset="-128"/>
              </a:rPr>
              <a:t> </a:t>
            </a:r>
            <a:endParaRPr lang="en-US" dirty="0">
              <a:ea typeface="Arial Unicode MS" pitchFamily="34" charset="-128"/>
              <a:cs typeface="Arial Unicode MS" pitchFamily="34" charset="-128"/>
            </a:endParaRPr>
          </a:p>
          <a:p>
            <a:pPr>
              <a:lnSpc>
                <a:spcPct val="95000"/>
              </a:lnSpc>
              <a:spcBef>
                <a:spcPts val="600"/>
              </a:spcBef>
              <a:buClr>
                <a:schemeClr val="accent1"/>
              </a:buClr>
              <a:buSzPct val="80000"/>
              <a:defRPr/>
            </a:pPr>
            <a:r>
              <a:rPr lang="en-US" sz="1400" dirty="0">
                <a:ea typeface="Arial Unicode MS" pitchFamily="34" charset="-128"/>
                <a:cs typeface="Arial Unicode MS" pitchFamily="34" charset="-128"/>
              </a:rPr>
              <a:t>Increased </a:t>
            </a:r>
            <a:r>
              <a:rPr lang="en-US" sz="1400" dirty="0">
                <a:latin typeface="+mj-lt"/>
                <a:ea typeface="Arial Unicode MS" pitchFamily="34" charset="-128"/>
                <a:cs typeface="Arial Unicode MS" pitchFamily="34" charset="-128"/>
              </a:rPr>
              <a:t>costs</a:t>
            </a:r>
            <a:r>
              <a:rPr lang="en-US" sz="1400" dirty="0">
                <a:ea typeface="Arial Unicode MS" pitchFamily="34" charset="-128"/>
                <a:cs typeface="Arial Unicode MS" pitchFamily="34" charset="-128"/>
              </a:rPr>
              <a:t>; possible </a:t>
            </a:r>
            <a:r>
              <a:rPr lang="en-US" sz="1400" dirty="0">
                <a:latin typeface="+mj-lt"/>
                <a:ea typeface="Arial Unicode MS" pitchFamily="34" charset="-128"/>
                <a:cs typeface="Arial Unicode MS" pitchFamily="34" charset="-128"/>
              </a:rPr>
              <a:t>fines</a:t>
            </a:r>
            <a:r>
              <a:rPr lang="en-US" sz="1400" dirty="0">
                <a:ea typeface="Arial Unicode MS" pitchFamily="34" charset="-128"/>
                <a:cs typeface="Arial Unicode MS" pitchFamily="34" charset="-128"/>
              </a:rPr>
              <a:t>, criminal prosecution </a:t>
            </a:r>
          </a:p>
        </p:txBody>
      </p:sp>
      <p:sp>
        <p:nvSpPr>
          <p:cNvPr id="40975" name="TextBox 37"/>
          <p:cNvSpPr txBox="1">
            <a:spLocks noChangeArrowheads="1"/>
          </p:cNvSpPr>
          <p:nvPr/>
        </p:nvSpPr>
        <p:spPr bwMode="gray">
          <a:xfrm>
            <a:off x="6908800" y="5365750"/>
            <a:ext cx="1966913" cy="641350"/>
          </a:xfrm>
          <a:prstGeom prst="rect">
            <a:avLst/>
          </a:prstGeom>
          <a:noFill/>
          <a:ln w="9525">
            <a:noFill/>
            <a:miter lim="800000"/>
            <a:headEnd/>
            <a:tailEnd/>
          </a:ln>
        </p:spPr>
        <p:txBody>
          <a:bodyPr>
            <a:spAutoFit/>
          </a:bodyPr>
          <a:lstStyle/>
          <a:p>
            <a:pPr algn="r">
              <a:spcBef>
                <a:spcPts val="600"/>
              </a:spcBef>
              <a:buClr>
                <a:schemeClr val="accent1"/>
              </a:buClr>
              <a:buSzPct val="80000"/>
            </a:pPr>
            <a:r>
              <a:rPr lang="en-US" b="1">
                <a:solidFill>
                  <a:schemeClr val="tx2"/>
                </a:solidFill>
                <a:ea typeface="Arial Unicode MS" pitchFamily="34" charset="-128"/>
                <a:cs typeface="Arial Unicode MS" pitchFamily="34" charset="-128"/>
              </a:rPr>
              <a:t>Investors and</a:t>
            </a:r>
            <a:br>
              <a:rPr lang="en-US" b="1">
                <a:solidFill>
                  <a:schemeClr val="tx2"/>
                </a:solidFill>
                <a:ea typeface="Arial Unicode MS" pitchFamily="34" charset="-128"/>
                <a:cs typeface="Arial Unicode MS" pitchFamily="34" charset="-128"/>
              </a:rPr>
            </a:br>
            <a:r>
              <a:rPr lang="en-US" b="1">
                <a:solidFill>
                  <a:schemeClr val="tx2"/>
                </a:solidFill>
                <a:ea typeface="Arial Unicode MS" pitchFamily="34" charset="-128"/>
                <a:cs typeface="Arial Unicode MS" pitchFamily="34" charset="-128"/>
              </a:rPr>
              <a:t>Community</a:t>
            </a:r>
            <a:endParaRPr lang="en-US">
              <a:solidFill>
                <a:schemeClr val="tx2"/>
              </a:solidFill>
              <a:ea typeface="Arial Unicode MS" pitchFamily="34" charset="-128"/>
              <a:cs typeface="Arial Unicode MS" pitchFamily="34" charset="-128"/>
            </a:endParaRPr>
          </a:p>
        </p:txBody>
      </p:sp>
      <p:sp>
        <p:nvSpPr>
          <p:cNvPr id="40976" name="TextBox 40"/>
          <p:cNvSpPr txBox="1">
            <a:spLocks noChangeArrowheads="1"/>
          </p:cNvSpPr>
          <p:nvPr/>
        </p:nvSpPr>
        <p:spPr bwMode="gray">
          <a:xfrm>
            <a:off x="6663170" y="1276350"/>
            <a:ext cx="2198688" cy="841375"/>
          </a:xfrm>
          <a:prstGeom prst="rect">
            <a:avLst/>
          </a:prstGeom>
          <a:noFill/>
          <a:ln w="9525">
            <a:noFill/>
            <a:miter lim="800000"/>
            <a:headEnd/>
            <a:tailEnd/>
          </a:ln>
        </p:spPr>
        <p:txBody>
          <a:bodyPr>
            <a:spAutoFit/>
          </a:bodyPr>
          <a:lstStyle/>
          <a:p>
            <a:pPr algn="r">
              <a:lnSpc>
                <a:spcPct val="95000"/>
              </a:lnSpc>
              <a:spcBef>
                <a:spcPts val="600"/>
              </a:spcBef>
              <a:buClr>
                <a:schemeClr val="accent1"/>
              </a:buClr>
              <a:buSzPct val="80000"/>
              <a:defRPr/>
            </a:pPr>
            <a:r>
              <a:rPr lang="en-US" b="1" dirty="0">
                <a:solidFill>
                  <a:schemeClr val="tx2"/>
                </a:solidFill>
                <a:ea typeface="Arial Unicode MS" pitchFamily="34" charset="-128"/>
                <a:cs typeface="Arial Unicode MS" pitchFamily="34" charset="-128"/>
              </a:rPr>
              <a:t>Customers</a:t>
            </a:r>
            <a:endParaRPr lang="en-US" dirty="0">
              <a:solidFill>
                <a:schemeClr val="tx2"/>
              </a:solidFill>
              <a:ea typeface="Arial Unicode MS" pitchFamily="34" charset="-128"/>
              <a:cs typeface="Arial Unicode MS" pitchFamily="34" charset="-128"/>
            </a:endParaRPr>
          </a:p>
          <a:p>
            <a:pPr algn="r">
              <a:lnSpc>
                <a:spcPct val="95000"/>
              </a:lnSpc>
              <a:spcBef>
                <a:spcPts val="600"/>
              </a:spcBef>
              <a:buClr>
                <a:schemeClr val="accent1"/>
              </a:buClr>
              <a:buSzPct val="80000"/>
              <a:defRPr/>
            </a:pPr>
            <a:r>
              <a:rPr lang="en-US" sz="1400" dirty="0">
                <a:latin typeface="+mj-lt"/>
                <a:ea typeface="Arial Unicode MS" pitchFamily="34" charset="-128"/>
                <a:cs typeface="Arial Unicode MS" pitchFamily="34" charset="-128"/>
              </a:rPr>
              <a:t>Business won </a:t>
            </a:r>
            <a:r>
              <a:rPr lang="en-US" sz="1400" dirty="0">
                <a:ea typeface="Arial Unicode MS" pitchFamily="34" charset="-128"/>
                <a:cs typeface="Arial Unicode MS" pitchFamily="34" charset="-128"/>
              </a:rPr>
              <a:t>or lost on safety performance</a:t>
            </a:r>
          </a:p>
        </p:txBody>
      </p:sp>
      <p:sp>
        <p:nvSpPr>
          <p:cNvPr id="40977" name="TextBox 51"/>
          <p:cNvSpPr txBox="1">
            <a:spLocks noChangeArrowheads="1"/>
          </p:cNvSpPr>
          <p:nvPr/>
        </p:nvSpPr>
        <p:spPr bwMode="gray">
          <a:xfrm>
            <a:off x="169863" y="1348509"/>
            <a:ext cx="1735137" cy="1514475"/>
          </a:xfrm>
          <a:prstGeom prst="rect">
            <a:avLst/>
          </a:prstGeom>
          <a:noFill/>
          <a:ln w="9525">
            <a:noFill/>
            <a:miter lim="800000"/>
            <a:headEnd/>
            <a:tailEnd/>
          </a:ln>
        </p:spPr>
        <p:txBody>
          <a:bodyPr>
            <a:spAutoFit/>
          </a:bodyPr>
          <a:lstStyle/>
          <a:p>
            <a:pPr>
              <a:lnSpc>
                <a:spcPct val="95000"/>
              </a:lnSpc>
              <a:spcBef>
                <a:spcPts val="600"/>
              </a:spcBef>
              <a:buClr>
                <a:schemeClr val="accent1"/>
              </a:buClr>
              <a:buSzPct val="80000"/>
              <a:defRPr/>
            </a:pPr>
            <a:r>
              <a:rPr lang="en-US" b="1" dirty="0">
                <a:solidFill>
                  <a:schemeClr val="tx2"/>
                </a:solidFill>
                <a:ea typeface="Arial Unicode MS" pitchFamily="34" charset="-128"/>
                <a:cs typeface="Arial Unicode MS" pitchFamily="34" charset="-128"/>
              </a:rPr>
              <a:t>Executive Management</a:t>
            </a:r>
            <a:endParaRPr lang="en-US" dirty="0">
              <a:solidFill>
                <a:schemeClr val="tx2"/>
              </a:solidFill>
              <a:ea typeface="Arial Unicode MS" pitchFamily="34" charset="-128"/>
              <a:cs typeface="Arial Unicode MS" pitchFamily="34" charset="-128"/>
            </a:endParaRPr>
          </a:p>
          <a:p>
            <a:pPr>
              <a:lnSpc>
                <a:spcPct val="95000"/>
              </a:lnSpc>
              <a:spcBef>
                <a:spcPts val="600"/>
              </a:spcBef>
              <a:buClr>
                <a:schemeClr val="accent1"/>
              </a:buClr>
              <a:buSzPct val="80000"/>
              <a:defRPr/>
            </a:pPr>
            <a:r>
              <a:rPr lang="en-US" sz="1400" dirty="0">
                <a:ea typeface="Arial Unicode MS" pitchFamily="34" charset="-128"/>
                <a:cs typeface="Arial Unicode MS" pitchFamily="34" charset="-128"/>
              </a:rPr>
              <a:t>Reduce operational </a:t>
            </a:r>
            <a:r>
              <a:rPr lang="en-US" sz="1400" dirty="0">
                <a:latin typeface="+mj-lt"/>
                <a:ea typeface="Arial Unicode MS" pitchFamily="34" charset="-128"/>
                <a:cs typeface="Arial Unicode MS" pitchFamily="34" charset="-128"/>
              </a:rPr>
              <a:t>risks:</a:t>
            </a:r>
            <a:r>
              <a:rPr lang="en-US" sz="1400" dirty="0">
                <a:ea typeface="Arial Unicode MS" pitchFamily="34" charset="-128"/>
                <a:cs typeface="Arial Unicode MS" pitchFamily="34" charset="-128"/>
              </a:rPr>
              <a:t> Improve productivity, ensure business continuity</a:t>
            </a:r>
          </a:p>
        </p:txBody>
      </p:sp>
      <p:grpSp>
        <p:nvGrpSpPr>
          <p:cNvPr id="2" name="Group 52"/>
          <p:cNvGrpSpPr>
            <a:grpSpLocks/>
          </p:cNvGrpSpPr>
          <p:nvPr/>
        </p:nvGrpSpPr>
        <p:grpSpPr bwMode="auto">
          <a:xfrm>
            <a:off x="1766888" y="1825625"/>
            <a:ext cx="976312" cy="1146175"/>
            <a:chOff x="1981996" y="1059257"/>
            <a:chExt cx="1021078" cy="1198106"/>
          </a:xfrm>
        </p:grpSpPr>
        <p:pic>
          <p:nvPicPr>
            <p:cNvPr id="41002" name="Picture 2" descr="\\Eric-pauls-power-mac-g5.local\desktop\Graphic Tank\money2.tif"/>
            <p:cNvPicPr>
              <a:picLocks noChangeAspect="1" noChangeArrowheads="1"/>
            </p:cNvPicPr>
            <p:nvPr/>
          </p:nvPicPr>
          <p:blipFill>
            <a:blip r:embed="rId3" cstate="print"/>
            <a:srcRect/>
            <a:stretch>
              <a:fillRect/>
            </a:stretch>
          </p:blipFill>
          <p:spPr bwMode="gray">
            <a:xfrm>
              <a:off x="1981996" y="1672241"/>
              <a:ext cx="1021078" cy="585122"/>
            </a:xfrm>
            <a:prstGeom prst="rect">
              <a:avLst/>
            </a:prstGeom>
            <a:noFill/>
            <a:ln w="9525">
              <a:noFill/>
              <a:miter lim="800000"/>
              <a:headEnd/>
              <a:tailEnd/>
            </a:ln>
          </p:spPr>
        </p:pic>
        <p:grpSp>
          <p:nvGrpSpPr>
            <p:cNvPr id="3" name="Group 56"/>
            <p:cNvGrpSpPr>
              <a:grpSpLocks/>
            </p:cNvGrpSpPr>
            <p:nvPr/>
          </p:nvGrpSpPr>
          <p:grpSpPr bwMode="auto">
            <a:xfrm>
              <a:off x="2259159" y="1059257"/>
              <a:ext cx="602412" cy="948640"/>
              <a:chOff x="1229261" y="3061302"/>
              <a:chExt cx="602412" cy="948640"/>
            </a:xfrm>
          </p:grpSpPr>
          <p:pic>
            <p:nvPicPr>
              <p:cNvPr id="41004" name="Picture 9" descr="\\Eric-pauls-power-mac-g5.local\desktop\Graphic Tank\sales 2.tif"/>
              <p:cNvPicPr>
                <a:picLocks noChangeAspect="1" noChangeArrowheads="1"/>
              </p:cNvPicPr>
              <p:nvPr/>
            </p:nvPicPr>
            <p:blipFill>
              <a:blip r:embed="rId4" cstate="print"/>
              <a:srcRect/>
              <a:stretch>
                <a:fillRect/>
              </a:stretch>
            </p:blipFill>
            <p:spPr bwMode="gray">
              <a:xfrm>
                <a:off x="1419860" y="3061302"/>
                <a:ext cx="238125" cy="852488"/>
              </a:xfrm>
              <a:prstGeom prst="rect">
                <a:avLst/>
              </a:prstGeom>
              <a:noFill/>
              <a:ln w="9525">
                <a:noFill/>
                <a:miter lim="800000"/>
                <a:headEnd/>
                <a:tailEnd/>
              </a:ln>
            </p:spPr>
          </p:pic>
          <p:pic>
            <p:nvPicPr>
              <p:cNvPr id="41005" name="Picture 8" descr="\\Eric-pauls-power-mac-g5.local\desktop\Graphic Tank\sales 1.tif"/>
              <p:cNvPicPr>
                <a:picLocks noChangeAspect="1" noChangeArrowheads="1"/>
              </p:cNvPicPr>
              <p:nvPr/>
            </p:nvPicPr>
            <p:blipFill>
              <a:blip r:embed="rId5" cstate="print"/>
              <a:srcRect/>
              <a:stretch>
                <a:fillRect/>
              </a:stretch>
            </p:blipFill>
            <p:spPr bwMode="gray">
              <a:xfrm>
                <a:off x="1585611" y="3126790"/>
                <a:ext cx="246062" cy="852487"/>
              </a:xfrm>
              <a:prstGeom prst="rect">
                <a:avLst/>
              </a:prstGeom>
              <a:noFill/>
              <a:ln w="9525">
                <a:noFill/>
                <a:miter lim="800000"/>
                <a:headEnd/>
                <a:tailEnd/>
              </a:ln>
            </p:spPr>
          </p:pic>
          <p:pic>
            <p:nvPicPr>
              <p:cNvPr id="41006" name="Picture 145" descr="C:\Documents and Settings\Administrator\Desktop\To IMPORT\20.tif"/>
              <p:cNvPicPr>
                <a:picLocks noChangeAspect="1" noChangeArrowheads="1"/>
              </p:cNvPicPr>
              <p:nvPr/>
            </p:nvPicPr>
            <p:blipFill>
              <a:blip r:embed="rId6" cstate="print"/>
              <a:srcRect/>
              <a:stretch>
                <a:fillRect/>
              </a:stretch>
            </p:blipFill>
            <p:spPr bwMode="gray">
              <a:xfrm>
                <a:off x="1229261" y="3125704"/>
                <a:ext cx="238125" cy="884238"/>
              </a:xfrm>
              <a:prstGeom prst="rect">
                <a:avLst/>
              </a:prstGeom>
              <a:noFill/>
              <a:ln w="9525">
                <a:noFill/>
                <a:miter lim="800000"/>
                <a:headEnd/>
                <a:tailEnd/>
              </a:ln>
            </p:spPr>
          </p:pic>
        </p:grpSp>
      </p:grpSp>
      <p:pic>
        <p:nvPicPr>
          <p:cNvPr id="40979" name="Picture 59" descr="djsi.png"/>
          <p:cNvPicPr>
            <a:picLocks noChangeAspect="1"/>
          </p:cNvPicPr>
          <p:nvPr/>
        </p:nvPicPr>
        <p:blipFill>
          <a:blip r:embed="rId7" cstate="print">
            <a:clrChange>
              <a:clrFrom>
                <a:srgbClr val="FFFFFF"/>
              </a:clrFrom>
              <a:clrTo>
                <a:srgbClr val="FFFFFF">
                  <a:alpha val="0"/>
                </a:srgbClr>
              </a:clrTo>
            </a:clrChange>
            <a:lum bright="-12000"/>
          </a:blip>
          <a:srcRect/>
          <a:stretch>
            <a:fillRect/>
          </a:stretch>
        </p:blipFill>
        <p:spPr bwMode="gray">
          <a:xfrm>
            <a:off x="7315200" y="4756150"/>
            <a:ext cx="1368425" cy="314325"/>
          </a:xfrm>
          <a:prstGeom prst="rect">
            <a:avLst/>
          </a:prstGeom>
          <a:noFill/>
          <a:ln w="9525">
            <a:noFill/>
            <a:miter lim="800000"/>
            <a:headEnd/>
            <a:tailEnd/>
          </a:ln>
        </p:spPr>
      </p:pic>
      <p:grpSp>
        <p:nvGrpSpPr>
          <p:cNvPr id="4" name="Freeform 63"/>
          <p:cNvGrpSpPr>
            <a:grpSpLocks/>
          </p:cNvGrpSpPr>
          <p:nvPr/>
        </p:nvGrpSpPr>
        <p:grpSpPr bwMode="auto">
          <a:xfrm>
            <a:off x="1690688" y="4238625"/>
            <a:ext cx="1401762" cy="1371600"/>
            <a:chOff x="1171" y="2761"/>
            <a:chExt cx="883" cy="864"/>
          </a:xfrm>
        </p:grpSpPr>
        <p:pic>
          <p:nvPicPr>
            <p:cNvPr id="41000" name="Freeform 63"/>
            <p:cNvPicPr>
              <a:picLocks noChangeArrowheads="1"/>
            </p:cNvPicPr>
            <p:nvPr/>
          </p:nvPicPr>
          <p:blipFill>
            <a:blip r:embed="rId8" cstate="print"/>
            <a:srcRect/>
            <a:stretch>
              <a:fillRect/>
            </a:stretch>
          </p:blipFill>
          <p:spPr bwMode="gray">
            <a:xfrm>
              <a:off x="1171" y="2761"/>
              <a:ext cx="883" cy="864"/>
            </a:xfrm>
            <a:prstGeom prst="rect">
              <a:avLst/>
            </a:prstGeom>
            <a:noFill/>
            <a:ln w="9525">
              <a:noFill/>
              <a:miter lim="800000"/>
              <a:headEnd/>
              <a:tailEnd/>
            </a:ln>
          </p:spPr>
        </p:pic>
        <p:sp>
          <p:nvSpPr>
            <p:cNvPr id="41001" name="Text Box 28"/>
            <p:cNvSpPr txBox="1">
              <a:spLocks noChangeArrowheads="1"/>
            </p:cNvSpPr>
            <p:nvPr/>
          </p:nvSpPr>
          <p:spPr bwMode="auto">
            <a:xfrm rot="-8252376">
              <a:off x="1343" y="2660"/>
              <a:ext cx="803" cy="795"/>
            </a:xfrm>
            <a:prstGeom prst="rect">
              <a:avLst/>
            </a:prstGeom>
            <a:noFill/>
            <a:ln w="9525">
              <a:noFill/>
              <a:miter lim="800000"/>
              <a:headEnd/>
              <a:tailEnd/>
            </a:ln>
          </p:spPr>
          <p:txBody>
            <a:bodyPr rot="10800000" anchor="ctr"/>
            <a:lstStyle/>
            <a:p>
              <a:pPr algn="ctr"/>
              <a:endParaRPr lang="en-US" sz="1600">
                <a:ea typeface="Arial Unicode MS" pitchFamily="34" charset="-128"/>
                <a:cs typeface="Arial Unicode MS" pitchFamily="34" charset="-128"/>
              </a:endParaRPr>
            </a:p>
          </p:txBody>
        </p:sp>
      </p:grpSp>
      <p:grpSp>
        <p:nvGrpSpPr>
          <p:cNvPr id="5" name="Freeform 64"/>
          <p:cNvGrpSpPr>
            <a:grpSpLocks/>
          </p:cNvGrpSpPr>
          <p:nvPr/>
        </p:nvGrpSpPr>
        <p:grpSpPr bwMode="auto">
          <a:xfrm>
            <a:off x="5973763" y="4233863"/>
            <a:ext cx="1395412" cy="1365250"/>
            <a:chOff x="3625" y="2788"/>
            <a:chExt cx="879" cy="860"/>
          </a:xfrm>
        </p:grpSpPr>
        <p:pic>
          <p:nvPicPr>
            <p:cNvPr id="40998" name="Freeform 64"/>
            <p:cNvPicPr>
              <a:picLocks noChangeArrowheads="1"/>
            </p:cNvPicPr>
            <p:nvPr/>
          </p:nvPicPr>
          <p:blipFill>
            <a:blip r:embed="rId9" cstate="print"/>
            <a:srcRect/>
            <a:stretch>
              <a:fillRect/>
            </a:stretch>
          </p:blipFill>
          <p:spPr bwMode="gray">
            <a:xfrm>
              <a:off x="3625" y="2788"/>
              <a:ext cx="879" cy="860"/>
            </a:xfrm>
            <a:prstGeom prst="rect">
              <a:avLst/>
            </a:prstGeom>
            <a:noFill/>
            <a:ln w="9525">
              <a:noFill/>
              <a:miter lim="800000"/>
              <a:headEnd/>
              <a:tailEnd/>
            </a:ln>
          </p:spPr>
        </p:pic>
        <p:sp>
          <p:nvSpPr>
            <p:cNvPr id="40999" name="Text Box 48"/>
            <p:cNvSpPr txBox="1">
              <a:spLocks noChangeArrowheads="1"/>
            </p:cNvSpPr>
            <p:nvPr/>
          </p:nvSpPr>
          <p:spPr bwMode="auto">
            <a:xfrm rot="8252375">
              <a:off x="3531" y="2684"/>
              <a:ext cx="804" cy="795"/>
            </a:xfrm>
            <a:prstGeom prst="rect">
              <a:avLst/>
            </a:prstGeom>
            <a:noFill/>
            <a:ln w="9525">
              <a:noFill/>
              <a:miter lim="800000"/>
              <a:headEnd/>
              <a:tailEnd/>
            </a:ln>
          </p:spPr>
          <p:txBody>
            <a:bodyPr rot="10800000" anchor="ctr"/>
            <a:lstStyle/>
            <a:p>
              <a:pPr algn="ctr"/>
              <a:endParaRPr lang="en-US" sz="1600">
                <a:ea typeface="Arial Unicode MS" pitchFamily="34" charset="-128"/>
                <a:cs typeface="Arial Unicode MS" pitchFamily="34" charset="-128"/>
              </a:endParaRPr>
            </a:p>
          </p:txBody>
        </p:sp>
      </p:grpSp>
      <p:sp>
        <p:nvSpPr>
          <p:cNvPr id="40982" name="TextBox 52"/>
          <p:cNvSpPr txBox="1">
            <a:spLocks noChangeArrowheads="1"/>
          </p:cNvSpPr>
          <p:nvPr/>
        </p:nvSpPr>
        <p:spPr bwMode="auto">
          <a:xfrm>
            <a:off x="6553200" y="5908675"/>
            <a:ext cx="2330450" cy="495300"/>
          </a:xfrm>
          <a:prstGeom prst="rect">
            <a:avLst/>
          </a:prstGeom>
          <a:noFill/>
          <a:ln w="9525">
            <a:noFill/>
            <a:miter lim="800000"/>
            <a:headEnd/>
            <a:tailEnd/>
          </a:ln>
        </p:spPr>
        <p:txBody>
          <a:bodyPr>
            <a:spAutoFit/>
          </a:bodyPr>
          <a:lstStyle/>
          <a:p>
            <a:pPr algn="r">
              <a:lnSpc>
                <a:spcPct val="95000"/>
              </a:lnSpc>
              <a:buClr>
                <a:schemeClr val="accent1"/>
              </a:buClr>
              <a:buSzPct val="80000"/>
            </a:pPr>
            <a:r>
              <a:rPr lang="en-US" sz="1400">
                <a:ea typeface="Arial Unicode MS" pitchFamily="34" charset="-128"/>
                <a:cs typeface="Arial Unicode MS" pitchFamily="34" charset="-128"/>
              </a:rPr>
              <a:t>Demand proof of effective risk management </a:t>
            </a:r>
            <a:endParaRPr lang="en-US" sz="1400" i="1">
              <a:solidFill>
                <a:srgbClr val="595959"/>
              </a:solidFill>
              <a:ea typeface="Arial Unicode MS" pitchFamily="34" charset="-128"/>
              <a:cs typeface="Arial Unicode MS" pitchFamily="34" charset="-128"/>
            </a:endParaRPr>
          </a:p>
        </p:txBody>
      </p:sp>
      <p:pic>
        <p:nvPicPr>
          <p:cNvPr id="40983" name="Picture 60"/>
          <p:cNvPicPr>
            <a:picLocks noChangeAspect="1" noChangeArrowheads="1"/>
          </p:cNvPicPr>
          <p:nvPr/>
        </p:nvPicPr>
        <p:blipFill>
          <a:blip r:embed="rId10" cstate="print"/>
          <a:srcRect r="7881" b="2370"/>
          <a:stretch>
            <a:fillRect/>
          </a:stretch>
        </p:blipFill>
        <p:spPr bwMode="auto">
          <a:xfrm>
            <a:off x="8101013" y="5126038"/>
            <a:ext cx="652462" cy="198437"/>
          </a:xfrm>
          <a:prstGeom prst="rect">
            <a:avLst/>
          </a:prstGeom>
          <a:noFill/>
          <a:ln w="9525">
            <a:noFill/>
            <a:miter lim="800000"/>
            <a:headEnd/>
            <a:tailEnd/>
          </a:ln>
        </p:spPr>
      </p:pic>
      <p:pic>
        <p:nvPicPr>
          <p:cNvPr id="40984" name="Picture 61"/>
          <p:cNvPicPr>
            <a:picLocks noChangeAspect="1" noChangeArrowheads="1"/>
          </p:cNvPicPr>
          <p:nvPr/>
        </p:nvPicPr>
        <p:blipFill>
          <a:blip r:embed="rId11" cstate="print">
            <a:clrChange>
              <a:clrFrom>
                <a:srgbClr val="FFFFFF"/>
              </a:clrFrom>
              <a:clrTo>
                <a:srgbClr val="FFFFFF">
                  <a:alpha val="0"/>
                </a:srgbClr>
              </a:clrTo>
            </a:clrChange>
            <a:lum bright="-12000" contrast="-6000"/>
          </a:blip>
          <a:srcRect t="-1553" r="3036"/>
          <a:stretch>
            <a:fillRect/>
          </a:stretch>
        </p:blipFill>
        <p:spPr bwMode="auto">
          <a:xfrm>
            <a:off x="1447800" y="5943600"/>
            <a:ext cx="811213" cy="519113"/>
          </a:xfrm>
          <a:prstGeom prst="rect">
            <a:avLst/>
          </a:prstGeom>
          <a:noFill/>
          <a:ln w="9525">
            <a:noFill/>
            <a:miter lim="800000"/>
            <a:headEnd/>
            <a:tailEnd/>
          </a:ln>
        </p:spPr>
      </p:pic>
      <p:pic>
        <p:nvPicPr>
          <p:cNvPr id="40985" name="Picture 62"/>
          <p:cNvPicPr>
            <a:picLocks noChangeAspect="1" noChangeArrowheads="1"/>
          </p:cNvPicPr>
          <p:nvPr/>
        </p:nvPicPr>
        <p:blipFill>
          <a:blip r:embed="rId12" cstate="print">
            <a:clrChange>
              <a:clrFrom>
                <a:srgbClr val="FFFFFF"/>
              </a:clrFrom>
              <a:clrTo>
                <a:srgbClr val="FFFFFF">
                  <a:alpha val="0"/>
                </a:srgbClr>
              </a:clrTo>
            </a:clrChange>
            <a:lum bright="-12000" contrast="-6000"/>
          </a:blip>
          <a:srcRect r="4530"/>
          <a:stretch>
            <a:fillRect/>
          </a:stretch>
        </p:blipFill>
        <p:spPr bwMode="auto">
          <a:xfrm>
            <a:off x="304800" y="6019800"/>
            <a:ext cx="903288" cy="504825"/>
          </a:xfrm>
          <a:prstGeom prst="rect">
            <a:avLst/>
          </a:prstGeom>
          <a:noFill/>
          <a:ln w="9525">
            <a:noFill/>
            <a:miter lim="800000"/>
            <a:headEnd/>
            <a:tailEnd/>
          </a:ln>
        </p:spPr>
      </p:pic>
      <p:pic>
        <p:nvPicPr>
          <p:cNvPr id="40986" name="Picture 64"/>
          <p:cNvPicPr>
            <a:picLocks noChangeAspect="1" noChangeArrowheads="1"/>
          </p:cNvPicPr>
          <p:nvPr/>
        </p:nvPicPr>
        <p:blipFill>
          <a:blip r:embed="rId13" cstate="print">
            <a:clrChange>
              <a:clrFrom>
                <a:srgbClr val="FFFFFF"/>
              </a:clrFrom>
              <a:clrTo>
                <a:srgbClr val="FFFFFF">
                  <a:alpha val="0"/>
                </a:srgbClr>
              </a:clrTo>
            </a:clrChange>
            <a:lum bright="6000" contrast="-30000"/>
          </a:blip>
          <a:srcRect/>
          <a:stretch>
            <a:fillRect/>
          </a:stretch>
        </p:blipFill>
        <p:spPr bwMode="auto">
          <a:xfrm>
            <a:off x="6577013" y="2562225"/>
            <a:ext cx="1409700" cy="279400"/>
          </a:xfrm>
          <a:prstGeom prst="rect">
            <a:avLst/>
          </a:prstGeom>
          <a:noFill/>
          <a:ln w="9525">
            <a:noFill/>
            <a:miter lim="800000"/>
            <a:headEnd/>
            <a:tailEnd/>
          </a:ln>
        </p:spPr>
      </p:pic>
      <p:pic>
        <p:nvPicPr>
          <p:cNvPr id="40987" name="Picture 65"/>
          <p:cNvPicPr>
            <a:picLocks noChangeAspect="1" noChangeArrowheads="1"/>
          </p:cNvPicPr>
          <p:nvPr/>
        </p:nvPicPr>
        <p:blipFill>
          <a:blip r:embed="rId14" cstate="print">
            <a:clrChange>
              <a:clrFrom>
                <a:srgbClr val="FFFFFF"/>
              </a:clrFrom>
              <a:clrTo>
                <a:srgbClr val="FFFFFF">
                  <a:alpha val="0"/>
                </a:srgbClr>
              </a:clrTo>
            </a:clrChange>
            <a:lum bright="6000" contrast="-30000"/>
          </a:blip>
          <a:srcRect/>
          <a:stretch>
            <a:fillRect/>
          </a:stretch>
        </p:blipFill>
        <p:spPr bwMode="auto">
          <a:xfrm>
            <a:off x="6723063" y="2174875"/>
            <a:ext cx="1633537" cy="215900"/>
          </a:xfrm>
          <a:prstGeom prst="rect">
            <a:avLst/>
          </a:prstGeom>
          <a:noFill/>
          <a:ln w="9525">
            <a:noFill/>
            <a:miter lim="800000"/>
            <a:headEnd/>
            <a:tailEnd/>
          </a:ln>
        </p:spPr>
      </p:pic>
      <p:pic>
        <p:nvPicPr>
          <p:cNvPr id="40988" name="Picture 67"/>
          <p:cNvPicPr>
            <a:picLocks noChangeAspect="1" noChangeArrowheads="1"/>
          </p:cNvPicPr>
          <p:nvPr/>
        </p:nvPicPr>
        <p:blipFill>
          <a:blip r:embed="rId15" cstate="print"/>
          <a:srcRect/>
          <a:stretch>
            <a:fillRect/>
          </a:stretch>
        </p:blipFill>
        <p:spPr bwMode="auto">
          <a:xfrm>
            <a:off x="7412038" y="5130800"/>
            <a:ext cx="598487" cy="182563"/>
          </a:xfrm>
          <a:prstGeom prst="rect">
            <a:avLst/>
          </a:prstGeom>
          <a:noFill/>
          <a:ln w="9525">
            <a:noFill/>
            <a:miter lim="800000"/>
            <a:headEnd/>
            <a:tailEnd/>
          </a:ln>
        </p:spPr>
      </p:pic>
      <p:grpSp>
        <p:nvGrpSpPr>
          <p:cNvPr id="6" name="Group 47"/>
          <p:cNvGrpSpPr>
            <a:grpSpLocks/>
          </p:cNvGrpSpPr>
          <p:nvPr/>
        </p:nvGrpSpPr>
        <p:grpSpPr bwMode="auto">
          <a:xfrm>
            <a:off x="3681413" y="3048000"/>
            <a:ext cx="1804987" cy="1601788"/>
            <a:chOff x="2319" y="2164"/>
            <a:chExt cx="986" cy="765"/>
          </a:xfrm>
        </p:grpSpPr>
        <p:pic>
          <p:nvPicPr>
            <p:cNvPr id="40996" name="Picture 96" descr="\\Eric-pauls-power-mac-g5.local\desktop\Graphic Tank\1a.tif"/>
            <p:cNvPicPr>
              <a:picLocks noChangeAspect="1" noChangeArrowheads="1"/>
            </p:cNvPicPr>
            <p:nvPr/>
          </p:nvPicPr>
          <p:blipFill>
            <a:blip r:embed="rId16" cstate="print"/>
            <a:srcRect/>
            <a:stretch>
              <a:fillRect/>
            </a:stretch>
          </p:blipFill>
          <p:spPr bwMode="auto">
            <a:xfrm>
              <a:off x="2319" y="2164"/>
              <a:ext cx="838" cy="706"/>
            </a:xfrm>
            <a:prstGeom prst="rect">
              <a:avLst/>
            </a:prstGeom>
            <a:noFill/>
            <a:ln w="9525">
              <a:noFill/>
              <a:miter lim="800000"/>
              <a:headEnd/>
              <a:tailEnd/>
            </a:ln>
          </p:spPr>
        </p:pic>
        <p:pic>
          <p:nvPicPr>
            <p:cNvPr id="40997" name="Picture 40" descr="\\Emp\desktop\Graphic Tank\7.tif"/>
            <p:cNvPicPr>
              <a:picLocks noChangeAspect="1" noChangeArrowheads="1"/>
            </p:cNvPicPr>
            <p:nvPr/>
          </p:nvPicPr>
          <p:blipFill>
            <a:blip r:embed="rId17" cstate="print"/>
            <a:srcRect/>
            <a:stretch>
              <a:fillRect/>
            </a:stretch>
          </p:blipFill>
          <p:spPr bwMode="auto">
            <a:xfrm>
              <a:off x="2925" y="2571"/>
              <a:ext cx="380" cy="358"/>
            </a:xfrm>
            <a:prstGeom prst="rect">
              <a:avLst/>
            </a:prstGeom>
            <a:noFill/>
            <a:ln w="9525">
              <a:noFill/>
              <a:miter lim="800000"/>
              <a:headEnd/>
              <a:tailEnd/>
            </a:ln>
          </p:spPr>
        </p:pic>
      </p:grpSp>
      <p:pic>
        <p:nvPicPr>
          <p:cNvPr id="40990" name="Picture 49" descr="Dupont"/>
          <p:cNvPicPr>
            <a:picLocks noChangeAspect="1" noChangeArrowheads="1"/>
          </p:cNvPicPr>
          <p:nvPr/>
        </p:nvPicPr>
        <p:blipFill>
          <a:blip r:embed="rId18" cstate="print"/>
          <a:srcRect/>
          <a:stretch>
            <a:fillRect/>
          </a:stretch>
        </p:blipFill>
        <p:spPr bwMode="auto">
          <a:xfrm>
            <a:off x="8147050" y="2581275"/>
            <a:ext cx="655638" cy="257175"/>
          </a:xfrm>
          <a:prstGeom prst="rect">
            <a:avLst/>
          </a:prstGeom>
          <a:noFill/>
          <a:ln w="9525">
            <a:noFill/>
            <a:miter lim="800000"/>
            <a:headEnd/>
            <a:tailEnd/>
          </a:ln>
        </p:spPr>
      </p:pic>
      <p:grpSp>
        <p:nvGrpSpPr>
          <p:cNvPr id="7" name="Group 57"/>
          <p:cNvGrpSpPr>
            <a:grpSpLocks/>
          </p:cNvGrpSpPr>
          <p:nvPr/>
        </p:nvGrpSpPr>
        <p:grpSpPr bwMode="auto">
          <a:xfrm>
            <a:off x="6594475" y="4879975"/>
            <a:ext cx="588963" cy="933450"/>
            <a:chOff x="6953842" y="5416510"/>
            <a:chExt cx="646398" cy="1022500"/>
          </a:xfrm>
        </p:grpSpPr>
        <p:pic>
          <p:nvPicPr>
            <p:cNvPr id="40993" name="Picture 140" descr="C:\Documents and Settings\Administrator\Desktop\To IMPORT\15.tif"/>
            <p:cNvPicPr>
              <a:picLocks noChangeAspect="1" noChangeArrowheads="1"/>
            </p:cNvPicPr>
            <p:nvPr/>
          </p:nvPicPr>
          <p:blipFill>
            <a:blip r:embed="rId19" cstate="print"/>
            <a:srcRect/>
            <a:stretch>
              <a:fillRect/>
            </a:stretch>
          </p:blipFill>
          <p:spPr bwMode="gray">
            <a:xfrm>
              <a:off x="7131710" y="5416510"/>
              <a:ext cx="231775" cy="884238"/>
            </a:xfrm>
            <a:prstGeom prst="rect">
              <a:avLst/>
            </a:prstGeom>
            <a:noFill/>
            <a:ln w="9525">
              <a:noFill/>
              <a:miter lim="800000"/>
              <a:headEnd/>
              <a:tailEnd/>
            </a:ln>
          </p:spPr>
        </p:pic>
        <p:pic>
          <p:nvPicPr>
            <p:cNvPr id="40994" name="Picture 153" descr="C:\Documents and Settings\Administrator\Desktop\To IMPORT\28.tif"/>
            <p:cNvPicPr>
              <a:picLocks noChangeAspect="1" noChangeArrowheads="1"/>
            </p:cNvPicPr>
            <p:nvPr/>
          </p:nvPicPr>
          <p:blipFill>
            <a:blip r:embed="rId20" cstate="print"/>
            <a:srcRect/>
            <a:stretch>
              <a:fillRect/>
            </a:stretch>
          </p:blipFill>
          <p:spPr bwMode="gray">
            <a:xfrm>
              <a:off x="6953842" y="5530526"/>
              <a:ext cx="238125" cy="895350"/>
            </a:xfrm>
            <a:prstGeom prst="rect">
              <a:avLst/>
            </a:prstGeom>
            <a:noFill/>
            <a:ln w="9525">
              <a:noFill/>
              <a:miter lim="800000"/>
              <a:headEnd/>
              <a:tailEnd/>
            </a:ln>
          </p:spPr>
        </p:pic>
        <p:pic>
          <p:nvPicPr>
            <p:cNvPr id="40995" name="Picture 101" descr="\\Eric-pauls-power-mac-g5.local\desktop\Graphic Tank\on cell.tif"/>
            <p:cNvPicPr>
              <a:picLocks noChangeAspect="1" noChangeArrowheads="1"/>
            </p:cNvPicPr>
            <p:nvPr/>
          </p:nvPicPr>
          <p:blipFill>
            <a:blip r:embed="rId21" cstate="print"/>
            <a:srcRect/>
            <a:stretch>
              <a:fillRect/>
            </a:stretch>
          </p:blipFill>
          <p:spPr bwMode="gray">
            <a:xfrm>
              <a:off x="7317665" y="5524610"/>
              <a:ext cx="282575" cy="914400"/>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New Focus on Incident Management? Why?</a:t>
            </a:r>
            <a:br>
              <a:rPr lang="de-DE" dirty="0" smtClean="0"/>
            </a:br>
            <a:r>
              <a:rPr lang="de-DE" dirty="0" smtClean="0"/>
              <a:t>-&gt; Incidents are still a major risk for many operations!</a:t>
            </a:r>
            <a:endParaRPr lang="de-DE" dirty="0"/>
          </a:p>
        </p:txBody>
      </p:sp>
      <p:grpSp>
        <p:nvGrpSpPr>
          <p:cNvPr id="3" name="Group 22"/>
          <p:cNvGrpSpPr>
            <a:grpSpLocks/>
          </p:cNvGrpSpPr>
          <p:nvPr/>
        </p:nvGrpSpPr>
        <p:grpSpPr bwMode="auto">
          <a:xfrm>
            <a:off x="3094038" y="1700213"/>
            <a:ext cx="3228975" cy="2809875"/>
            <a:chOff x="3970589" y="1781666"/>
            <a:chExt cx="3461899" cy="2809189"/>
          </a:xfrm>
        </p:grpSpPr>
        <p:sp>
          <p:nvSpPr>
            <p:cNvPr id="4" name="Rectangle 16"/>
            <p:cNvSpPr>
              <a:spLocks noChangeArrowheads="1"/>
            </p:cNvSpPr>
            <p:nvPr/>
          </p:nvSpPr>
          <p:spPr bwMode="auto">
            <a:xfrm>
              <a:off x="4649693" y="1956248"/>
              <a:ext cx="1986252" cy="584057"/>
            </a:xfrm>
            <a:prstGeom prst="rect">
              <a:avLst/>
            </a:prstGeom>
            <a:noFill/>
            <a:ln w="9525">
              <a:noFill/>
              <a:miter lim="800000"/>
              <a:headEnd/>
              <a:tailEnd/>
            </a:ln>
          </p:spPr>
          <p:txBody>
            <a:bodyPr>
              <a:spAutoFit/>
            </a:bodyPr>
            <a:lstStyle/>
            <a:p>
              <a:pPr algn="ctr" fontAlgn="auto">
                <a:spcBef>
                  <a:spcPts val="0"/>
                </a:spcBef>
                <a:spcAft>
                  <a:spcPts val="0"/>
                </a:spcAft>
                <a:defRPr/>
              </a:pPr>
              <a:r>
                <a:rPr lang="en-US" sz="1600" dirty="0">
                  <a:solidFill>
                    <a:srgbClr val="000000"/>
                  </a:solidFill>
                  <a:latin typeface="Arial"/>
                  <a:cs typeface="+mn-cs"/>
                </a:rPr>
                <a:t>Safe</a:t>
              </a:r>
              <a:br>
                <a:rPr lang="en-US" sz="1600" dirty="0">
                  <a:solidFill>
                    <a:srgbClr val="000000"/>
                  </a:solidFill>
                  <a:latin typeface="Arial"/>
                  <a:cs typeface="+mn-cs"/>
                </a:rPr>
              </a:br>
              <a:r>
                <a:rPr lang="en-US" sz="1600" dirty="0">
                  <a:solidFill>
                    <a:srgbClr val="000000"/>
                  </a:solidFill>
                  <a:latin typeface="Arial"/>
                  <a:cs typeface="+mn-cs"/>
                </a:rPr>
                <a:t>Workplace</a:t>
              </a:r>
              <a:endParaRPr lang="en-US" sz="4400" dirty="0">
                <a:solidFill>
                  <a:srgbClr val="000000"/>
                </a:solidFill>
                <a:latin typeface="Arial"/>
                <a:cs typeface="+mn-cs"/>
              </a:endParaRPr>
            </a:p>
          </p:txBody>
        </p:sp>
        <p:sp>
          <p:nvSpPr>
            <p:cNvPr id="5" name="Rectangle 17"/>
            <p:cNvSpPr>
              <a:spLocks noChangeArrowheads="1"/>
            </p:cNvSpPr>
            <p:nvPr/>
          </p:nvSpPr>
          <p:spPr bwMode="auto">
            <a:xfrm>
              <a:off x="5636861" y="3529076"/>
              <a:ext cx="1795627" cy="585645"/>
            </a:xfrm>
            <a:prstGeom prst="rect">
              <a:avLst/>
            </a:prstGeom>
            <a:noFill/>
            <a:ln w="9525">
              <a:noFill/>
              <a:miter lim="800000"/>
              <a:headEnd/>
              <a:tailEnd/>
            </a:ln>
          </p:spPr>
          <p:txBody>
            <a:bodyPr>
              <a:spAutoFit/>
            </a:bodyPr>
            <a:lstStyle/>
            <a:p>
              <a:pPr algn="ctr" fontAlgn="auto">
                <a:spcBef>
                  <a:spcPts val="0"/>
                </a:spcBef>
                <a:spcAft>
                  <a:spcPts val="0"/>
                </a:spcAft>
                <a:defRPr/>
              </a:pPr>
              <a:r>
                <a:rPr lang="en-US" sz="1600" dirty="0">
                  <a:solidFill>
                    <a:srgbClr val="000000"/>
                  </a:solidFill>
                  <a:latin typeface="Arial"/>
                  <a:cs typeface="+mn-cs"/>
                </a:rPr>
                <a:t>Safe</a:t>
              </a:r>
              <a:br>
                <a:rPr lang="en-US" sz="1600" dirty="0">
                  <a:solidFill>
                    <a:srgbClr val="000000"/>
                  </a:solidFill>
                  <a:latin typeface="Arial"/>
                  <a:cs typeface="+mn-cs"/>
                </a:rPr>
              </a:br>
              <a:r>
                <a:rPr lang="en-US" sz="1600" dirty="0">
                  <a:solidFill>
                    <a:srgbClr val="000000"/>
                  </a:solidFill>
                  <a:latin typeface="Arial"/>
                  <a:cs typeface="+mn-cs"/>
                </a:rPr>
                <a:t>Products</a:t>
              </a:r>
              <a:endParaRPr lang="en-US" sz="4400" dirty="0">
                <a:solidFill>
                  <a:srgbClr val="000000"/>
                </a:solidFill>
                <a:latin typeface="Arial"/>
                <a:cs typeface="+mn-cs"/>
              </a:endParaRPr>
            </a:p>
          </p:txBody>
        </p:sp>
        <p:sp>
          <p:nvSpPr>
            <p:cNvPr id="6" name="Rectangle 18"/>
            <p:cNvSpPr>
              <a:spLocks noChangeArrowheads="1"/>
            </p:cNvSpPr>
            <p:nvPr/>
          </p:nvSpPr>
          <p:spPr bwMode="auto">
            <a:xfrm>
              <a:off x="3970589" y="3256093"/>
              <a:ext cx="1574673" cy="584632"/>
            </a:xfrm>
            <a:prstGeom prst="rect">
              <a:avLst/>
            </a:prstGeom>
            <a:noFill/>
            <a:ln w="9525">
              <a:noFill/>
              <a:miter lim="800000"/>
              <a:headEnd/>
              <a:tailEnd/>
            </a:ln>
          </p:spPr>
          <p:txBody>
            <a:bodyPr wrap="square">
              <a:spAutoFit/>
            </a:bodyPr>
            <a:lstStyle/>
            <a:p>
              <a:pPr algn="ctr" fontAlgn="auto">
                <a:spcBef>
                  <a:spcPts val="0"/>
                </a:spcBef>
                <a:spcAft>
                  <a:spcPts val="0"/>
                </a:spcAft>
                <a:defRPr/>
              </a:pPr>
              <a:r>
                <a:rPr lang="en-US" sz="1600" dirty="0">
                  <a:solidFill>
                    <a:srgbClr val="000000"/>
                  </a:solidFill>
                  <a:latin typeface="Arial"/>
                  <a:cs typeface="+mn-cs"/>
                </a:rPr>
                <a:t>Protect Environment</a:t>
              </a:r>
              <a:endParaRPr lang="en-US" sz="4400" dirty="0">
                <a:solidFill>
                  <a:srgbClr val="000000"/>
                </a:solidFill>
                <a:latin typeface="Arial"/>
                <a:cs typeface="+mn-cs"/>
              </a:endParaRPr>
            </a:p>
          </p:txBody>
        </p:sp>
        <p:sp>
          <p:nvSpPr>
            <p:cNvPr id="7" name="Circular Arrow 19"/>
            <p:cNvSpPr/>
            <p:nvPr/>
          </p:nvSpPr>
          <p:spPr bwMode="gray">
            <a:xfrm rot="20779871">
              <a:off x="4232636" y="1781666"/>
              <a:ext cx="2809188" cy="2809188"/>
            </a:xfrm>
            <a:prstGeom prst="circularArrow">
              <a:avLst>
                <a:gd name="adj1" fmla="val 11115"/>
                <a:gd name="adj2" fmla="val 968682"/>
                <a:gd name="adj3" fmla="val 993484"/>
                <a:gd name="adj4" fmla="val 17961461"/>
                <a:gd name="adj5" fmla="val 11537"/>
              </a:avLst>
            </a:prstGeom>
            <a:gradFill>
              <a:gsLst>
                <a:gs pos="17000">
                  <a:schemeClr val="tx2">
                    <a:alpha val="0"/>
                  </a:schemeClr>
                </a:gs>
                <a:gs pos="100000">
                  <a:schemeClr val="tx2"/>
                </a:gs>
              </a:gsLst>
              <a:lin ang="5400000" scaled="0"/>
            </a:gradFill>
            <a:ln w="9525" algn="ctr">
              <a:gradFill>
                <a:gsLst>
                  <a:gs pos="18000">
                    <a:schemeClr val="tx2">
                      <a:lumMod val="75000"/>
                      <a:alpha val="0"/>
                    </a:schemeClr>
                  </a:gs>
                  <a:gs pos="100000">
                    <a:schemeClr val="tx2">
                      <a:lumMod val="75000"/>
                    </a:schemeClr>
                  </a:gs>
                </a:gsLst>
                <a:lin ang="5400000" scaled="0"/>
              </a:gradFill>
              <a:miter lim="800000"/>
              <a:headEnd/>
              <a:tailEnd/>
            </a:ln>
          </p:spPr>
          <p:txBody>
            <a:bodyPr lIns="90000" tIns="72000" rIns="90000" bIns="72000" anchor="ctr"/>
            <a:lstStyle/>
            <a:p>
              <a:pPr marL="184150" indent="-184150" algn="ctr" fontAlgn="auto">
                <a:spcBef>
                  <a:spcPct val="50000"/>
                </a:spcBef>
                <a:spcAft>
                  <a:spcPts val="0"/>
                </a:spcAft>
                <a:buClr>
                  <a:srgbClr val="F0AB00"/>
                </a:buClr>
                <a:buSzPct val="80000"/>
                <a:defRPr/>
              </a:pPr>
              <a:endParaRPr lang="en-US" sz="1600" kern="0" dirty="0">
                <a:solidFill>
                  <a:srgbClr val="000000"/>
                </a:solidFill>
                <a:latin typeface="Arial"/>
                <a:cs typeface="+mn-cs"/>
              </a:endParaRPr>
            </a:p>
          </p:txBody>
        </p:sp>
        <p:sp>
          <p:nvSpPr>
            <p:cNvPr id="8" name="Circular Arrow 20"/>
            <p:cNvSpPr/>
            <p:nvPr/>
          </p:nvSpPr>
          <p:spPr bwMode="gray">
            <a:xfrm rot="6572317">
              <a:off x="4232639" y="1781668"/>
              <a:ext cx="2809188" cy="2809185"/>
            </a:xfrm>
            <a:prstGeom prst="circularArrow">
              <a:avLst>
                <a:gd name="adj1" fmla="val 11115"/>
                <a:gd name="adj2" fmla="val 968682"/>
                <a:gd name="adj3" fmla="val 993484"/>
                <a:gd name="adj4" fmla="val 17961461"/>
                <a:gd name="adj5" fmla="val 11537"/>
              </a:avLst>
            </a:prstGeom>
            <a:gradFill>
              <a:gsLst>
                <a:gs pos="18000">
                  <a:schemeClr val="tx2">
                    <a:alpha val="0"/>
                  </a:schemeClr>
                </a:gs>
                <a:gs pos="100000">
                  <a:schemeClr val="tx2"/>
                </a:gs>
              </a:gsLst>
              <a:lin ang="5400000" scaled="0"/>
            </a:gradFill>
            <a:ln w="9525" algn="ctr">
              <a:gradFill>
                <a:gsLst>
                  <a:gs pos="18000">
                    <a:schemeClr val="tx2">
                      <a:lumMod val="75000"/>
                      <a:alpha val="0"/>
                    </a:schemeClr>
                  </a:gs>
                  <a:gs pos="100000">
                    <a:schemeClr val="tx2">
                      <a:lumMod val="75000"/>
                    </a:schemeClr>
                  </a:gs>
                </a:gsLst>
                <a:lin ang="5400000" scaled="0"/>
              </a:gradFill>
              <a:miter lim="800000"/>
              <a:headEnd/>
              <a:tailEnd/>
            </a:ln>
          </p:spPr>
          <p:txBody>
            <a:bodyPr lIns="90000" tIns="72000" rIns="90000" bIns="72000" anchor="ctr"/>
            <a:lstStyle/>
            <a:p>
              <a:pPr marL="184150" indent="-184150" algn="ctr" fontAlgn="auto">
                <a:spcBef>
                  <a:spcPct val="50000"/>
                </a:spcBef>
                <a:spcAft>
                  <a:spcPts val="0"/>
                </a:spcAft>
                <a:buClr>
                  <a:srgbClr val="F0AB00"/>
                </a:buClr>
                <a:buSzPct val="80000"/>
                <a:defRPr/>
              </a:pPr>
              <a:endParaRPr lang="en-US" sz="1600" kern="0" dirty="0">
                <a:solidFill>
                  <a:srgbClr val="000000"/>
                </a:solidFill>
                <a:latin typeface="Arial"/>
                <a:cs typeface="+mn-cs"/>
              </a:endParaRPr>
            </a:p>
          </p:txBody>
        </p:sp>
        <p:sp>
          <p:nvSpPr>
            <p:cNvPr id="9" name="Circular Arrow 21"/>
            <p:cNvSpPr/>
            <p:nvPr/>
          </p:nvSpPr>
          <p:spPr bwMode="gray">
            <a:xfrm rot="12438897">
              <a:off x="4232637" y="1781666"/>
              <a:ext cx="2809188" cy="2809188"/>
            </a:xfrm>
            <a:prstGeom prst="circularArrow">
              <a:avLst>
                <a:gd name="adj1" fmla="val 11115"/>
                <a:gd name="adj2" fmla="val 968682"/>
                <a:gd name="adj3" fmla="val 993484"/>
                <a:gd name="adj4" fmla="val 17961461"/>
                <a:gd name="adj5" fmla="val 11537"/>
              </a:avLst>
            </a:prstGeom>
            <a:gradFill>
              <a:gsLst>
                <a:gs pos="18000">
                  <a:schemeClr val="tx2">
                    <a:alpha val="0"/>
                  </a:schemeClr>
                </a:gs>
                <a:gs pos="100000">
                  <a:schemeClr val="tx2"/>
                </a:gs>
              </a:gsLst>
              <a:lin ang="5400000" scaled="0"/>
            </a:gradFill>
            <a:ln w="9525" algn="ctr">
              <a:gradFill>
                <a:gsLst>
                  <a:gs pos="18000">
                    <a:schemeClr val="tx2">
                      <a:lumMod val="75000"/>
                      <a:alpha val="0"/>
                    </a:schemeClr>
                  </a:gs>
                  <a:gs pos="100000">
                    <a:schemeClr val="tx2">
                      <a:lumMod val="75000"/>
                    </a:schemeClr>
                  </a:gs>
                </a:gsLst>
                <a:lin ang="5400000" scaled="0"/>
              </a:gradFill>
              <a:miter lim="800000"/>
              <a:headEnd/>
              <a:tailEnd/>
            </a:ln>
          </p:spPr>
          <p:txBody>
            <a:bodyPr lIns="90000" tIns="72000" rIns="90000" bIns="72000" anchor="ctr"/>
            <a:lstStyle/>
            <a:p>
              <a:pPr marL="184150" indent="-184150" algn="ctr" fontAlgn="auto">
                <a:spcBef>
                  <a:spcPct val="50000"/>
                </a:spcBef>
                <a:spcAft>
                  <a:spcPts val="0"/>
                </a:spcAft>
                <a:buClr>
                  <a:srgbClr val="F0AB00"/>
                </a:buClr>
                <a:buSzPct val="80000"/>
                <a:defRPr/>
              </a:pPr>
              <a:endParaRPr lang="en-US" sz="1600" kern="0" dirty="0">
                <a:solidFill>
                  <a:srgbClr val="000000"/>
                </a:solidFill>
                <a:latin typeface="Arial"/>
                <a:cs typeface="+mn-cs"/>
              </a:endParaRPr>
            </a:p>
          </p:txBody>
        </p:sp>
      </p:grpSp>
      <p:grpSp>
        <p:nvGrpSpPr>
          <p:cNvPr id="10" name="Group 26"/>
          <p:cNvGrpSpPr>
            <a:grpSpLocks/>
          </p:cNvGrpSpPr>
          <p:nvPr/>
        </p:nvGrpSpPr>
        <p:grpSpPr bwMode="auto">
          <a:xfrm>
            <a:off x="4602163" y="1316038"/>
            <a:ext cx="4541837" cy="584200"/>
            <a:chOff x="5436260" y="1475360"/>
            <a:chExt cx="4540786" cy="584775"/>
          </a:xfrm>
        </p:grpSpPr>
        <p:sp>
          <p:nvSpPr>
            <p:cNvPr id="11" name="Rectangle 13"/>
            <p:cNvSpPr>
              <a:spLocks noChangeArrowheads="1"/>
            </p:cNvSpPr>
            <p:nvPr/>
          </p:nvSpPr>
          <p:spPr bwMode="auto">
            <a:xfrm>
              <a:off x="7221784" y="1475360"/>
              <a:ext cx="2755262" cy="584775"/>
            </a:xfrm>
            <a:prstGeom prst="rect">
              <a:avLst/>
            </a:prstGeom>
            <a:noFill/>
            <a:ln w="9525">
              <a:noFill/>
              <a:miter lim="800000"/>
              <a:headEnd/>
              <a:tailEnd/>
            </a:ln>
          </p:spPr>
          <p:txBody>
            <a:bodyPr>
              <a:spAutoFit/>
            </a:bodyPr>
            <a:lstStyle/>
            <a:p>
              <a:pPr fontAlgn="auto">
                <a:spcBef>
                  <a:spcPts val="0"/>
                </a:spcBef>
                <a:spcAft>
                  <a:spcPts val="0"/>
                </a:spcAft>
                <a:defRPr/>
              </a:pPr>
              <a:r>
                <a:rPr lang="en-US" sz="1600" b="1" dirty="0">
                  <a:solidFill>
                    <a:srgbClr val="000000"/>
                  </a:solidFill>
                  <a:latin typeface="Arial"/>
                  <a:cs typeface="+mn-cs"/>
                </a:rPr>
                <a:t>Accidents happen, </a:t>
              </a:r>
              <a:br>
                <a:rPr lang="en-US" sz="1600" b="1" dirty="0">
                  <a:solidFill>
                    <a:srgbClr val="000000"/>
                  </a:solidFill>
                  <a:latin typeface="Arial"/>
                  <a:cs typeface="+mn-cs"/>
                </a:rPr>
              </a:br>
              <a:r>
                <a:rPr lang="en-US" sz="1600" b="1" dirty="0">
                  <a:solidFill>
                    <a:srgbClr val="C00000"/>
                  </a:solidFill>
                  <a:latin typeface="Arial"/>
                  <a:cs typeface="+mn-cs"/>
                </a:rPr>
                <a:t>270 million accidents/year</a:t>
              </a:r>
              <a:endParaRPr lang="en-US" sz="3200" dirty="0">
                <a:solidFill>
                  <a:srgbClr val="C00000"/>
                </a:solidFill>
                <a:latin typeface="Arial"/>
                <a:cs typeface="+mn-cs"/>
              </a:endParaRPr>
            </a:p>
          </p:txBody>
        </p:sp>
        <p:sp>
          <p:nvSpPr>
            <p:cNvPr id="12" name="Freeform 23"/>
            <p:cNvSpPr/>
            <p:nvPr/>
          </p:nvSpPr>
          <p:spPr>
            <a:xfrm>
              <a:off x="5436260" y="1785227"/>
              <a:ext cx="1763304" cy="203400"/>
            </a:xfrm>
            <a:custGeom>
              <a:avLst/>
              <a:gdLst>
                <a:gd name="connsiteX0" fmla="*/ 0 w 716438"/>
                <a:gd name="connsiteY0" fmla="*/ 226243 h 226243"/>
                <a:gd name="connsiteX1" fmla="*/ 0 w 716438"/>
                <a:gd name="connsiteY1" fmla="*/ 0 h 226243"/>
                <a:gd name="connsiteX2" fmla="*/ 716438 w 716438"/>
                <a:gd name="connsiteY2" fmla="*/ 0 h 226243"/>
              </a:gdLst>
              <a:ahLst/>
              <a:cxnLst>
                <a:cxn ang="0">
                  <a:pos x="connsiteX0" y="connsiteY0"/>
                </a:cxn>
                <a:cxn ang="0">
                  <a:pos x="connsiteX1" y="connsiteY1"/>
                </a:cxn>
                <a:cxn ang="0">
                  <a:pos x="connsiteX2" y="connsiteY2"/>
                </a:cxn>
              </a:cxnLst>
              <a:rect l="l" t="t" r="r" b="b"/>
              <a:pathLst>
                <a:path w="716438" h="226243">
                  <a:moveTo>
                    <a:pt x="0" y="226243"/>
                  </a:moveTo>
                  <a:lnTo>
                    <a:pt x="0" y="0"/>
                  </a:lnTo>
                  <a:lnTo>
                    <a:pt x="716438" y="0"/>
                  </a:lnTo>
                </a:path>
              </a:pathLst>
            </a:custGeom>
            <a:ln w="9525">
              <a:solidFill>
                <a:schemeClr val="bg2"/>
              </a:solidFill>
              <a:headEnd type="ova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dirty="0">
                <a:solidFill>
                  <a:srgbClr val="000000"/>
                </a:solidFill>
              </a:endParaRPr>
            </a:p>
          </p:txBody>
        </p:sp>
        <p:cxnSp>
          <p:nvCxnSpPr>
            <p:cNvPr id="13" name="Straight Connector 25"/>
            <p:cNvCxnSpPr/>
            <p:nvPr/>
          </p:nvCxnSpPr>
          <p:spPr>
            <a:xfrm rot="5400000">
              <a:off x="6996959" y="1786021"/>
              <a:ext cx="405210"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4" name="Group 29"/>
          <p:cNvGrpSpPr>
            <a:grpSpLocks/>
          </p:cNvGrpSpPr>
          <p:nvPr/>
        </p:nvGrpSpPr>
        <p:grpSpPr bwMode="auto">
          <a:xfrm>
            <a:off x="4254500" y="3627438"/>
            <a:ext cx="2401888" cy="1720280"/>
            <a:chOff x="5357169" y="3571254"/>
            <a:chExt cx="2401503" cy="1722510"/>
          </a:xfrm>
        </p:grpSpPr>
        <p:sp>
          <p:nvSpPr>
            <p:cNvPr id="15" name="Rectangle 14"/>
            <p:cNvSpPr>
              <a:spLocks noChangeArrowheads="1"/>
            </p:cNvSpPr>
            <p:nvPr/>
          </p:nvSpPr>
          <p:spPr bwMode="auto">
            <a:xfrm>
              <a:off x="5357169" y="4462425"/>
              <a:ext cx="2401503" cy="831339"/>
            </a:xfrm>
            <a:prstGeom prst="rect">
              <a:avLst/>
            </a:prstGeom>
            <a:noFill/>
            <a:ln w="9525">
              <a:noFill/>
              <a:miter lim="800000"/>
              <a:headEnd/>
              <a:tailEnd/>
            </a:ln>
          </p:spPr>
          <p:txBody>
            <a:bodyPr>
              <a:spAutoFit/>
            </a:bodyPr>
            <a:lstStyle/>
            <a:p>
              <a:pPr fontAlgn="auto">
                <a:spcBef>
                  <a:spcPts val="0"/>
                </a:spcBef>
                <a:spcAft>
                  <a:spcPts val="0"/>
                </a:spcAft>
                <a:defRPr/>
              </a:pPr>
              <a:r>
                <a:rPr lang="en-US" sz="1600" b="1" dirty="0">
                  <a:solidFill>
                    <a:srgbClr val="000000"/>
                  </a:solidFill>
                  <a:latin typeface="Arial"/>
                  <a:cs typeface="+mn-cs"/>
                </a:rPr>
                <a:t>Product Safety impact</a:t>
              </a:r>
              <a:br>
                <a:rPr lang="en-US" sz="1600" b="1" dirty="0">
                  <a:solidFill>
                    <a:srgbClr val="000000"/>
                  </a:solidFill>
                  <a:latin typeface="Arial"/>
                  <a:cs typeface="+mn-cs"/>
                </a:rPr>
              </a:br>
              <a:r>
                <a:rPr lang="en-US" sz="1600" b="1" dirty="0">
                  <a:solidFill>
                    <a:srgbClr val="C00000"/>
                  </a:solidFill>
                  <a:latin typeface="Arial"/>
                  <a:cs typeface="+mn-cs"/>
                </a:rPr>
                <a:t>$800 billion losses/year </a:t>
              </a:r>
              <a:endParaRPr lang="en-US" sz="3200" dirty="0">
                <a:solidFill>
                  <a:srgbClr val="C00000"/>
                </a:solidFill>
                <a:latin typeface="Arial"/>
                <a:cs typeface="+mn-cs"/>
              </a:endParaRPr>
            </a:p>
          </p:txBody>
        </p:sp>
        <p:sp>
          <p:nvSpPr>
            <p:cNvPr id="16" name="Freeform 27"/>
            <p:cNvSpPr/>
            <p:nvPr/>
          </p:nvSpPr>
          <p:spPr>
            <a:xfrm rot="5400000">
              <a:off x="6636532" y="3848979"/>
              <a:ext cx="1031623" cy="476174"/>
            </a:xfrm>
            <a:custGeom>
              <a:avLst/>
              <a:gdLst>
                <a:gd name="connsiteX0" fmla="*/ 0 w 716438"/>
                <a:gd name="connsiteY0" fmla="*/ 226243 h 226243"/>
                <a:gd name="connsiteX1" fmla="*/ 0 w 716438"/>
                <a:gd name="connsiteY1" fmla="*/ 0 h 226243"/>
                <a:gd name="connsiteX2" fmla="*/ 716438 w 716438"/>
                <a:gd name="connsiteY2" fmla="*/ 0 h 226243"/>
              </a:gdLst>
              <a:ahLst/>
              <a:cxnLst>
                <a:cxn ang="0">
                  <a:pos x="connsiteX0" y="connsiteY0"/>
                </a:cxn>
                <a:cxn ang="0">
                  <a:pos x="connsiteX1" y="connsiteY1"/>
                </a:cxn>
                <a:cxn ang="0">
                  <a:pos x="connsiteX2" y="connsiteY2"/>
                </a:cxn>
              </a:cxnLst>
              <a:rect l="l" t="t" r="r" b="b"/>
              <a:pathLst>
                <a:path w="716438" h="226243">
                  <a:moveTo>
                    <a:pt x="0" y="226243"/>
                  </a:moveTo>
                  <a:lnTo>
                    <a:pt x="0" y="0"/>
                  </a:lnTo>
                  <a:lnTo>
                    <a:pt x="716438" y="0"/>
                  </a:lnTo>
                </a:path>
              </a:pathLst>
            </a:custGeom>
            <a:ln w="9525">
              <a:solidFill>
                <a:schemeClr val="bg2"/>
              </a:solidFill>
              <a:headEnd type="ova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dirty="0">
                <a:solidFill>
                  <a:srgbClr val="000000"/>
                </a:solidFill>
              </a:endParaRPr>
            </a:p>
          </p:txBody>
        </p:sp>
        <p:cxnSp>
          <p:nvCxnSpPr>
            <p:cNvPr id="17" name="Straight Connector 28"/>
            <p:cNvCxnSpPr/>
            <p:nvPr/>
          </p:nvCxnSpPr>
          <p:spPr>
            <a:xfrm>
              <a:off x="5469864" y="4594930"/>
              <a:ext cx="2087227"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8" name="Group 32"/>
          <p:cNvGrpSpPr>
            <a:grpSpLocks/>
          </p:cNvGrpSpPr>
          <p:nvPr/>
        </p:nvGrpSpPr>
        <p:grpSpPr bwMode="auto">
          <a:xfrm>
            <a:off x="284163" y="2282825"/>
            <a:ext cx="3005137" cy="1060450"/>
            <a:chOff x="1674826" y="4646956"/>
            <a:chExt cx="3005915" cy="1059640"/>
          </a:xfrm>
        </p:grpSpPr>
        <p:sp>
          <p:nvSpPr>
            <p:cNvPr id="19" name="Rectangle 15"/>
            <p:cNvSpPr>
              <a:spLocks noChangeArrowheads="1"/>
            </p:cNvSpPr>
            <p:nvPr/>
          </p:nvSpPr>
          <p:spPr bwMode="auto">
            <a:xfrm>
              <a:off x="1674826" y="4646956"/>
              <a:ext cx="3005915" cy="585341"/>
            </a:xfrm>
            <a:prstGeom prst="rect">
              <a:avLst/>
            </a:prstGeom>
            <a:noFill/>
            <a:ln w="9525">
              <a:noFill/>
              <a:miter lim="800000"/>
              <a:headEnd/>
              <a:tailEnd/>
            </a:ln>
          </p:spPr>
          <p:txBody>
            <a:bodyPr>
              <a:spAutoFit/>
            </a:bodyPr>
            <a:lstStyle/>
            <a:p>
              <a:pPr fontAlgn="auto">
                <a:spcBef>
                  <a:spcPts val="0"/>
                </a:spcBef>
                <a:spcAft>
                  <a:spcPts val="0"/>
                </a:spcAft>
                <a:buClr>
                  <a:srgbClr val="F0AB00"/>
                </a:buClr>
                <a:defRPr/>
              </a:pPr>
              <a:r>
                <a:rPr lang="en-US" sz="1600" b="1" dirty="0">
                  <a:solidFill>
                    <a:srgbClr val="000000"/>
                  </a:solidFill>
                  <a:latin typeface="Arial"/>
                  <a:cs typeface="+mn-cs"/>
                </a:rPr>
                <a:t>Regulations violated </a:t>
              </a:r>
              <a:br>
                <a:rPr lang="en-US" sz="1600" b="1" dirty="0">
                  <a:solidFill>
                    <a:srgbClr val="000000"/>
                  </a:solidFill>
                  <a:latin typeface="Arial"/>
                  <a:cs typeface="+mn-cs"/>
                </a:rPr>
              </a:br>
              <a:r>
                <a:rPr lang="en-US" sz="1600" b="1" dirty="0">
                  <a:solidFill>
                    <a:srgbClr val="C00000"/>
                  </a:solidFill>
                  <a:latin typeface="Arial"/>
                  <a:cs typeface="+mn-cs"/>
                </a:rPr>
                <a:t>up to $1 billion loss/incident</a:t>
              </a:r>
            </a:p>
          </p:txBody>
        </p:sp>
        <p:sp>
          <p:nvSpPr>
            <p:cNvPr id="20" name="Freeform 30"/>
            <p:cNvSpPr/>
            <p:nvPr/>
          </p:nvSpPr>
          <p:spPr>
            <a:xfrm rot="16200000">
              <a:off x="4132340" y="5337629"/>
              <a:ext cx="433056" cy="304879"/>
            </a:xfrm>
            <a:custGeom>
              <a:avLst/>
              <a:gdLst>
                <a:gd name="connsiteX0" fmla="*/ 0 w 716438"/>
                <a:gd name="connsiteY0" fmla="*/ 226243 h 226243"/>
                <a:gd name="connsiteX1" fmla="*/ 0 w 716438"/>
                <a:gd name="connsiteY1" fmla="*/ 0 h 226243"/>
                <a:gd name="connsiteX2" fmla="*/ 716438 w 716438"/>
                <a:gd name="connsiteY2" fmla="*/ 0 h 226243"/>
              </a:gdLst>
              <a:ahLst/>
              <a:cxnLst>
                <a:cxn ang="0">
                  <a:pos x="connsiteX0" y="connsiteY0"/>
                </a:cxn>
                <a:cxn ang="0">
                  <a:pos x="connsiteX1" y="connsiteY1"/>
                </a:cxn>
                <a:cxn ang="0">
                  <a:pos x="connsiteX2" y="connsiteY2"/>
                </a:cxn>
              </a:cxnLst>
              <a:rect l="l" t="t" r="r" b="b"/>
              <a:pathLst>
                <a:path w="716438" h="226243">
                  <a:moveTo>
                    <a:pt x="0" y="226243"/>
                  </a:moveTo>
                  <a:lnTo>
                    <a:pt x="0" y="0"/>
                  </a:lnTo>
                  <a:lnTo>
                    <a:pt x="716438" y="0"/>
                  </a:lnTo>
                </a:path>
              </a:pathLst>
            </a:custGeom>
            <a:ln w="9525">
              <a:solidFill>
                <a:schemeClr val="bg2"/>
              </a:solidFill>
              <a:headEnd type="ova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dirty="0">
                <a:solidFill>
                  <a:srgbClr val="000000"/>
                </a:solidFill>
              </a:endParaRPr>
            </a:p>
          </p:txBody>
        </p:sp>
        <p:cxnSp>
          <p:nvCxnSpPr>
            <p:cNvPr id="21" name="Straight Connector 31"/>
            <p:cNvCxnSpPr/>
            <p:nvPr/>
          </p:nvCxnSpPr>
          <p:spPr>
            <a:xfrm>
              <a:off x="1728815" y="5265608"/>
              <a:ext cx="277249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pic>
        <p:nvPicPr>
          <p:cNvPr id="22" name="Picture 9" descr="Peanu Butter Recall"/>
          <p:cNvPicPr>
            <a:picLocks noChangeAspect="1" noChangeArrowheads="1"/>
          </p:cNvPicPr>
          <p:nvPr/>
        </p:nvPicPr>
        <p:blipFill>
          <a:blip r:embed="rId2" cstate="print"/>
          <a:srcRect/>
          <a:stretch>
            <a:fillRect/>
          </a:stretch>
        </p:blipFill>
        <p:spPr bwMode="auto">
          <a:xfrm>
            <a:off x="4343400" y="5391300"/>
            <a:ext cx="3405188" cy="1081088"/>
          </a:xfrm>
          <a:prstGeom prst="rect">
            <a:avLst/>
          </a:prstGeom>
          <a:noFill/>
          <a:ln w="9525">
            <a:noFill/>
            <a:miter lim="800000"/>
            <a:headEnd/>
            <a:tailEnd/>
          </a:ln>
        </p:spPr>
      </p:pic>
      <p:sp>
        <p:nvSpPr>
          <p:cNvPr id="23" name="TextBox 32"/>
          <p:cNvSpPr txBox="1"/>
          <p:nvPr/>
        </p:nvSpPr>
        <p:spPr>
          <a:xfrm>
            <a:off x="314325" y="2946400"/>
            <a:ext cx="3627438" cy="984250"/>
          </a:xfrm>
          <a:prstGeom prst="rect">
            <a:avLst/>
          </a:prstGeom>
          <a:noFill/>
        </p:spPr>
        <p:txBody>
          <a:bodyPr>
            <a:spAutoFit/>
          </a:bodyPr>
          <a:lstStyle/>
          <a:p>
            <a:pPr fontAlgn="auto">
              <a:spcBef>
                <a:spcPct val="50000"/>
              </a:spcBef>
              <a:spcAft>
                <a:spcPts val="0"/>
              </a:spcAft>
              <a:buClr>
                <a:srgbClr val="F0AB00"/>
              </a:buClr>
              <a:buSzPct val="80000"/>
              <a:defRPr/>
            </a:pPr>
            <a:r>
              <a:rPr lang="en-US" sz="1000" kern="0" dirty="0">
                <a:solidFill>
                  <a:srgbClr val="666666"/>
                </a:solidFill>
                <a:latin typeface="Arial"/>
                <a:cs typeface="+mn-cs"/>
              </a:rPr>
              <a:t>April 14, 2009</a:t>
            </a:r>
            <a:r>
              <a:rPr lang="en-US" sz="1000" kern="0" dirty="0">
                <a:solidFill>
                  <a:srgbClr val="000000"/>
                </a:solidFill>
                <a:latin typeface="Arial"/>
                <a:cs typeface="+mn-cs"/>
              </a:rPr>
              <a:t/>
            </a:r>
            <a:br>
              <a:rPr lang="en-US" sz="1000" kern="0" dirty="0">
                <a:solidFill>
                  <a:srgbClr val="000000"/>
                </a:solidFill>
                <a:latin typeface="Arial"/>
                <a:cs typeface="+mn-cs"/>
              </a:rPr>
            </a:br>
            <a:r>
              <a:rPr lang="en-US" sz="1600" kern="0" dirty="0">
                <a:solidFill>
                  <a:srgbClr val="000000"/>
                </a:solidFill>
                <a:latin typeface="Arial"/>
                <a:cs typeface="+mn-cs"/>
              </a:rPr>
              <a:t>Invista Settles With EPA, </a:t>
            </a:r>
            <a:br>
              <a:rPr lang="en-US" sz="1600" kern="0" dirty="0">
                <a:solidFill>
                  <a:srgbClr val="000000"/>
                </a:solidFill>
                <a:latin typeface="Arial"/>
                <a:cs typeface="+mn-cs"/>
              </a:rPr>
            </a:br>
            <a:r>
              <a:rPr lang="en-US" sz="1600" kern="0" dirty="0">
                <a:solidFill>
                  <a:srgbClr val="000000"/>
                </a:solidFill>
                <a:latin typeface="Arial"/>
                <a:cs typeface="+mn-cs"/>
              </a:rPr>
              <a:t>Violation Fixes Will </a:t>
            </a:r>
            <a:br>
              <a:rPr lang="en-US" sz="1600" kern="0" dirty="0">
                <a:solidFill>
                  <a:srgbClr val="000000"/>
                </a:solidFill>
                <a:latin typeface="Arial"/>
                <a:cs typeface="+mn-cs"/>
              </a:rPr>
            </a:br>
            <a:r>
              <a:rPr lang="en-US" sz="1600" kern="0" dirty="0">
                <a:solidFill>
                  <a:srgbClr val="000000"/>
                </a:solidFill>
                <a:latin typeface="Arial"/>
                <a:cs typeface="+mn-cs"/>
              </a:rPr>
              <a:t>Cost $500 million</a:t>
            </a:r>
          </a:p>
        </p:txBody>
      </p:sp>
      <p:pic>
        <p:nvPicPr>
          <p:cNvPr id="24" name="Picture 4" descr="\\Eric-pauls-power-mac-g5.local\desktop\Graphic Tank\87794002.jpg"/>
          <p:cNvPicPr>
            <a:picLocks noChangeAspect="1" noChangeArrowheads="1"/>
          </p:cNvPicPr>
          <p:nvPr/>
        </p:nvPicPr>
        <p:blipFill>
          <a:blip r:embed="rId3" cstate="print"/>
          <a:srcRect/>
          <a:stretch>
            <a:fillRect/>
          </a:stretch>
        </p:blipFill>
        <p:spPr bwMode="auto">
          <a:xfrm>
            <a:off x="377825" y="3992563"/>
            <a:ext cx="1938338" cy="1746250"/>
          </a:xfrm>
          <a:prstGeom prst="rect">
            <a:avLst/>
          </a:prstGeom>
          <a:noFill/>
          <a:ln w="9525">
            <a:noFill/>
            <a:miter lim="800000"/>
            <a:headEnd/>
            <a:tailEnd/>
          </a:ln>
        </p:spPr>
      </p:pic>
      <p:pic>
        <p:nvPicPr>
          <p:cNvPr id="25" name="Picture 7"/>
          <p:cNvPicPr>
            <a:picLocks noChangeAspect="1" noChangeArrowheads="1"/>
          </p:cNvPicPr>
          <p:nvPr/>
        </p:nvPicPr>
        <p:blipFill>
          <a:blip r:embed="rId4" cstate="print"/>
          <a:srcRect/>
          <a:stretch>
            <a:fillRect/>
          </a:stretch>
        </p:blipFill>
        <p:spPr bwMode="auto">
          <a:xfrm>
            <a:off x="6478588" y="1914525"/>
            <a:ext cx="1300162" cy="1749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3)">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10" presetClass="entr" presetSubtype="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Number Placeholder 2"/>
          <p:cNvSpPr txBox="1">
            <a:spLocks noGrp="1"/>
          </p:cNvSpPr>
          <p:nvPr/>
        </p:nvSpPr>
        <p:spPr bwMode="gray">
          <a:xfrm>
            <a:off x="152400" y="6721475"/>
            <a:ext cx="1787525" cy="106363"/>
          </a:xfrm>
          <a:prstGeom prst="rect">
            <a:avLst/>
          </a:prstGeom>
          <a:noFill/>
          <a:ln w="9525">
            <a:noFill/>
            <a:miter lim="800000"/>
            <a:headEnd/>
            <a:tailEnd/>
          </a:ln>
        </p:spPr>
        <p:txBody>
          <a:bodyPr wrap="none" lIns="0" tIns="0" rIns="0" bIns="0">
            <a:spAutoFit/>
          </a:bodyPr>
          <a:lstStyle/>
          <a:p>
            <a:pPr eaLnBrk="0" hangingPunct="0"/>
            <a:r>
              <a:rPr lang="en-US" sz="700">
                <a:solidFill>
                  <a:srgbClr val="666666"/>
                </a:solidFill>
                <a:ea typeface="Arial Unicode MS" pitchFamily="34" charset="-128"/>
                <a:cs typeface="Arial Unicode MS" pitchFamily="34" charset="-128"/>
              </a:rPr>
              <a:t>© SAP AG 2009. All rights reserved. / Page </a:t>
            </a:r>
            <a:fld id="{AA4BFC40-6D89-4AFA-91C4-90113AAF9CE8}" type="slidenum">
              <a:rPr lang="en-US" sz="700">
                <a:solidFill>
                  <a:srgbClr val="666666"/>
                </a:solidFill>
                <a:ea typeface="Arial Unicode MS" pitchFamily="34" charset="-128"/>
                <a:cs typeface="Arial Unicode MS" pitchFamily="34" charset="-128"/>
              </a:rPr>
              <a:pPr eaLnBrk="0" hangingPunct="0"/>
              <a:t>6</a:t>
            </a:fld>
            <a:endParaRPr lang="en-US" sz="700">
              <a:solidFill>
                <a:srgbClr val="666666"/>
              </a:solidFill>
              <a:ea typeface="Arial Unicode MS" pitchFamily="34" charset="-128"/>
              <a:cs typeface="Arial Unicode MS" pitchFamily="34" charset="-128"/>
            </a:endParaRPr>
          </a:p>
        </p:txBody>
      </p:sp>
      <p:pic>
        <p:nvPicPr>
          <p:cNvPr id="43010" name="Picture 21"/>
          <p:cNvPicPr>
            <a:picLocks noChangeAspect="1" noChangeArrowheads="1"/>
          </p:cNvPicPr>
          <p:nvPr/>
        </p:nvPicPr>
        <p:blipFill>
          <a:blip r:embed="rId3" cstate="print"/>
          <a:srcRect/>
          <a:stretch>
            <a:fillRect/>
          </a:stretch>
        </p:blipFill>
        <p:spPr bwMode="gray">
          <a:xfrm>
            <a:off x="2571750" y="1301750"/>
            <a:ext cx="3962400" cy="3962400"/>
          </a:xfrm>
          <a:prstGeom prst="rect">
            <a:avLst/>
          </a:prstGeom>
          <a:noFill/>
          <a:ln w="9525" algn="ctr">
            <a:noFill/>
            <a:miter lim="800000"/>
            <a:headEnd/>
            <a:tailEnd/>
          </a:ln>
        </p:spPr>
      </p:pic>
      <p:sp>
        <p:nvSpPr>
          <p:cNvPr id="43011" name="Rectangle 2"/>
          <p:cNvSpPr>
            <a:spLocks noGrp="1" noChangeArrowheads="1"/>
          </p:cNvSpPr>
          <p:nvPr>
            <p:ph type="title"/>
          </p:nvPr>
        </p:nvSpPr>
        <p:spPr/>
        <p:txBody>
          <a:bodyPr/>
          <a:lstStyle/>
          <a:p>
            <a:pPr eaLnBrk="1" hangingPunct="1"/>
            <a:r>
              <a:rPr lang="en-US" smtClean="0"/>
              <a:t>Incidents Have High Hidden Costs and Risks </a:t>
            </a:r>
            <a:br>
              <a:rPr lang="en-US" smtClean="0"/>
            </a:br>
            <a:r>
              <a:rPr lang="en-US" sz="1400" smtClean="0"/>
              <a:t>Indirect Costs Exceed Direct 5-10X  </a:t>
            </a:r>
          </a:p>
        </p:txBody>
      </p:sp>
      <p:sp>
        <p:nvSpPr>
          <p:cNvPr id="43012" name="Line 4"/>
          <p:cNvSpPr>
            <a:spLocks noChangeShapeType="1"/>
          </p:cNvSpPr>
          <p:nvPr/>
        </p:nvSpPr>
        <p:spPr bwMode="gray">
          <a:xfrm flipV="1">
            <a:off x="249238" y="2540000"/>
            <a:ext cx="8643937" cy="0"/>
          </a:xfrm>
          <a:prstGeom prst="line">
            <a:avLst/>
          </a:prstGeom>
          <a:noFill/>
          <a:ln w="38100">
            <a:solidFill>
              <a:srgbClr val="44697D"/>
            </a:solidFill>
            <a:round/>
            <a:headEnd/>
            <a:tailEnd/>
          </a:ln>
        </p:spPr>
        <p:txBody>
          <a:bodyPr lIns="45720" rIns="45720" anchor="ctr" anchorCtr="1"/>
          <a:lstStyle/>
          <a:p>
            <a:endParaRPr lang="en-US"/>
          </a:p>
        </p:txBody>
      </p:sp>
      <p:sp>
        <p:nvSpPr>
          <p:cNvPr id="43013" name="Text Box 5"/>
          <p:cNvSpPr txBox="1">
            <a:spLocks noChangeArrowheads="1"/>
          </p:cNvSpPr>
          <p:nvPr/>
        </p:nvSpPr>
        <p:spPr bwMode="gray">
          <a:xfrm>
            <a:off x="684213" y="1196975"/>
            <a:ext cx="1366837" cy="457200"/>
          </a:xfrm>
          <a:prstGeom prst="rect">
            <a:avLst/>
          </a:prstGeom>
          <a:noFill/>
          <a:ln w="38100" algn="ctr">
            <a:noFill/>
            <a:miter lim="800000"/>
            <a:headEnd/>
            <a:tailEnd/>
          </a:ln>
        </p:spPr>
        <p:txBody>
          <a:bodyPr lIns="45720" rIns="45720" anchorCtr="1">
            <a:spAutoFit/>
          </a:bodyPr>
          <a:lstStyle/>
          <a:p>
            <a:pPr algn="ctr">
              <a:spcBef>
                <a:spcPct val="50000"/>
              </a:spcBef>
              <a:buClr>
                <a:srgbClr val="F0AB00"/>
              </a:buClr>
              <a:buSzPct val="80000"/>
              <a:buFont typeface="Wingdings" pitchFamily="2" charset="2"/>
              <a:buNone/>
            </a:pPr>
            <a:r>
              <a:rPr lang="en-US" sz="2400" b="1" u="sng">
                <a:solidFill>
                  <a:srgbClr val="000000"/>
                </a:solidFill>
                <a:ea typeface="Arial Unicode MS" pitchFamily="34" charset="-128"/>
                <a:cs typeface="Arial Unicode MS" pitchFamily="34" charset="-128"/>
              </a:rPr>
              <a:t>Risks</a:t>
            </a:r>
          </a:p>
        </p:txBody>
      </p:sp>
      <p:sp>
        <p:nvSpPr>
          <p:cNvPr id="43014" name="Text Box 6"/>
          <p:cNvSpPr txBox="1">
            <a:spLocks noChangeArrowheads="1"/>
          </p:cNvSpPr>
          <p:nvPr/>
        </p:nvSpPr>
        <p:spPr bwMode="gray">
          <a:xfrm>
            <a:off x="6948488" y="1196975"/>
            <a:ext cx="1223962" cy="457200"/>
          </a:xfrm>
          <a:prstGeom prst="rect">
            <a:avLst/>
          </a:prstGeom>
          <a:noFill/>
          <a:ln w="38100" algn="ctr">
            <a:noFill/>
            <a:miter lim="800000"/>
            <a:headEnd/>
            <a:tailEnd/>
          </a:ln>
        </p:spPr>
        <p:txBody>
          <a:bodyPr lIns="45720" rIns="45720" anchorCtr="1">
            <a:spAutoFit/>
          </a:bodyPr>
          <a:lstStyle/>
          <a:p>
            <a:pPr algn="ctr">
              <a:spcBef>
                <a:spcPct val="50000"/>
              </a:spcBef>
              <a:buClr>
                <a:srgbClr val="F0AB00"/>
              </a:buClr>
              <a:buSzPct val="80000"/>
              <a:buFont typeface="Wingdings" pitchFamily="2" charset="2"/>
              <a:buNone/>
            </a:pPr>
            <a:r>
              <a:rPr lang="en-US" sz="2400" b="1" u="sng">
                <a:solidFill>
                  <a:srgbClr val="000000"/>
                </a:solidFill>
                <a:ea typeface="Arial Unicode MS" pitchFamily="34" charset="-128"/>
                <a:cs typeface="Arial Unicode MS" pitchFamily="34" charset="-128"/>
              </a:rPr>
              <a:t>Costs</a:t>
            </a:r>
          </a:p>
        </p:txBody>
      </p:sp>
      <p:sp>
        <p:nvSpPr>
          <p:cNvPr id="43015" name="Text Box 7"/>
          <p:cNvSpPr txBox="1">
            <a:spLocks noChangeArrowheads="1"/>
          </p:cNvSpPr>
          <p:nvPr/>
        </p:nvSpPr>
        <p:spPr bwMode="gray">
          <a:xfrm>
            <a:off x="6629400" y="1917700"/>
            <a:ext cx="2506663" cy="581025"/>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en-US" sz="1600" b="1">
                <a:solidFill>
                  <a:srgbClr val="000000"/>
                </a:solidFill>
                <a:ea typeface="Arial Unicode MS" pitchFamily="34" charset="-128"/>
                <a:cs typeface="Arial Unicode MS" pitchFamily="34" charset="-128"/>
              </a:rPr>
              <a:t>Direct costs of injuries, illnesses</a:t>
            </a:r>
          </a:p>
        </p:txBody>
      </p:sp>
      <p:sp>
        <p:nvSpPr>
          <p:cNvPr id="43016" name="Text Box 8"/>
          <p:cNvSpPr txBox="1">
            <a:spLocks noChangeArrowheads="1"/>
          </p:cNvSpPr>
          <p:nvPr/>
        </p:nvSpPr>
        <p:spPr bwMode="gray">
          <a:xfrm>
            <a:off x="6477000" y="2878138"/>
            <a:ext cx="2506663" cy="1069975"/>
          </a:xfrm>
          <a:prstGeom prst="rect">
            <a:avLst/>
          </a:prstGeom>
          <a:noFill/>
          <a:ln w="38100" algn="ctr">
            <a:noFill/>
            <a:miter lim="800000"/>
            <a:headEnd/>
            <a:tailEnd/>
          </a:ln>
        </p:spPr>
        <p:txBody>
          <a:bodyPr lIns="45720" rIns="45720" anchorCtr="1"/>
          <a:lstStyle/>
          <a:p>
            <a:pPr>
              <a:spcBef>
                <a:spcPct val="50000"/>
              </a:spcBef>
              <a:buClr>
                <a:srgbClr val="F0AB00"/>
              </a:buClr>
              <a:buSzPct val="80000"/>
              <a:buFont typeface="Wingdings" pitchFamily="2" charset="2"/>
              <a:buNone/>
            </a:pPr>
            <a:r>
              <a:rPr lang="en-US" sz="1600" b="1">
                <a:solidFill>
                  <a:srgbClr val="000000"/>
                </a:solidFill>
                <a:ea typeface="Arial Unicode MS" pitchFamily="34" charset="-128"/>
                <a:cs typeface="Arial Unicode MS" pitchFamily="34" charset="-128"/>
              </a:rPr>
              <a:t>Indirect: Uninsured costs of property damage, process interruptions, etc. </a:t>
            </a:r>
          </a:p>
        </p:txBody>
      </p:sp>
      <p:sp>
        <p:nvSpPr>
          <p:cNvPr id="43017" name="Text Box 9"/>
          <p:cNvSpPr txBox="1">
            <a:spLocks noChangeArrowheads="1"/>
          </p:cNvSpPr>
          <p:nvPr/>
        </p:nvSpPr>
        <p:spPr bwMode="gray">
          <a:xfrm>
            <a:off x="6629400" y="4105275"/>
            <a:ext cx="2127250" cy="830263"/>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en-US" sz="1600" b="1">
                <a:solidFill>
                  <a:srgbClr val="000000"/>
                </a:solidFill>
                <a:ea typeface="Arial Unicode MS" pitchFamily="34" charset="-128"/>
                <a:cs typeface="Arial Unicode MS" pitchFamily="34" charset="-128"/>
              </a:rPr>
              <a:t>Lost wages, lost productivity,  re-training, admin, etc. </a:t>
            </a:r>
            <a:r>
              <a:rPr lang="en-US" sz="1600">
                <a:solidFill>
                  <a:srgbClr val="000000"/>
                </a:solidFill>
                <a:ea typeface="Arial Unicode MS" pitchFamily="34" charset="-128"/>
                <a:cs typeface="Arial Unicode MS" pitchFamily="34" charset="-128"/>
              </a:rPr>
              <a:t> </a:t>
            </a:r>
          </a:p>
        </p:txBody>
      </p:sp>
      <p:sp>
        <p:nvSpPr>
          <p:cNvPr id="43018" name="Text Box 10"/>
          <p:cNvSpPr txBox="1">
            <a:spLocks noChangeArrowheads="1"/>
          </p:cNvSpPr>
          <p:nvPr/>
        </p:nvSpPr>
        <p:spPr bwMode="gray">
          <a:xfrm>
            <a:off x="4157663" y="2082800"/>
            <a:ext cx="935037" cy="457200"/>
          </a:xfrm>
          <a:prstGeom prst="rect">
            <a:avLst/>
          </a:prstGeom>
          <a:noFill/>
          <a:ln w="38100" algn="ctr">
            <a:noFill/>
            <a:miter lim="800000"/>
            <a:headEnd/>
            <a:tailEnd/>
          </a:ln>
        </p:spPr>
        <p:txBody>
          <a:bodyPr lIns="45720" rIns="45720" anchorCtr="1">
            <a:spAutoFit/>
          </a:bodyPr>
          <a:lstStyle/>
          <a:p>
            <a:pPr algn="ctr">
              <a:spcBef>
                <a:spcPct val="50000"/>
              </a:spcBef>
              <a:buClr>
                <a:srgbClr val="F0AB00"/>
              </a:buClr>
              <a:buSzPct val="80000"/>
              <a:buFont typeface="Wingdings" pitchFamily="2" charset="2"/>
              <a:buNone/>
            </a:pPr>
            <a:r>
              <a:rPr lang="en-US" sz="2400" b="1">
                <a:solidFill>
                  <a:srgbClr val="000000"/>
                </a:solidFill>
                <a:ea typeface="Arial Unicode MS" pitchFamily="34" charset="-128"/>
                <a:cs typeface="Arial Unicode MS" pitchFamily="34" charset="-128"/>
              </a:rPr>
              <a:t>$1</a:t>
            </a:r>
            <a:r>
              <a:rPr lang="en-US" sz="1600">
                <a:solidFill>
                  <a:srgbClr val="000000"/>
                </a:solidFill>
                <a:ea typeface="Arial Unicode MS" pitchFamily="34" charset="-128"/>
                <a:cs typeface="Arial Unicode MS" pitchFamily="34" charset="-128"/>
              </a:rPr>
              <a:t> </a:t>
            </a:r>
          </a:p>
        </p:txBody>
      </p:sp>
      <p:sp>
        <p:nvSpPr>
          <p:cNvPr id="43019" name="Text Box 11"/>
          <p:cNvSpPr txBox="1">
            <a:spLocks noChangeArrowheads="1"/>
          </p:cNvSpPr>
          <p:nvPr/>
        </p:nvSpPr>
        <p:spPr bwMode="gray">
          <a:xfrm>
            <a:off x="3775075" y="3068638"/>
            <a:ext cx="1584325" cy="641350"/>
          </a:xfrm>
          <a:prstGeom prst="rect">
            <a:avLst/>
          </a:prstGeom>
          <a:noFill/>
          <a:ln w="38100" algn="ctr">
            <a:noFill/>
            <a:miter lim="800000"/>
            <a:headEnd/>
            <a:tailEnd/>
          </a:ln>
        </p:spPr>
        <p:txBody>
          <a:bodyPr lIns="45720" rIns="45720" anchorCtr="1">
            <a:spAutoFit/>
          </a:bodyPr>
          <a:lstStyle/>
          <a:p>
            <a:pPr algn="ctr">
              <a:spcBef>
                <a:spcPct val="50000"/>
              </a:spcBef>
              <a:buClr>
                <a:srgbClr val="F0AB00"/>
              </a:buClr>
              <a:buSzPct val="80000"/>
              <a:buFont typeface="Wingdings" pitchFamily="2" charset="2"/>
              <a:buNone/>
            </a:pPr>
            <a:r>
              <a:rPr lang="en-US" sz="3600" b="1">
                <a:solidFill>
                  <a:srgbClr val="FFFFFF"/>
                </a:solidFill>
                <a:ea typeface="Arial Unicode MS" pitchFamily="34" charset="-128"/>
                <a:cs typeface="Arial Unicode MS" pitchFamily="34" charset="-128"/>
              </a:rPr>
              <a:t>$5-50</a:t>
            </a:r>
          </a:p>
        </p:txBody>
      </p:sp>
      <p:sp>
        <p:nvSpPr>
          <p:cNvPr id="43020" name="Text Box 13"/>
          <p:cNvSpPr txBox="1">
            <a:spLocks noChangeArrowheads="1"/>
          </p:cNvSpPr>
          <p:nvPr/>
        </p:nvSpPr>
        <p:spPr bwMode="gray">
          <a:xfrm>
            <a:off x="76200" y="1965325"/>
            <a:ext cx="2032000" cy="336550"/>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en-US" sz="1600" b="1">
                <a:solidFill>
                  <a:srgbClr val="000000"/>
                </a:solidFill>
                <a:ea typeface="Arial Unicode MS" pitchFamily="34" charset="-128"/>
                <a:cs typeface="Arial Unicode MS" pitchFamily="34" charset="-128"/>
              </a:rPr>
              <a:t>Non-compliance </a:t>
            </a:r>
          </a:p>
        </p:txBody>
      </p:sp>
      <p:sp>
        <p:nvSpPr>
          <p:cNvPr id="43021" name="Text Box 14"/>
          <p:cNvSpPr txBox="1">
            <a:spLocks noChangeArrowheads="1"/>
          </p:cNvSpPr>
          <p:nvPr/>
        </p:nvSpPr>
        <p:spPr bwMode="gray">
          <a:xfrm>
            <a:off x="228600" y="2767013"/>
            <a:ext cx="1590675" cy="336550"/>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en-US" sz="1600" b="1">
                <a:solidFill>
                  <a:srgbClr val="000000"/>
                </a:solidFill>
                <a:ea typeface="Arial Unicode MS" pitchFamily="34" charset="-128"/>
                <a:cs typeface="Arial Unicode MS" pitchFamily="34" charset="-128"/>
              </a:rPr>
              <a:t>Brand damage</a:t>
            </a:r>
            <a:r>
              <a:rPr lang="en-US" sz="1600">
                <a:solidFill>
                  <a:srgbClr val="000000"/>
                </a:solidFill>
                <a:ea typeface="Arial Unicode MS" pitchFamily="34" charset="-128"/>
                <a:cs typeface="Arial Unicode MS" pitchFamily="34" charset="-128"/>
              </a:rPr>
              <a:t>   </a:t>
            </a:r>
          </a:p>
        </p:txBody>
      </p:sp>
      <p:sp>
        <p:nvSpPr>
          <p:cNvPr id="43022" name="Text Box 15"/>
          <p:cNvSpPr txBox="1">
            <a:spLocks noChangeArrowheads="1"/>
          </p:cNvSpPr>
          <p:nvPr/>
        </p:nvSpPr>
        <p:spPr bwMode="gray">
          <a:xfrm>
            <a:off x="228600" y="5011738"/>
            <a:ext cx="1962150" cy="336550"/>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en-US" sz="1600" b="1">
                <a:solidFill>
                  <a:srgbClr val="000000"/>
                </a:solidFill>
                <a:ea typeface="Arial Unicode MS" pitchFamily="34" charset="-128"/>
                <a:cs typeface="Arial Unicode MS" pitchFamily="34" charset="-128"/>
              </a:rPr>
              <a:t>Criminal sanctions </a:t>
            </a:r>
          </a:p>
        </p:txBody>
      </p:sp>
      <p:sp>
        <p:nvSpPr>
          <p:cNvPr id="43023" name="Text Box 17"/>
          <p:cNvSpPr txBox="1">
            <a:spLocks noChangeArrowheads="1"/>
          </p:cNvSpPr>
          <p:nvPr/>
        </p:nvSpPr>
        <p:spPr bwMode="gray">
          <a:xfrm>
            <a:off x="76200" y="3201988"/>
            <a:ext cx="2133600" cy="581025"/>
          </a:xfrm>
          <a:prstGeom prst="rect">
            <a:avLst/>
          </a:prstGeom>
          <a:noFill/>
          <a:ln w="38100" algn="ctr">
            <a:noFill/>
            <a:miter lim="800000"/>
            <a:headEnd/>
            <a:tailEnd/>
          </a:ln>
        </p:spPr>
        <p:txBody>
          <a:bodyPr lIns="45720" rIns="45720" anchorCtr="1"/>
          <a:lstStyle/>
          <a:p>
            <a:pPr>
              <a:spcBef>
                <a:spcPct val="50000"/>
              </a:spcBef>
              <a:buClr>
                <a:srgbClr val="F0AB00"/>
              </a:buClr>
              <a:buSzPct val="80000"/>
              <a:buFont typeface="Wingdings" pitchFamily="2" charset="2"/>
              <a:buNone/>
            </a:pPr>
            <a:r>
              <a:rPr lang="en-US" sz="1600" b="1">
                <a:solidFill>
                  <a:srgbClr val="000000"/>
                </a:solidFill>
                <a:ea typeface="Arial Unicode MS" pitchFamily="34" charset="-128"/>
                <a:cs typeface="Arial Unicode MS" pitchFamily="34" charset="-128"/>
              </a:rPr>
              <a:t>Lost shareholder value</a:t>
            </a:r>
            <a:r>
              <a:rPr lang="en-US" sz="1600">
                <a:solidFill>
                  <a:srgbClr val="000000"/>
                </a:solidFill>
                <a:ea typeface="Arial Unicode MS" pitchFamily="34" charset="-128"/>
                <a:cs typeface="Arial Unicode MS" pitchFamily="34" charset="-128"/>
              </a:rPr>
              <a:t> </a:t>
            </a:r>
          </a:p>
        </p:txBody>
      </p:sp>
      <p:sp>
        <p:nvSpPr>
          <p:cNvPr id="43024" name="Text Box 18"/>
          <p:cNvSpPr txBox="1">
            <a:spLocks noChangeArrowheads="1"/>
          </p:cNvSpPr>
          <p:nvPr/>
        </p:nvSpPr>
        <p:spPr bwMode="gray">
          <a:xfrm>
            <a:off x="114300" y="3871913"/>
            <a:ext cx="1790700" cy="336550"/>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en-US" sz="1600" b="1">
                <a:solidFill>
                  <a:srgbClr val="000000"/>
                </a:solidFill>
                <a:ea typeface="Arial Unicode MS" pitchFamily="34" charset="-128"/>
                <a:cs typeface="Arial Unicode MS" pitchFamily="34" charset="-128"/>
              </a:rPr>
              <a:t>Lost business </a:t>
            </a:r>
            <a:endParaRPr lang="en-US" sz="1600">
              <a:solidFill>
                <a:srgbClr val="000000"/>
              </a:solidFill>
              <a:ea typeface="Arial Unicode MS" pitchFamily="34" charset="-128"/>
              <a:cs typeface="Arial Unicode MS" pitchFamily="34" charset="-128"/>
            </a:endParaRPr>
          </a:p>
        </p:txBody>
      </p:sp>
      <p:sp>
        <p:nvSpPr>
          <p:cNvPr id="43025" name="Text Box 19"/>
          <p:cNvSpPr txBox="1">
            <a:spLocks noChangeArrowheads="1"/>
          </p:cNvSpPr>
          <p:nvPr/>
        </p:nvSpPr>
        <p:spPr bwMode="gray">
          <a:xfrm>
            <a:off x="228600" y="4294188"/>
            <a:ext cx="1828800" cy="581025"/>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en-US" sz="1600" b="1">
                <a:solidFill>
                  <a:srgbClr val="000000"/>
                </a:solidFill>
                <a:ea typeface="Arial Unicode MS" pitchFamily="34" charset="-128"/>
                <a:cs typeface="Arial Unicode MS" pitchFamily="34" charset="-128"/>
              </a:rPr>
              <a:t>Production and quality problems</a:t>
            </a:r>
            <a:r>
              <a:rPr lang="en-US" sz="1600">
                <a:solidFill>
                  <a:srgbClr val="000000"/>
                </a:solidFill>
                <a:ea typeface="Arial Unicode MS" pitchFamily="34" charset="-128"/>
                <a:cs typeface="Arial Unicode MS" pitchFamily="34" charset="-128"/>
              </a:rPr>
              <a:t> </a:t>
            </a:r>
          </a:p>
        </p:txBody>
      </p:sp>
      <p:sp>
        <p:nvSpPr>
          <p:cNvPr id="43027" name="Text Box 21"/>
          <p:cNvSpPr txBox="1">
            <a:spLocks noChangeArrowheads="1"/>
          </p:cNvSpPr>
          <p:nvPr/>
        </p:nvSpPr>
        <p:spPr bwMode="auto">
          <a:xfrm>
            <a:off x="1289050" y="5637213"/>
            <a:ext cx="7104063" cy="641350"/>
          </a:xfrm>
          <a:prstGeom prst="rect">
            <a:avLst/>
          </a:prstGeom>
          <a:solidFill>
            <a:srgbClr val="99CCFF"/>
          </a:solidFill>
          <a:ln w="9525">
            <a:noFill/>
            <a:miter lim="800000"/>
            <a:headEnd/>
            <a:tailEnd/>
          </a:ln>
        </p:spPr>
        <p:txBody>
          <a:bodyPr>
            <a:spAutoFit/>
          </a:bodyPr>
          <a:lstStyle/>
          <a:p>
            <a:pPr>
              <a:spcBef>
                <a:spcPct val="50000"/>
              </a:spcBef>
            </a:pPr>
            <a:r>
              <a:rPr lang="en-US">
                <a:ea typeface="Arial Unicode MS" pitchFamily="34" charset="-128"/>
                <a:cs typeface="Arial Unicode MS" pitchFamily="34" charset="-128"/>
              </a:rPr>
              <a:t>What’s possible? For a 10,000 employee company with “average” safety performance: </a:t>
            </a:r>
            <a:r>
              <a:rPr lang="en-US" b="1">
                <a:ea typeface="Arial Unicode MS" pitchFamily="34" charset="-128"/>
                <a:cs typeface="Arial Unicode MS" pitchFamily="34" charset="-128"/>
              </a:rPr>
              <a:t>20% reduction in TRIR = $4M savings  </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Incident Management within EHS </a:t>
            </a:r>
            <a:br>
              <a:rPr lang="de-DE" dirty="0" smtClean="0"/>
            </a:br>
            <a:r>
              <a:rPr lang="de-DE" dirty="0" smtClean="0"/>
              <a:t>- a complex reality!</a:t>
            </a:r>
            <a:endParaRPr lang="de-DE" dirty="0"/>
          </a:p>
        </p:txBody>
      </p:sp>
      <p:pic>
        <p:nvPicPr>
          <p:cNvPr id="3" name="Grafik 0" descr="4.1 komplex.PNG"/>
          <p:cNvPicPr/>
          <p:nvPr/>
        </p:nvPicPr>
        <p:blipFill>
          <a:blip r:embed="rId2" cstate="print"/>
          <a:srcRect t="4684" b="4071"/>
          <a:stretch>
            <a:fillRect/>
          </a:stretch>
        </p:blipFill>
        <p:spPr>
          <a:xfrm>
            <a:off x="591127" y="1431636"/>
            <a:ext cx="8063345" cy="471054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ieren 313"/>
          <p:cNvGrpSpPr/>
          <p:nvPr/>
        </p:nvGrpSpPr>
        <p:grpSpPr>
          <a:xfrm>
            <a:off x="2771779" y="4336472"/>
            <a:ext cx="2902512" cy="636359"/>
            <a:chOff x="2771779" y="4336472"/>
            <a:chExt cx="2902512" cy="636359"/>
          </a:xfrm>
        </p:grpSpPr>
        <p:cxnSp>
          <p:nvCxnSpPr>
            <p:cNvPr id="259" name="Gerade Verbindung mit Pfeil 258"/>
            <p:cNvCxnSpPr/>
            <p:nvPr/>
          </p:nvCxnSpPr>
          <p:spPr>
            <a:xfrm rot="16200000" flipH="1">
              <a:off x="5345296" y="4643836"/>
              <a:ext cx="345411" cy="312579"/>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1" name="Gerade Verbindung mit Pfeil 260"/>
            <p:cNvCxnSpPr/>
            <p:nvPr/>
          </p:nvCxnSpPr>
          <p:spPr>
            <a:xfrm rot="5400000">
              <a:off x="3837710" y="4585853"/>
              <a:ext cx="609600" cy="13854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5" name="Gerade Verbindung mit Pfeil 264"/>
            <p:cNvCxnSpPr/>
            <p:nvPr/>
          </p:nvCxnSpPr>
          <p:spPr>
            <a:xfrm rot="10800000" flipV="1">
              <a:off x="2771779" y="4336472"/>
              <a:ext cx="553313" cy="523627"/>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Gruppieren 312"/>
          <p:cNvGrpSpPr/>
          <p:nvPr/>
        </p:nvGrpSpPr>
        <p:grpSpPr>
          <a:xfrm>
            <a:off x="1640915" y="2382982"/>
            <a:ext cx="3169080" cy="2175163"/>
            <a:chOff x="1640915" y="2382982"/>
            <a:chExt cx="3169080" cy="2175163"/>
          </a:xfrm>
        </p:grpSpPr>
        <p:cxnSp>
          <p:nvCxnSpPr>
            <p:cNvPr id="267" name="Gerade Verbindung mit Pfeil 266"/>
            <p:cNvCxnSpPr/>
            <p:nvPr/>
          </p:nvCxnSpPr>
          <p:spPr>
            <a:xfrm rot="10800000" flipV="1">
              <a:off x="1828803" y="3990109"/>
              <a:ext cx="1191489" cy="568036"/>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7" name="Gerade Verbindung mit Pfeil 276"/>
            <p:cNvCxnSpPr/>
            <p:nvPr/>
          </p:nvCxnSpPr>
          <p:spPr>
            <a:xfrm rot="10800000">
              <a:off x="1939639" y="2895602"/>
              <a:ext cx="1094507" cy="40178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9" name="Gerade Verbindung mit Pfeil 278"/>
            <p:cNvCxnSpPr/>
            <p:nvPr/>
          </p:nvCxnSpPr>
          <p:spPr>
            <a:xfrm rot="10800000">
              <a:off x="2563091" y="2382982"/>
              <a:ext cx="706584" cy="66502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8" name="Gerade Verbindung mit Pfeil 287"/>
            <p:cNvCxnSpPr/>
            <p:nvPr/>
          </p:nvCxnSpPr>
          <p:spPr>
            <a:xfrm rot="10800000">
              <a:off x="1640915" y="3682653"/>
              <a:ext cx="1590801" cy="158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3" name="Gerade Verbindung mit Pfeil 292"/>
            <p:cNvCxnSpPr/>
            <p:nvPr/>
          </p:nvCxnSpPr>
          <p:spPr>
            <a:xfrm rot="16200000" flipV="1">
              <a:off x="3768438" y="2743201"/>
              <a:ext cx="401781" cy="12469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4" name="Gerade Verbindung mit Pfeil 303"/>
            <p:cNvCxnSpPr/>
            <p:nvPr/>
          </p:nvCxnSpPr>
          <p:spPr>
            <a:xfrm rot="5400000" flipH="1" flipV="1">
              <a:off x="4597052" y="2693096"/>
              <a:ext cx="400833" cy="25053"/>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5" name="Gruppieren 306"/>
          <p:cNvGrpSpPr/>
          <p:nvPr/>
        </p:nvGrpSpPr>
        <p:grpSpPr>
          <a:xfrm>
            <a:off x="4706520" y="2936641"/>
            <a:ext cx="713425" cy="876222"/>
            <a:chOff x="4891208" y="3103761"/>
            <a:chExt cx="713425" cy="876222"/>
          </a:xfrm>
        </p:grpSpPr>
        <p:pic>
          <p:nvPicPr>
            <p:cNvPr id="1036" name="Picture 12"/>
            <p:cNvPicPr>
              <a:picLocks noChangeAspect="1" noChangeArrowheads="1"/>
            </p:cNvPicPr>
            <p:nvPr/>
          </p:nvPicPr>
          <p:blipFill>
            <a:blip r:embed="rId3" cstate="print"/>
            <a:srcRect/>
            <a:stretch>
              <a:fillRect/>
            </a:stretch>
          </p:blipFill>
          <p:spPr bwMode="auto">
            <a:xfrm rot="17467195">
              <a:off x="4926649" y="3393439"/>
              <a:ext cx="642543" cy="205423"/>
            </a:xfrm>
            <a:prstGeom prst="rect">
              <a:avLst/>
            </a:prstGeom>
            <a:noFill/>
            <a:ln w="9525">
              <a:noFill/>
              <a:miter lim="800000"/>
              <a:headEnd/>
              <a:tailEnd/>
            </a:ln>
          </p:spPr>
        </p:pic>
        <p:pic>
          <p:nvPicPr>
            <p:cNvPr id="299" name="Picture 12"/>
            <p:cNvPicPr>
              <a:picLocks noChangeAspect="1" noChangeArrowheads="1"/>
            </p:cNvPicPr>
            <p:nvPr/>
          </p:nvPicPr>
          <p:blipFill>
            <a:blip r:embed="rId3" cstate="print"/>
            <a:srcRect/>
            <a:stretch>
              <a:fillRect/>
            </a:stretch>
          </p:blipFill>
          <p:spPr bwMode="auto">
            <a:xfrm rot="18046388">
              <a:off x="5180650" y="3556000"/>
              <a:ext cx="642543" cy="205423"/>
            </a:xfrm>
            <a:prstGeom prst="rect">
              <a:avLst/>
            </a:prstGeom>
            <a:noFill/>
            <a:ln w="9525">
              <a:noFill/>
              <a:miter lim="800000"/>
              <a:headEnd/>
              <a:tailEnd/>
            </a:ln>
          </p:spPr>
        </p:pic>
        <p:pic>
          <p:nvPicPr>
            <p:cNvPr id="300" name="Picture 12"/>
            <p:cNvPicPr>
              <a:picLocks noChangeAspect="1" noChangeArrowheads="1"/>
            </p:cNvPicPr>
            <p:nvPr/>
          </p:nvPicPr>
          <p:blipFill>
            <a:blip r:embed="rId3" cstate="print"/>
            <a:srcRect/>
            <a:stretch>
              <a:fillRect/>
            </a:stretch>
          </p:blipFill>
          <p:spPr bwMode="auto">
            <a:xfrm rot="17529319">
              <a:off x="4672648" y="3322321"/>
              <a:ext cx="642543" cy="205423"/>
            </a:xfrm>
            <a:prstGeom prst="rect">
              <a:avLst/>
            </a:prstGeom>
            <a:noFill/>
            <a:ln w="9525">
              <a:noFill/>
              <a:miter lim="800000"/>
              <a:headEnd/>
              <a:tailEnd/>
            </a:ln>
          </p:spPr>
        </p:pic>
      </p:grpSp>
      <p:sp>
        <p:nvSpPr>
          <p:cNvPr id="2" name="Title 1"/>
          <p:cNvSpPr>
            <a:spLocks noGrp="1"/>
          </p:cNvSpPr>
          <p:nvPr>
            <p:ph type="title"/>
          </p:nvPr>
        </p:nvSpPr>
        <p:spPr>
          <a:xfrm>
            <a:off x="325243" y="324000"/>
            <a:ext cx="8496000" cy="756000"/>
          </a:xfrm>
        </p:spPr>
        <p:txBody>
          <a:bodyPr/>
          <a:lstStyle/>
          <a:p>
            <a:r>
              <a:rPr lang="en-US" dirty="0" smtClean="0"/>
              <a:t>Stakeholders – Incident Management</a:t>
            </a:r>
            <a:endParaRPr lang="en-US" dirty="0"/>
          </a:p>
        </p:txBody>
      </p:sp>
      <p:grpSp>
        <p:nvGrpSpPr>
          <p:cNvPr id="6" name="Gruppieren 225"/>
          <p:cNvGrpSpPr/>
          <p:nvPr/>
        </p:nvGrpSpPr>
        <p:grpSpPr>
          <a:xfrm>
            <a:off x="359696" y="4628137"/>
            <a:ext cx="1435701" cy="921432"/>
            <a:chOff x="249568" y="3088748"/>
            <a:chExt cx="1291556" cy="921432"/>
          </a:xfrm>
        </p:grpSpPr>
        <p:sp>
          <p:nvSpPr>
            <p:cNvPr id="32" name="Text Box 71"/>
            <p:cNvSpPr txBox="1">
              <a:spLocks noChangeArrowheads="1"/>
            </p:cNvSpPr>
            <p:nvPr/>
          </p:nvSpPr>
          <p:spPr bwMode="invGray">
            <a:xfrm>
              <a:off x="249568" y="3613166"/>
              <a:ext cx="1291556" cy="39701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Financial Cost  Accounting</a:t>
              </a:r>
              <a:endParaRPr lang="en-US" sz="1100" b="1" dirty="0">
                <a:solidFill>
                  <a:srgbClr val="226CA9"/>
                </a:solidFill>
              </a:endParaRPr>
            </a:p>
          </p:txBody>
        </p:sp>
        <p:pic>
          <p:nvPicPr>
            <p:cNvPr id="85" name="Picture 41" descr="finexcellence_icon45">
              <a:hlinkClick r:id="rId4"/>
            </p:cNvPr>
            <p:cNvPicPr>
              <a:picLocks noChangeAspect="1" noChangeArrowheads="1"/>
            </p:cNvPicPr>
            <p:nvPr/>
          </p:nvPicPr>
          <p:blipFill>
            <a:blip r:embed="rId5" cstate="print"/>
            <a:srcRect/>
            <a:stretch>
              <a:fillRect/>
            </a:stretch>
          </p:blipFill>
          <p:spPr bwMode="auto">
            <a:xfrm>
              <a:off x="411001" y="3088748"/>
              <a:ext cx="486776" cy="486776"/>
            </a:xfrm>
            <a:prstGeom prst="rect">
              <a:avLst/>
            </a:prstGeom>
            <a:noFill/>
            <a:ln w="9525">
              <a:noFill/>
              <a:miter lim="800000"/>
              <a:headEnd/>
              <a:tailEnd/>
            </a:ln>
          </p:spPr>
        </p:pic>
      </p:grpSp>
      <p:grpSp>
        <p:nvGrpSpPr>
          <p:cNvPr id="7" name="Gruppieren 226"/>
          <p:cNvGrpSpPr/>
          <p:nvPr/>
        </p:nvGrpSpPr>
        <p:grpSpPr>
          <a:xfrm>
            <a:off x="6005281" y="1379406"/>
            <a:ext cx="1291556" cy="1156085"/>
            <a:chOff x="309501" y="3961990"/>
            <a:chExt cx="1291556" cy="1156085"/>
          </a:xfrm>
        </p:grpSpPr>
        <p:pic>
          <p:nvPicPr>
            <p:cNvPr id="43" name="Picture 40" descr="\\Emp\desktop\Graphic Tank\7.tif"/>
            <p:cNvPicPr>
              <a:picLocks noChangeAspect="1" noChangeArrowheads="1"/>
            </p:cNvPicPr>
            <p:nvPr/>
          </p:nvPicPr>
          <p:blipFill>
            <a:blip r:embed="rId6" cstate="print"/>
            <a:srcRect/>
            <a:stretch>
              <a:fillRect/>
            </a:stretch>
          </p:blipFill>
          <p:spPr bwMode="auto">
            <a:xfrm>
              <a:off x="478731" y="3961990"/>
              <a:ext cx="1017862" cy="804236"/>
            </a:xfrm>
            <a:prstGeom prst="rect">
              <a:avLst/>
            </a:prstGeom>
            <a:noFill/>
            <a:ln w="9525">
              <a:noFill/>
              <a:miter lim="800000"/>
              <a:headEnd/>
              <a:tailEnd/>
            </a:ln>
          </p:spPr>
        </p:pic>
        <p:sp>
          <p:nvSpPr>
            <p:cNvPr id="87" name="Text Box 71"/>
            <p:cNvSpPr txBox="1">
              <a:spLocks noChangeArrowheads="1"/>
            </p:cNvSpPr>
            <p:nvPr/>
          </p:nvSpPr>
          <p:spPr bwMode="invGray">
            <a:xfrm>
              <a:off x="309501" y="4721061"/>
              <a:ext cx="1291556" cy="39701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Fleet Management</a:t>
              </a:r>
              <a:endParaRPr lang="en-US" sz="1100" b="1" dirty="0">
                <a:solidFill>
                  <a:srgbClr val="226CA9"/>
                </a:solidFill>
              </a:endParaRPr>
            </a:p>
          </p:txBody>
        </p:sp>
      </p:grpSp>
      <p:grpSp>
        <p:nvGrpSpPr>
          <p:cNvPr id="8" name="Gruppieren 227"/>
          <p:cNvGrpSpPr/>
          <p:nvPr/>
        </p:nvGrpSpPr>
        <p:grpSpPr>
          <a:xfrm>
            <a:off x="7272950" y="1894712"/>
            <a:ext cx="1615440" cy="1488902"/>
            <a:chOff x="487680" y="5005226"/>
            <a:chExt cx="1615440" cy="1488902"/>
          </a:xfrm>
        </p:grpSpPr>
        <p:pic>
          <p:nvPicPr>
            <p:cNvPr id="42" name="Picture 96" descr="\\Eric-pauls-power-mac-g5.local\desktop\Graphic Tank\1a.tif"/>
            <p:cNvPicPr>
              <a:picLocks noChangeAspect="1" noChangeArrowheads="1"/>
            </p:cNvPicPr>
            <p:nvPr/>
          </p:nvPicPr>
          <p:blipFill>
            <a:blip r:embed="rId7" cstate="print"/>
            <a:srcRect/>
            <a:stretch>
              <a:fillRect/>
            </a:stretch>
          </p:blipFill>
          <p:spPr bwMode="auto">
            <a:xfrm flipH="1">
              <a:off x="588370" y="5005226"/>
              <a:ext cx="1514750" cy="1228247"/>
            </a:xfrm>
            <a:prstGeom prst="rect">
              <a:avLst/>
            </a:prstGeom>
            <a:noFill/>
            <a:ln w="9525">
              <a:noFill/>
              <a:miter lim="800000"/>
              <a:headEnd/>
              <a:tailEnd/>
            </a:ln>
          </p:spPr>
        </p:pic>
        <p:sp>
          <p:nvSpPr>
            <p:cNvPr id="88" name="Text Box 71"/>
            <p:cNvSpPr txBox="1">
              <a:spLocks noChangeArrowheads="1"/>
            </p:cNvSpPr>
            <p:nvPr/>
          </p:nvSpPr>
          <p:spPr bwMode="invGray">
            <a:xfrm>
              <a:off x="487680" y="6097114"/>
              <a:ext cx="1209953" cy="39701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Asset Management</a:t>
              </a:r>
            </a:p>
          </p:txBody>
        </p:sp>
      </p:grpSp>
      <p:grpSp>
        <p:nvGrpSpPr>
          <p:cNvPr id="9" name="Gruppieren 233"/>
          <p:cNvGrpSpPr/>
          <p:nvPr/>
        </p:nvGrpSpPr>
        <p:grpSpPr>
          <a:xfrm>
            <a:off x="5284730" y="5057440"/>
            <a:ext cx="1108334" cy="1260407"/>
            <a:chOff x="5237675" y="4819718"/>
            <a:chExt cx="1108334" cy="1260407"/>
          </a:xfrm>
        </p:grpSpPr>
        <p:sp>
          <p:nvSpPr>
            <p:cNvPr id="89" name="Text Box 71"/>
            <p:cNvSpPr txBox="1">
              <a:spLocks noChangeArrowheads="1"/>
            </p:cNvSpPr>
            <p:nvPr/>
          </p:nvSpPr>
          <p:spPr bwMode="invGray">
            <a:xfrm>
              <a:off x="5237675" y="5530762"/>
              <a:ext cx="1108334" cy="549363"/>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HR and Contractor  Management</a:t>
              </a:r>
              <a:endParaRPr lang="en-US" sz="1100" b="1" dirty="0">
                <a:solidFill>
                  <a:srgbClr val="226CA9"/>
                </a:solidFill>
              </a:endParaRPr>
            </a:p>
          </p:txBody>
        </p:sp>
        <p:grpSp>
          <p:nvGrpSpPr>
            <p:cNvPr id="10" name="Group 416"/>
            <p:cNvGrpSpPr>
              <a:grpSpLocks/>
            </p:cNvGrpSpPr>
            <p:nvPr/>
          </p:nvGrpSpPr>
          <p:grpSpPr bwMode="auto">
            <a:xfrm>
              <a:off x="5828340" y="4819718"/>
              <a:ext cx="270875" cy="873115"/>
              <a:chOff x="5284" y="1097"/>
              <a:chExt cx="272" cy="922"/>
            </a:xfrm>
          </p:grpSpPr>
          <p:sp>
            <p:nvSpPr>
              <p:cNvPr id="118" name="Freeform 417"/>
              <p:cNvSpPr>
                <a:spLocks/>
              </p:cNvSpPr>
              <p:nvPr/>
            </p:nvSpPr>
            <p:spPr bwMode="gray">
              <a:xfrm>
                <a:off x="5349" y="1721"/>
                <a:ext cx="170" cy="275"/>
              </a:xfrm>
              <a:custGeom>
                <a:avLst/>
                <a:gdLst>
                  <a:gd name="T0" fmla="*/ 74 w 170"/>
                  <a:gd name="T1" fmla="*/ 9 h 275"/>
                  <a:gd name="T2" fmla="*/ 14 w 170"/>
                  <a:gd name="T3" fmla="*/ 17 h 275"/>
                  <a:gd name="T4" fmla="*/ 0 w 170"/>
                  <a:gd name="T5" fmla="*/ 51 h 275"/>
                  <a:gd name="T6" fmla="*/ 4 w 170"/>
                  <a:gd name="T7" fmla="*/ 83 h 275"/>
                  <a:gd name="T8" fmla="*/ 24 w 170"/>
                  <a:gd name="T9" fmla="*/ 223 h 275"/>
                  <a:gd name="T10" fmla="*/ 38 w 170"/>
                  <a:gd name="T11" fmla="*/ 253 h 275"/>
                  <a:gd name="T12" fmla="*/ 64 w 170"/>
                  <a:gd name="T13" fmla="*/ 215 h 275"/>
                  <a:gd name="T14" fmla="*/ 54 w 170"/>
                  <a:gd name="T15" fmla="*/ 169 h 275"/>
                  <a:gd name="T16" fmla="*/ 52 w 170"/>
                  <a:gd name="T17" fmla="*/ 155 h 275"/>
                  <a:gd name="T18" fmla="*/ 58 w 170"/>
                  <a:gd name="T19" fmla="*/ 55 h 275"/>
                  <a:gd name="T20" fmla="*/ 92 w 170"/>
                  <a:gd name="T21" fmla="*/ 41 h 275"/>
                  <a:gd name="T22" fmla="*/ 106 w 170"/>
                  <a:gd name="T23" fmla="*/ 43 h 275"/>
                  <a:gd name="T24" fmla="*/ 110 w 170"/>
                  <a:gd name="T25" fmla="*/ 61 h 275"/>
                  <a:gd name="T26" fmla="*/ 126 w 170"/>
                  <a:gd name="T27" fmla="*/ 189 h 275"/>
                  <a:gd name="T28" fmla="*/ 126 w 170"/>
                  <a:gd name="T29" fmla="*/ 221 h 275"/>
                  <a:gd name="T30" fmla="*/ 145 w 170"/>
                  <a:gd name="T31" fmla="*/ 275 h 275"/>
                  <a:gd name="T32" fmla="*/ 160 w 170"/>
                  <a:gd name="T33" fmla="*/ 261 h 275"/>
                  <a:gd name="T34" fmla="*/ 154 w 170"/>
                  <a:gd name="T35" fmla="*/ 211 h 275"/>
                  <a:gd name="T36" fmla="*/ 154 w 170"/>
                  <a:gd name="T37" fmla="*/ 175 h 275"/>
                  <a:gd name="T38" fmla="*/ 162 w 170"/>
                  <a:gd name="T39" fmla="*/ 43 h 275"/>
                  <a:gd name="T40" fmla="*/ 146 w 170"/>
                  <a:gd name="T41" fmla="*/ 31 h 275"/>
                  <a:gd name="T42" fmla="*/ 80 w 170"/>
                  <a:gd name="T43" fmla="*/ 13 h 275"/>
                  <a:gd name="T44" fmla="*/ 74 w 170"/>
                  <a:gd name="T45" fmla="*/ 9 h 27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0"/>
                  <a:gd name="T70" fmla="*/ 0 h 275"/>
                  <a:gd name="T71" fmla="*/ 170 w 170"/>
                  <a:gd name="T72" fmla="*/ 275 h 27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0" h="275">
                    <a:moveTo>
                      <a:pt x="74" y="9"/>
                    </a:moveTo>
                    <a:cubicBezTo>
                      <a:pt x="60" y="0"/>
                      <a:pt x="29" y="9"/>
                      <a:pt x="14" y="17"/>
                    </a:cubicBezTo>
                    <a:cubicBezTo>
                      <a:pt x="10" y="29"/>
                      <a:pt x="3" y="38"/>
                      <a:pt x="0" y="51"/>
                    </a:cubicBezTo>
                    <a:cubicBezTo>
                      <a:pt x="2" y="84"/>
                      <a:pt x="3" y="69"/>
                      <a:pt x="4" y="83"/>
                    </a:cubicBezTo>
                    <a:cubicBezTo>
                      <a:pt x="20" y="165"/>
                      <a:pt x="41" y="173"/>
                      <a:pt x="24" y="223"/>
                    </a:cubicBezTo>
                    <a:cubicBezTo>
                      <a:pt x="26" y="245"/>
                      <a:pt x="21" y="247"/>
                      <a:pt x="38" y="253"/>
                    </a:cubicBezTo>
                    <a:cubicBezTo>
                      <a:pt x="61" y="248"/>
                      <a:pt x="60" y="237"/>
                      <a:pt x="64" y="215"/>
                    </a:cubicBezTo>
                    <a:cubicBezTo>
                      <a:pt x="62" y="200"/>
                      <a:pt x="61" y="183"/>
                      <a:pt x="54" y="169"/>
                    </a:cubicBezTo>
                    <a:cubicBezTo>
                      <a:pt x="52" y="156"/>
                      <a:pt x="52" y="161"/>
                      <a:pt x="52" y="155"/>
                    </a:cubicBezTo>
                    <a:cubicBezTo>
                      <a:pt x="51" y="130"/>
                      <a:pt x="47" y="83"/>
                      <a:pt x="58" y="55"/>
                    </a:cubicBezTo>
                    <a:cubicBezTo>
                      <a:pt x="61" y="47"/>
                      <a:pt x="85" y="43"/>
                      <a:pt x="92" y="41"/>
                    </a:cubicBezTo>
                    <a:cubicBezTo>
                      <a:pt x="97" y="42"/>
                      <a:pt x="102" y="41"/>
                      <a:pt x="106" y="43"/>
                    </a:cubicBezTo>
                    <a:cubicBezTo>
                      <a:pt x="106" y="43"/>
                      <a:pt x="119" y="61"/>
                      <a:pt x="110" y="61"/>
                    </a:cubicBezTo>
                    <a:cubicBezTo>
                      <a:pt x="123" y="134"/>
                      <a:pt x="132" y="147"/>
                      <a:pt x="126" y="189"/>
                    </a:cubicBezTo>
                    <a:cubicBezTo>
                      <a:pt x="128" y="202"/>
                      <a:pt x="132" y="210"/>
                      <a:pt x="126" y="221"/>
                    </a:cubicBezTo>
                    <a:cubicBezTo>
                      <a:pt x="123" y="241"/>
                      <a:pt x="115" y="275"/>
                      <a:pt x="145" y="275"/>
                    </a:cubicBezTo>
                    <a:cubicBezTo>
                      <a:pt x="156" y="272"/>
                      <a:pt x="157" y="272"/>
                      <a:pt x="160" y="261"/>
                    </a:cubicBezTo>
                    <a:cubicBezTo>
                      <a:pt x="156" y="243"/>
                      <a:pt x="163" y="228"/>
                      <a:pt x="154" y="211"/>
                    </a:cubicBezTo>
                    <a:cubicBezTo>
                      <a:pt x="157" y="200"/>
                      <a:pt x="154" y="186"/>
                      <a:pt x="154" y="175"/>
                    </a:cubicBezTo>
                    <a:cubicBezTo>
                      <a:pt x="161" y="126"/>
                      <a:pt x="170" y="91"/>
                      <a:pt x="162" y="43"/>
                    </a:cubicBezTo>
                    <a:cubicBezTo>
                      <a:pt x="161" y="35"/>
                      <a:pt x="151" y="35"/>
                      <a:pt x="146" y="31"/>
                    </a:cubicBezTo>
                    <a:cubicBezTo>
                      <a:pt x="128" y="16"/>
                      <a:pt x="102" y="15"/>
                      <a:pt x="80" y="13"/>
                    </a:cubicBezTo>
                    <a:cubicBezTo>
                      <a:pt x="73" y="11"/>
                      <a:pt x="74" y="13"/>
                      <a:pt x="74" y="9"/>
                    </a:cubicBezTo>
                    <a:close/>
                  </a:path>
                </a:pathLst>
              </a:custGeom>
              <a:solidFill>
                <a:srgbClr val="D3AD87"/>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19" name="Freeform 418"/>
              <p:cNvSpPr>
                <a:spLocks/>
              </p:cNvSpPr>
              <p:nvPr/>
            </p:nvSpPr>
            <p:spPr bwMode="gray">
              <a:xfrm>
                <a:off x="5284" y="1216"/>
                <a:ext cx="262" cy="566"/>
              </a:xfrm>
              <a:custGeom>
                <a:avLst/>
                <a:gdLst>
                  <a:gd name="T0" fmla="*/ 122 w 262"/>
                  <a:gd name="T1" fmla="*/ 0 h 566"/>
                  <a:gd name="T2" fmla="*/ 94 w 262"/>
                  <a:gd name="T3" fmla="*/ 4 h 566"/>
                  <a:gd name="T4" fmla="*/ 54 w 262"/>
                  <a:gd name="T5" fmla="*/ 34 h 566"/>
                  <a:gd name="T6" fmla="*/ 12 w 262"/>
                  <a:gd name="T7" fmla="*/ 44 h 566"/>
                  <a:gd name="T8" fmla="*/ 0 w 262"/>
                  <a:gd name="T9" fmla="*/ 70 h 566"/>
                  <a:gd name="T10" fmla="*/ 6 w 262"/>
                  <a:gd name="T11" fmla="*/ 124 h 566"/>
                  <a:gd name="T12" fmla="*/ 18 w 262"/>
                  <a:gd name="T13" fmla="*/ 158 h 566"/>
                  <a:gd name="T14" fmla="*/ 28 w 262"/>
                  <a:gd name="T15" fmla="*/ 198 h 566"/>
                  <a:gd name="T16" fmla="*/ 48 w 262"/>
                  <a:gd name="T17" fmla="*/ 234 h 566"/>
                  <a:gd name="T18" fmla="*/ 26 w 262"/>
                  <a:gd name="T19" fmla="*/ 282 h 566"/>
                  <a:gd name="T20" fmla="*/ 28 w 262"/>
                  <a:gd name="T21" fmla="*/ 286 h 566"/>
                  <a:gd name="T22" fmla="*/ 22 w 262"/>
                  <a:gd name="T23" fmla="*/ 338 h 566"/>
                  <a:gd name="T24" fmla="*/ 42 w 262"/>
                  <a:gd name="T25" fmla="*/ 342 h 566"/>
                  <a:gd name="T26" fmla="*/ 38 w 262"/>
                  <a:gd name="T27" fmla="*/ 396 h 566"/>
                  <a:gd name="T28" fmla="*/ 46 w 262"/>
                  <a:gd name="T29" fmla="*/ 488 h 566"/>
                  <a:gd name="T30" fmla="*/ 62 w 262"/>
                  <a:gd name="T31" fmla="*/ 556 h 566"/>
                  <a:gd name="T32" fmla="*/ 200 w 262"/>
                  <a:gd name="T33" fmla="*/ 564 h 566"/>
                  <a:gd name="T34" fmla="*/ 230 w 262"/>
                  <a:gd name="T35" fmla="*/ 550 h 566"/>
                  <a:gd name="T36" fmla="*/ 230 w 262"/>
                  <a:gd name="T37" fmla="*/ 542 h 566"/>
                  <a:gd name="T38" fmla="*/ 234 w 262"/>
                  <a:gd name="T39" fmla="*/ 444 h 566"/>
                  <a:gd name="T40" fmla="*/ 232 w 262"/>
                  <a:gd name="T41" fmla="*/ 368 h 566"/>
                  <a:gd name="T42" fmla="*/ 228 w 262"/>
                  <a:gd name="T43" fmla="*/ 344 h 566"/>
                  <a:gd name="T44" fmla="*/ 262 w 262"/>
                  <a:gd name="T45" fmla="*/ 334 h 566"/>
                  <a:gd name="T46" fmla="*/ 242 w 262"/>
                  <a:gd name="T47" fmla="*/ 260 h 566"/>
                  <a:gd name="T48" fmla="*/ 234 w 262"/>
                  <a:gd name="T49" fmla="*/ 228 h 566"/>
                  <a:gd name="T50" fmla="*/ 226 w 262"/>
                  <a:gd name="T51" fmla="*/ 160 h 566"/>
                  <a:gd name="T52" fmla="*/ 224 w 262"/>
                  <a:gd name="T53" fmla="*/ 134 h 566"/>
                  <a:gd name="T54" fmla="*/ 212 w 262"/>
                  <a:gd name="T55" fmla="*/ 40 h 566"/>
                  <a:gd name="T56" fmla="*/ 164 w 262"/>
                  <a:gd name="T57" fmla="*/ 24 h 566"/>
                  <a:gd name="T58" fmla="*/ 156 w 262"/>
                  <a:gd name="T59" fmla="*/ 12 h 566"/>
                  <a:gd name="T60" fmla="*/ 122 w 262"/>
                  <a:gd name="T61" fmla="*/ 0 h 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2"/>
                  <a:gd name="T94" fmla="*/ 0 h 566"/>
                  <a:gd name="T95" fmla="*/ 262 w 262"/>
                  <a:gd name="T96" fmla="*/ 566 h 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2" h="566">
                    <a:moveTo>
                      <a:pt x="122" y="0"/>
                    </a:moveTo>
                    <a:cubicBezTo>
                      <a:pt x="113" y="2"/>
                      <a:pt x="103" y="2"/>
                      <a:pt x="94" y="4"/>
                    </a:cubicBezTo>
                    <a:cubicBezTo>
                      <a:pt x="80" y="8"/>
                      <a:pt x="68" y="28"/>
                      <a:pt x="54" y="34"/>
                    </a:cubicBezTo>
                    <a:cubicBezTo>
                      <a:pt x="42" y="39"/>
                      <a:pt x="24" y="43"/>
                      <a:pt x="12" y="44"/>
                    </a:cubicBezTo>
                    <a:cubicBezTo>
                      <a:pt x="4" y="52"/>
                      <a:pt x="0" y="59"/>
                      <a:pt x="0" y="70"/>
                    </a:cubicBezTo>
                    <a:lnTo>
                      <a:pt x="6" y="124"/>
                    </a:lnTo>
                    <a:lnTo>
                      <a:pt x="18" y="158"/>
                    </a:lnTo>
                    <a:lnTo>
                      <a:pt x="28" y="198"/>
                    </a:lnTo>
                    <a:lnTo>
                      <a:pt x="48" y="234"/>
                    </a:lnTo>
                    <a:cubicBezTo>
                      <a:pt x="41" y="250"/>
                      <a:pt x="31" y="265"/>
                      <a:pt x="26" y="282"/>
                    </a:cubicBezTo>
                    <a:cubicBezTo>
                      <a:pt x="25" y="285"/>
                      <a:pt x="29" y="277"/>
                      <a:pt x="28" y="286"/>
                    </a:cubicBezTo>
                    <a:lnTo>
                      <a:pt x="22" y="338"/>
                    </a:lnTo>
                    <a:lnTo>
                      <a:pt x="42" y="342"/>
                    </a:lnTo>
                    <a:lnTo>
                      <a:pt x="38" y="396"/>
                    </a:lnTo>
                    <a:lnTo>
                      <a:pt x="46" y="488"/>
                    </a:lnTo>
                    <a:cubicBezTo>
                      <a:pt x="48" y="553"/>
                      <a:pt x="44" y="552"/>
                      <a:pt x="62" y="556"/>
                    </a:cubicBezTo>
                    <a:cubicBezTo>
                      <a:pt x="88" y="566"/>
                      <a:pt x="146" y="566"/>
                      <a:pt x="200" y="564"/>
                    </a:cubicBezTo>
                    <a:cubicBezTo>
                      <a:pt x="214" y="561"/>
                      <a:pt x="220" y="560"/>
                      <a:pt x="230" y="550"/>
                    </a:cubicBezTo>
                    <a:cubicBezTo>
                      <a:pt x="232" y="543"/>
                      <a:pt x="233" y="545"/>
                      <a:pt x="230" y="542"/>
                    </a:cubicBezTo>
                    <a:lnTo>
                      <a:pt x="234" y="444"/>
                    </a:lnTo>
                    <a:lnTo>
                      <a:pt x="232" y="368"/>
                    </a:lnTo>
                    <a:lnTo>
                      <a:pt x="228" y="344"/>
                    </a:lnTo>
                    <a:lnTo>
                      <a:pt x="262" y="334"/>
                    </a:lnTo>
                    <a:cubicBezTo>
                      <a:pt x="257" y="314"/>
                      <a:pt x="256" y="281"/>
                      <a:pt x="242" y="260"/>
                    </a:cubicBezTo>
                    <a:cubicBezTo>
                      <a:pt x="240" y="249"/>
                      <a:pt x="237" y="239"/>
                      <a:pt x="234" y="228"/>
                    </a:cubicBezTo>
                    <a:cubicBezTo>
                      <a:pt x="236" y="207"/>
                      <a:pt x="233" y="180"/>
                      <a:pt x="226" y="160"/>
                    </a:cubicBezTo>
                    <a:cubicBezTo>
                      <a:pt x="225" y="151"/>
                      <a:pt x="224" y="134"/>
                      <a:pt x="224" y="134"/>
                    </a:cubicBezTo>
                    <a:cubicBezTo>
                      <a:pt x="225" y="123"/>
                      <a:pt x="232" y="24"/>
                      <a:pt x="212" y="40"/>
                    </a:cubicBezTo>
                    <a:cubicBezTo>
                      <a:pt x="194" y="36"/>
                      <a:pt x="178" y="30"/>
                      <a:pt x="164" y="24"/>
                    </a:cubicBezTo>
                    <a:cubicBezTo>
                      <a:pt x="151" y="19"/>
                      <a:pt x="163" y="19"/>
                      <a:pt x="156" y="12"/>
                    </a:cubicBezTo>
                    <a:cubicBezTo>
                      <a:pt x="148" y="4"/>
                      <a:pt x="134" y="0"/>
                      <a:pt x="122" y="0"/>
                    </a:cubicBezTo>
                    <a:close/>
                  </a:path>
                </a:pathLst>
              </a:custGeom>
              <a:solidFill>
                <a:srgbClr val="3D2821"/>
              </a:solidFill>
              <a:ln w="6350">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20" name="Freeform 419"/>
              <p:cNvSpPr>
                <a:spLocks/>
              </p:cNvSpPr>
              <p:nvPr/>
            </p:nvSpPr>
            <p:spPr bwMode="gray">
              <a:xfrm>
                <a:off x="5304" y="1302"/>
                <a:ext cx="83" cy="130"/>
              </a:xfrm>
              <a:custGeom>
                <a:avLst/>
                <a:gdLst>
                  <a:gd name="T0" fmla="*/ 45 w 83"/>
                  <a:gd name="T1" fmla="*/ 52 h 130"/>
                  <a:gd name="T2" fmla="*/ 33 w 83"/>
                  <a:gd name="T3" fmla="*/ 22 h 130"/>
                  <a:gd name="T4" fmla="*/ 25 w 83"/>
                  <a:gd name="T5" fmla="*/ 0 h 130"/>
                  <a:gd name="T6" fmla="*/ 21 w 83"/>
                  <a:gd name="T7" fmla="*/ 22 h 130"/>
                  <a:gd name="T8" fmla="*/ 3 w 83"/>
                  <a:gd name="T9" fmla="*/ 0 h 130"/>
                  <a:gd name="T10" fmla="*/ 19 w 83"/>
                  <a:gd name="T11" fmla="*/ 28 h 130"/>
                  <a:gd name="T12" fmla="*/ 27 w 83"/>
                  <a:gd name="T13" fmla="*/ 40 h 130"/>
                  <a:gd name="T14" fmla="*/ 21 w 83"/>
                  <a:gd name="T15" fmla="*/ 38 h 130"/>
                  <a:gd name="T16" fmla="*/ 9 w 83"/>
                  <a:gd name="T17" fmla="*/ 34 h 130"/>
                  <a:gd name="T18" fmla="*/ 37 w 83"/>
                  <a:gd name="T19" fmla="*/ 48 h 130"/>
                  <a:gd name="T20" fmla="*/ 43 w 83"/>
                  <a:gd name="T21" fmla="*/ 54 h 130"/>
                  <a:gd name="T22" fmla="*/ 27 w 83"/>
                  <a:gd name="T23" fmla="*/ 82 h 130"/>
                  <a:gd name="T24" fmla="*/ 11 w 83"/>
                  <a:gd name="T25" fmla="*/ 108 h 130"/>
                  <a:gd name="T26" fmla="*/ 25 w 83"/>
                  <a:gd name="T27" fmla="*/ 130 h 130"/>
                  <a:gd name="T28" fmla="*/ 19 w 83"/>
                  <a:gd name="T29" fmla="*/ 114 h 130"/>
                  <a:gd name="T30" fmla="*/ 37 w 83"/>
                  <a:gd name="T31" fmla="*/ 84 h 130"/>
                  <a:gd name="T32" fmla="*/ 59 w 83"/>
                  <a:gd name="T33" fmla="*/ 48 h 130"/>
                  <a:gd name="T34" fmla="*/ 83 w 83"/>
                  <a:gd name="T35" fmla="*/ 68 h 130"/>
                  <a:gd name="T36" fmla="*/ 47 w 83"/>
                  <a:gd name="T37" fmla="*/ 46 h 130"/>
                  <a:gd name="T38" fmla="*/ 49 w 83"/>
                  <a:gd name="T39" fmla="*/ 24 h 130"/>
                  <a:gd name="T40" fmla="*/ 39 w 83"/>
                  <a:gd name="T41" fmla="*/ 36 h 1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3"/>
                  <a:gd name="T64" fmla="*/ 0 h 130"/>
                  <a:gd name="T65" fmla="*/ 83 w 83"/>
                  <a:gd name="T66" fmla="*/ 130 h 1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3" h="130">
                    <a:moveTo>
                      <a:pt x="45" y="52"/>
                    </a:moveTo>
                    <a:cubicBezTo>
                      <a:pt x="48" y="42"/>
                      <a:pt x="41" y="30"/>
                      <a:pt x="33" y="22"/>
                    </a:cubicBezTo>
                    <a:cubicBezTo>
                      <a:pt x="31" y="14"/>
                      <a:pt x="29" y="8"/>
                      <a:pt x="25" y="0"/>
                    </a:cubicBezTo>
                    <a:cubicBezTo>
                      <a:pt x="20" y="8"/>
                      <a:pt x="23" y="13"/>
                      <a:pt x="21" y="22"/>
                    </a:cubicBezTo>
                    <a:cubicBezTo>
                      <a:pt x="17" y="9"/>
                      <a:pt x="16" y="6"/>
                      <a:pt x="3" y="0"/>
                    </a:cubicBezTo>
                    <a:cubicBezTo>
                      <a:pt x="0" y="9"/>
                      <a:pt x="13" y="19"/>
                      <a:pt x="19" y="28"/>
                    </a:cubicBezTo>
                    <a:cubicBezTo>
                      <a:pt x="24" y="36"/>
                      <a:pt x="27" y="40"/>
                      <a:pt x="27" y="40"/>
                    </a:cubicBezTo>
                    <a:cubicBezTo>
                      <a:pt x="25" y="39"/>
                      <a:pt x="23" y="39"/>
                      <a:pt x="21" y="38"/>
                    </a:cubicBezTo>
                    <a:cubicBezTo>
                      <a:pt x="21" y="37"/>
                      <a:pt x="14" y="23"/>
                      <a:pt x="9" y="34"/>
                    </a:cubicBezTo>
                    <a:cubicBezTo>
                      <a:pt x="4" y="46"/>
                      <a:pt x="35" y="48"/>
                      <a:pt x="37" y="48"/>
                    </a:cubicBezTo>
                    <a:cubicBezTo>
                      <a:pt x="39" y="50"/>
                      <a:pt x="43" y="51"/>
                      <a:pt x="43" y="54"/>
                    </a:cubicBezTo>
                    <a:cubicBezTo>
                      <a:pt x="42" y="60"/>
                      <a:pt x="32" y="79"/>
                      <a:pt x="27" y="82"/>
                    </a:cubicBezTo>
                    <a:cubicBezTo>
                      <a:pt x="22" y="92"/>
                      <a:pt x="14" y="98"/>
                      <a:pt x="11" y="108"/>
                    </a:cubicBezTo>
                    <a:cubicBezTo>
                      <a:pt x="14" y="118"/>
                      <a:pt x="21" y="119"/>
                      <a:pt x="25" y="130"/>
                    </a:cubicBezTo>
                    <a:cubicBezTo>
                      <a:pt x="28" y="121"/>
                      <a:pt x="27" y="119"/>
                      <a:pt x="19" y="114"/>
                    </a:cubicBezTo>
                    <a:cubicBezTo>
                      <a:pt x="21" y="101"/>
                      <a:pt x="26" y="91"/>
                      <a:pt x="37" y="84"/>
                    </a:cubicBezTo>
                    <a:cubicBezTo>
                      <a:pt x="40" y="74"/>
                      <a:pt x="50" y="54"/>
                      <a:pt x="59" y="48"/>
                    </a:cubicBezTo>
                    <a:cubicBezTo>
                      <a:pt x="67" y="56"/>
                      <a:pt x="73" y="65"/>
                      <a:pt x="83" y="68"/>
                    </a:cubicBezTo>
                    <a:cubicBezTo>
                      <a:pt x="70" y="55"/>
                      <a:pt x="63" y="54"/>
                      <a:pt x="47" y="46"/>
                    </a:cubicBezTo>
                    <a:cubicBezTo>
                      <a:pt x="50" y="33"/>
                      <a:pt x="64" y="20"/>
                      <a:pt x="49" y="24"/>
                    </a:cubicBezTo>
                    <a:cubicBezTo>
                      <a:pt x="47" y="29"/>
                      <a:pt x="39" y="36"/>
                      <a:pt x="39" y="36"/>
                    </a:cubicBezTo>
                  </a:path>
                </a:pathLst>
              </a:custGeom>
              <a:solidFill>
                <a:srgbClr val="170F0D"/>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21" name="Freeform 420"/>
              <p:cNvSpPr>
                <a:spLocks/>
              </p:cNvSpPr>
              <p:nvPr/>
            </p:nvSpPr>
            <p:spPr bwMode="gray">
              <a:xfrm>
                <a:off x="5294" y="1328"/>
                <a:ext cx="130" cy="176"/>
              </a:xfrm>
              <a:custGeom>
                <a:avLst/>
                <a:gdLst>
                  <a:gd name="T0" fmla="*/ 115 w 130"/>
                  <a:gd name="T1" fmla="*/ 20 h 176"/>
                  <a:gd name="T2" fmla="*/ 101 w 130"/>
                  <a:gd name="T3" fmla="*/ 38 h 176"/>
                  <a:gd name="T4" fmla="*/ 87 w 130"/>
                  <a:gd name="T5" fmla="*/ 34 h 176"/>
                  <a:gd name="T6" fmla="*/ 107 w 130"/>
                  <a:gd name="T7" fmla="*/ 42 h 176"/>
                  <a:gd name="T8" fmla="*/ 85 w 130"/>
                  <a:gd name="T9" fmla="*/ 80 h 176"/>
                  <a:gd name="T10" fmla="*/ 63 w 130"/>
                  <a:gd name="T11" fmla="*/ 124 h 176"/>
                  <a:gd name="T12" fmla="*/ 43 w 130"/>
                  <a:gd name="T13" fmla="*/ 116 h 176"/>
                  <a:gd name="T14" fmla="*/ 59 w 130"/>
                  <a:gd name="T15" fmla="*/ 130 h 176"/>
                  <a:gd name="T16" fmla="*/ 53 w 130"/>
                  <a:gd name="T17" fmla="*/ 132 h 176"/>
                  <a:gd name="T18" fmla="*/ 89 w 130"/>
                  <a:gd name="T19" fmla="*/ 136 h 176"/>
                  <a:gd name="T20" fmla="*/ 39 w 130"/>
                  <a:gd name="T21" fmla="*/ 164 h 176"/>
                  <a:gd name="T22" fmla="*/ 19 w 130"/>
                  <a:gd name="T23" fmla="*/ 170 h 176"/>
                  <a:gd name="T24" fmla="*/ 85 w 130"/>
                  <a:gd name="T25" fmla="*/ 164 h 176"/>
                  <a:gd name="T26" fmla="*/ 73 w 130"/>
                  <a:gd name="T27" fmla="*/ 130 h 176"/>
                  <a:gd name="T28" fmla="*/ 61 w 130"/>
                  <a:gd name="T29" fmla="*/ 126 h 176"/>
                  <a:gd name="T30" fmla="*/ 71 w 130"/>
                  <a:gd name="T31" fmla="*/ 116 h 176"/>
                  <a:gd name="T32" fmla="*/ 91 w 130"/>
                  <a:gd name="T33" fmla="*/ 88 h 176"/>
                  <a:gd name="T34" fmla="*/ 113 w 130"/>
                  <a:gd name="T35" fmla="*/ 34 h 176"/>
                  <a:gd name="T36" fmla="*/ 113 w 130"/>
                  <a:gd name="T37" fmla="*/ 12 h 176"/>
                  <a:gd name="T38" fmla="*/ 101 w 130"/>
                  <a:gd name="T39" fmla="*/ 0 h 176"/>
                  <a:gd name="T40" fmla="*/ 115 w 130"/>
                  <a:gd name="T41" fmla="*/ 20 h 1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0"/>
                  <a:gd name="T64" fmla="*/ 0 h 176"/>
                  <a:gd name="T65" fmla="*/ 130 w 130"/>
                  <a:gd name="T66" fmla="*/ 176 h 1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0" h="176">
                    <a:moveTo>
                      <a:pt x="115" y="20"/>
                    </a:moveTo>
                    <a:cubicBezTo>
                      <a:pt x="110" y="27"/>
                      <a:pt x="108" y="33"/>
                      <a:pt x="101" y="38"/>
                    </a:cubicBezTo>
                    <a:cubicBezTo>
                      <a:pt x="97" y="31"/>
                      <a:pt x="91" y="22"/>
                      <a:pt x="87" y="34"/>
                    </a:cubicBezTo>
                    <a:cubicBezTo>
                      <a:pt x="95" y="36"/>
                      <a:pt x="100" y="40"/>
                      <a:pt x="107" y="42"/>
                    </a:cubicBezTo>
                    <a:cubicBezTo>
                      <a:pt x="100" y="55"/>
                      <a:pt x="95" y="70"/>
                      <a:pt x="85" y="80"/>
                    </a:cubicBezTo>
                    <a:cubicBezTo>
                      <a:pt x="80" y="95"/>
                      <a:pt x="72" y="111"/>
                      <a:pt x="63" y="124"/>
                    </a:cubicBezTo>
                    <a:cubicBezTo>
                      <a:pt x="57" y="121"/>
                      <a:pt x="43" y="116"/>
                      <a:pt x="43" y="116"/>
                    </a:cubicBezTo>
                    <a:cubicBezTo>
                      <a:pt x="48" y="126"/>
                      <a:pt x="50" y="124"/>
                      <a:pt x="59" y="130"/>
                    </a:cubicBezTo>
                    <a:cubicBezTo>
                      <a:pt x="57" y="131"/>
                      <a:pt x="55" y="132"/>
                      <a:pt x="53" y="132"/>
                    </a:cubicBezTo>
                    <a:cubicBezTo>
                      <a:pt x="27" y="136"/>
                      <a:pt x="0" y="133"/>
                      <a:pt x="89" y="136"/>
                    </a:cubicBezTo>
                    <a:cubicBezTo>
                      <a:pt x="77" y="171"/>
                      <a:pt x="90" y="161"/>
                      <a:pt x="39" y="164"/>
                    </a:cubicBezTo>
                    <a:cubicBezTo>
                      <a:pt x="32" y="166"/>
                      <a:pt x="19" y="170"/>
                      <a:pt x="19" y="170"/>
                    </a:cubicBezTo>
                    <a:cubicBezTo>
                      <a:pt x="28" y="176"/>
                      <a:pt x="79" y="165"/>
                      <a:pt x="85" y="164"/>
                    </a:cubicBezTo>
                    <a:cubicBezTo>
                      <a:pt x="88" y="143"/>
                      <a:pt x="98" y="134"/>
                      <a:pt x="73" y="130"/>
                    </a:cubicBezTo>
                    <a:cubicBezTo>
                      <a:pt x="69" y="129"/>
                      <a:pt x="64" y="129"/>
                      <a:pt x="61" y="126"/>
                    </a:cubicBezTo>
                    <a:cubicBezTo>
                      <a:pt x="58" y="122"/>
                      <a:pt x="68" y="120"/>
                      <a:pt x="71" y="116"/>
                    </a:cubicBezTo>
                    <a:cubicBezTo>
                      <a:pt x="79" y="107"/>
                      <a:pt x="84" y="98"/>
                      <a:pt x="91" y="88"/>
                    </a:cubicBezTo>
                    <a:cubicBezTo>
                      <a:pt x="95" y="71"/>
                      <a:pt x="105" y="50"/>
                      <a:pt x="113" y="34"/>
                    </a:cubicBezTo>
                    <a:cubicBezTo>
                      <a:pt x="130" y="40"/>
                      <a:pt x="115" y="16"/>
                      <a:pt x="113" y="12"/>
                    </a:cubicBezTo>
                    <a:cubicBezTo>
                      <a:pt x="110" y="7"/>
                      <a:pt x="101" y="0"/>
                      <a:pt x="101" y="0"/>
                    </a:cubicBezTo>
                    <a:cubicBezTo>
                      <a:pt x="88" y="4"/>
                      <a:pt x="110" y="13"/>
                      <a:pt x="115" y="20"/>
                    </a:cubicBezTo>
                    <a:close/>
                  </a:path>
                </a:pathLst>
              </a:custGeom>
              <a:solidFill>
                <a:srgbClr val="170F0D"/>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22" name="Freeform 421"/>
              <p:cNvSpPr>
                <a:spLocks/>
              </p:cNvSpPr>
              <p:nvPr/>
            </p:nvSpPr>
            <p:spPr bwMode="gray">
              <a:xfrm>
                <a:off x="5307" y="1540"/>
                <a:ext cx="116" cy="31"/>
              </a:xfrm>
              <a:custGeom>
                <a:avLst/>
                <a:gdLst>
                  <a:gd name="T0" fmla="*/ 113 w 116"/>
                  <a:gd name="T1" fmla="*/ 0 h 31"/>
                  <a:gd name="T2" fmla="*/ 95 w 116"/>
                  <a:gd name="T3" fmla="*/ 12 h 31"/>
                  <a:gd name="T4" fmla="*/ 57 w 116"/>
                  <a:gd name="T5" fmla="*/ 20 h 31"/>
                  <a:gd name="T6" fmla="*/ 29 w 116"/>
                  <a:gd name="T7" fmla="*/ 24 h 31"/>
                  <a:gd name="T8" fmla="*/ 113 w 116"/>
                  <a:gd name="T9" fmla="*/ 8 h 31"/>
                  <a:gd name="T10" fmla="*/ 113 w 116"/>
                  <a:gd name="T11" fmla="*/ 0 h 31"/>
                  <a:gd name="T12" fmla="*/ 0 60000 65536"/>
                  <a:gd name="T13" fmla="*/ 0 60000 65536"/>
                  <a:gd name="T14" fmla="*/ 0 60000 65536"/>
                  <a:gd name="T15" fmla="*/ 0 60000 65536"/>
                  <a:gd name="T16" fmla="*/ 0 60000 65536"/>
                  <a:gd name="T17" fmla="*/ 0 60000 65536"/>
                  <a:gd name="T18" fmla="*/ 0 w 116"/>
                  <a:gd name="T19" fmla="*/ 0 h 31"/>
                  <a:gd name="T20" fmla="*/ 116 w 116"/>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16" h="31">
                    <a:moveTo>
                      <a:pt x="113" y="0"/>
                    </a:moveTo>
                    <a:cubicBezTo>
                      <a:pt x="111" y="7"/>
                      <a:pt x="104" y="16"/>
                      <a:pt x="95" y="12"/>
                    </a:cubicBezTo>
                    <a:lnTo>
                      <a:pt x="57" y="20"/>
                    </a:lnTo>
                    <a:cubicBezTo>
                      <a:pt x="55" y="20"/>
                      <a:pt x="0" y="14"/>
                      <a:pt x="29" y="24"/>
                    </a:cubicBezTo>
                    <a:cubicBezTo>
                      <a:pt x="63" y="23"/>
                      <a:pt x="90" y="31"/>
                      <a:pt x="113" y="8"/>
                    </a:cubicBezTo>
                    <a:cubicBezTo>
                      <a:pt x="115" y="1"/>
                      <a:pt x="116" y="3"/>
                      <a:pt x="113" y="0"/>
                    </a:cubicBezTo>
                    <a:close/>
                  </a:path>
                </a:pathLst>
              </a:custGeom>
              <a:solidFill>
                <a:srgbClr val="170F0D"/>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23" name="Freeform 422"/>
              <p:cNvSpPr>
                <a:spLocks/>
              </p:cNvSpPr>
              <p:nvPr/>
            </p:nvSpPr>
            <p:spPr bwMode="gray">
              <a:xfrm>
                <a:off x="5350" y="1202"/>
                <a:ext cx="24" cy="74"/>
              </a:xfrm>
              <a:custGeom>
                <a:avLst/>
                <a:gdLst>
                  <a:gd name="T0" fmla="*/ 22 w 24"/>
                  <a:gd name="T1" fmla="*/ 32 h 74"/>
                  <a:gd name="T2" fmla="*/ 4 w 24"/>
                  <a:gd name="T3" fmla="*/ 0 h 74"/>
                  <a:gd name="T4" fmla="*/ 0 w 24"/>
                  <a:gd name="T5" fmla="*/ 6 h 74"/>
                  <a:gd name="T6" fmla="*/ 2 w 24"/>
                  <a:gd name="T7" fmla="*/ 12 h 74"/>
                  <a:gd name="T8" fmla="*/ 24 w 24"/>
                  <a:gd name="T9" fmla="*/ 42 h 74"/>
                  <a:gd name="T10" fmla="*/ 22 w 24"/>
                  <a:gd name="T11" fmla="*/ 32 h 74"/>
                  <a:gd name="T12" fmla="*/ 0 60000 65536"/>
                  <a:gd name="T13" fmla="*/ 0 60000 65536"/>
                  <a:gd name="T14" fmla="*/ 0 60000 65536"/>
                  <a:gd name="T15" fmla="*/ 0 60000 65536"/>
                  <a:gd name="T16" fmla="*/ 0 60000 65536"/>
                  <a:gd name="T17" fmla="*/ 0 60000 65536"/>
                  <a:gd name="T18" fmla="*/ 0 w 24"/>
                  <a:gd name="T19" fmla="*/ 0 h 74"/>
                  <a:gd name="T20" fmla="*/ 24 w 24"/>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24" h="74">
                    <a:moveTo>
                      <a:pt x="22" y="32"/>
                    </a:moveTo>
                    <a:cubicBezTo>
                      <a:pt x="20" y="16"/>
                      <a:pt x="16" y="9"/>
                      <a:pt x="4" y="0"/>
                    </a:cubicBezTo>
                    <a:cubicBezTo>
                      <a:pt x="3" y="2"/>
                      <a:pt x="0" y="4"/>
                      <a:pt x="0" y="6"/>
                    </a:cubicBezTo>
                    <a:cubicBezTo>
                      <a:pt x="0" y="8"/>
                      <a:pt x="2" y="12"/>
                      <a:pt x="2" y="12"/>
                    </a:cubicBezTo>
                    <a:cubicBezTo>
                      <a:pt x="3" y="16"/>
                      <a:pt x="13" y="74"/>
                      <a:pt x="24" y="42"/>
                    </a:cubicBezTo>
                    <a:cubicBezTo>
                      <a:pt x="20" y="29"/>
                      <a:pt x="17" y="27"/>
                      <a:pt x="22" y="32"/>
                    </a:cubicBezTo>
                    <a:close/>
                  </a:path>
                </a:pathLst>
              </a:custGeom>
              <a:solidFill>
                <a:srgbClr val="323D50"/>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24" name="Freeform 423"/>
              <p:cNvSpPr>
                <a:spLocks/>
              </p:cNvSpPr>
              <p:nvPr/>
            </p:nvSpPr>
            <p:spPr bwMode="gray">
              <a:xfrm>
                <a:off x="5420" y="1385"/>
                <a:ext cx="98" cy="184"/>
              </a:xfrm>
              <a:custGeom>
                <a:avLst/>
                <a:gdLst>
                  <a:gd name="T0" fmla="*/ 98 w 98"/>
                  <a:gd name="T1" fmla="*/ 169 h 184"/>
                  <a:gd name="T2" fmla="*/ 92 w 98"/>
                  <a:gd name="T3" fmla="*/ 171 h 184"/>
                  <a:gd name="T4" fmla="*/ 88 w 98"/>
                  <a:gd name="T5" fmla="*/ 163 h 184"/>
                  <a:gd name="T6" fmla="*/ 64 w 98"/>
                  <a:gd name="T7" fmla="*/ 63 h 184"/>
                  <a:gd name="T8" fmla="*/ 78 w 98"/>
                  <a:gd name="T9" fmla="*/ 49 h 184"/>
                  <a:gd name="T10" fmla="*/ 60 w 98"/>
                  <a:gd name="T11" fmla="*/ 45 h 184"/>
                  <a:gd name="T12" fmla="*/ 56 w 98"/>
                  <a:gd name="T13" fmla="*/ 7 h 184"/>
                  <a:gd name="T14" fmla="*/ 54 w 98"/>
                  <a:gd name="T15" fmla="*/ 1 h 184"/>
                  <a:gd name="T16" fmla="*/ 48 w 98"/>
                  <a:gd name="T17" fmla="*/ 9 h 184"/>
                  <a:gd name="T18" fmla="*/ 14 w 98"/>
                  <a:gd name="T19" fmla="*/ 43 h 184"/>
                  <a:gd name="T20" fmla="*/ 24 w 98"/>
                  <a:gd name="T21" fmla="*/ 43 h 184"/>
                  <a:gd name="T22" fmla="*/ 50 w 98"/>
                  <a:gd name="T23" fmla="*/ 27 h 184"/>
                  <a:gd name="T24" fmla="*/ 56 w 98"/>
                  <a:gd name="T25" fmla="*/ 45 h 184"/>
                  <a:gd name="T26" fmla="*/ 60 w 98"/>
                  <a:gd name="T27" fmla="*/ 61 h 184"/>
                  <a:gd name="T28" fmla="*/ 36 w 98"/>
                  <a:gd name="T29" fmla="*/ 69 h 184"/>
                  <a:gd name="T30" fmla="*/ 54 w 98"/>
                  <a:gd name="T31" fmla="*/ 67 h 184"/>
                  <a:gd name="T32" fmla="*/ 68 w 98"/>
                  <a:gd name="T33" fmla="*/ 83 h 184"/>
                  <a:gd name="T34" fmla="*/ 64 w 98"/>
                  <a:gd name="T35" fmla="*/ 97 h 184"/>
                  <a:gd name="T36" fmla="*/ 54 w 98"/>
                  <a:gd name="T37" fmla="*/ 101 h 184"/>
                  <a:gd name="T38" fmla="*/ 70 w 98"/>
                  <a:gd name="T39" fmla="*/ 109 h 184"/>
                  <a:gd name="T40" fmla="*/ 74 w 98"/>
                  <a:gd name="T41" fmla="*/ 121 h 184"/>
                  <a:gd name="T42" fmla="*/ 80 w 98"/>
                  <a:gd name="T43" fmla="*/ 161 h 184"/>
                  <a:gd name="T44" fmla="*/ 36 w 98"/>
                  <a:gd name="T45" fmla="*/ 169 h 184"/>
                  <a:gd name="T46" fmla="*/ 14 w 98"/>
                  <a:gd name="T47" fmla="*/ 177 h 184"/>
                  <a:gd name="T48" fmla="*/ 6 w 98"/>
                  <a:gd name="T49" fmla="*/ 171 h 184"/>
                  <a:gd name="T50" fmla="*/ 12 w 98"/>
                  <a:gd name="T51" fmla="*/ 179 h 184"/>
                  <a:gd name="T52" fmla="*/ 6 w 98"/>
                  <a:gd name="T53" fmla="*/ 183 h 184"/>
                  <a:gd name="T54" fmla="*/ 30 w 98"/>
                  <a:gd name="T55" fmla="*/ 177 h 184"/>
                  <a:gd name="T56" fmla="*/ 84 w 98"/>
                  <a:gd name="T57" fmla="*/ 169 h 184"/>
                  <a:gd name="T58" fmla="*/ 98 w 98"/>
                  <a:gd name="T59" fmla="*/ 169 h 1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8"/>
                  <a:gd name="T91" fmla="*/ 0 h 184"/>
                  <a:gd name="T92" fmla="*/ 98 w 98"/>
                  <a:gd name="T93" fmla="*/ 184 h 18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8" h="184">
                    <a:moveTo>
                      <a:pt x="98" y="169"/>
                    </a:moveTo>
                    <a:cubicBezTo>
                      <a:pt x="96" y="170"/>
                      <a:pt x="94" y="172"/>
                      <a:pt x="92" y="171"/>
                    </a:cubicBezTo>
                    <a:cubicBezTo>
                      <a:pt x="89" y="169"/>
                      <a:pt x="88" y="163"/>
                      <a:pt x="88" y="163"/>
                    </a:cubicBezTo>
                    <a:cubicBezTo>
                      <a:pt x="80" y="130"/>
                      <a:pt x="71" y="97"/>
                      <a:pt x="64" y="63"/>
                    </a:cubicBezTo>
                    <a:cubicBezTo>
                      <a:pt x="63" y="57"/>
                      <a:pt x="78" y="49"/>
                      <a:pt x="78" y="49"/>
                    </a:cubicBezTo>
                    <a:cubicBezTo>
                      <a:pt x="69" y="46"/>
                      <a:pt x="68" y="50"/>
                      <a:pt x="60" y="45"/>
                    </a:cubicBezTo>
                    <a:cubicBezTo>
                      <a:pt x="55" y="26"/>
                      <a:pt x="54" y="35"/>
                      <a:pt x="56" y="7"/>
                    </a:cubicBezTo>
                    <a:cubicBezTo>
                      <a:pt x="55" y="5"/>
                      <a:pt x="56" y="0"/>
                      <a:pt x="54" y="1"/>
                    </a:cubicBezTo>
                    <a:cubicBezTo>
                      <a:pt x="51" y="2"/>
                      <a:pt x="50" y="7"/>
                      <a:pt x="48" y="9"/>
                    </a:cubicBezTo>
                    <a:cubicBezTo>
                      <a:pt x="41" y="17"/>
                      <a:pt x="24" y="40"/>
                      <a:pt x="14" y="43"/>
                    </a:cubicBezTo>
                    <a:cubicBezTo>
                      <a:pt x="0" y="57"/>
                      <a:pt x="18" y="45"/>
                      <a:pt x="24" y="43"/>
                    </a:cubicBezTo>
                    <a:cubicBezTo>
                      <a:pt x="36" y="31"/>
                      <a:pt x="35" y="31"/>
                      <a:pt x="50" y="27"/>
                    </a:cubicBezTo>
                    <a:cubicBezTo>
                      <a:pt x="59" y="41"/>
                      <a:pt x="60" y="34"/>
                      <a:pt x="56" y="45"/>
                    </a:cubicBezTo>
                    <a:cubicBezTo>
                      <a:pt x="57" y="48"/>
                      <a:pt x="61" y="59"/>
                      <a:pt x="60" y="61"/>
                    </a:cubicBezTo>
                    <a:cubicBezTo>
                      <a:pt x="56" y="71"/>
                      <a:pt x="30" y="69"/>
                      <a:pt x="36" y="69"/>
                    </a:cubicBezTo>
                    <a:cubicBezTo>
                      <a:pt x="42" y="69"/>
                      <a:pt x="48" y="68"/>
                      <a:pt x="54" y="67"/>
                    </a:cubicBezTo>
                    <a:cubicBezTo>
                      <a:pt x="62" y="75"/>
                      <a:pt x="65" y="72"/>
                      <a:pt x="68" y="83"/>
                    </a:cubicBezTo>
                    <a:cubicBezTo>
                      <a:pt x="67" y="88"/>
                      <a:pt x="68" y="94"/>
                      <a:pt x="64" y="97"/>
                    </a:cubicBezTo>
                    <a:cubicBezTo>
                      <a:pt x="57" y="103"/>
                      <a:pt x="39" y="96"/>
                      <a:pt x="54" y="101"/>
                    </a:cubicBezTo>
                    <a:cubicBezTo>
                      <a:pt x="62" y="98"/>
                      <a:pt x="66" y="101"/>
                      <a:pt x="70" y="109"/>
                    </a:cubicBezTo>
                    <a:cubicBezTo>
                      <a:pt x="72" y="113"/>
                      <a:pt x="74" y="121"/>
                      <a:pt x="74" y="121"/>
                    </a:cubicBezTo>
                    <a:cubicBezTo>
                      <a:pt x="75" y="135"/>
                      <a:pt x="78" y="147"/>
                      <a:pt x="80" y="161"/>
                    </a:cubicBezTo>
                    <a:cubicBezTo>
                      <a:pt x="60" y="168"/>
                      <a:pt x="71" y="167"/>
                      <a:pt x="36" y="169"/>
                    </a:cubicBezTo>
                    <a:cubicBezTo>
                      <a:pt x="28" y="171"/>
                      <a:pt x="22" y="173"/>
                      <a:pt x="14" y="177"/>
                    </a:cubicBezTo>
                    <a:cubicBezTo>
                      <a:pt x="9" y="163"/>
                      <a:pt x="12" y="161"/>
                      <a:pt x="6" y="171"/>
                    </a:cubicBezTo>
                    <a:cubicBezTo>
                      <a:pt x="8" y="174"/>
                      <a:pt x="12" y="176"/>
                      <a:pt x="12" y="179"/>
                    </a:cubicBezTo>
                    <a:cubicBezTo>
                      <a:pt x="12" y="181"/>
                      <a:pt x="4" y="182"/>
                      <a:pt x="6" y="183"/>
                    </a:cubicBezTo>
                    <a:cubicBezTo>
                      <a:pt x="10" y="184"/>
                      <a:pt x="27" y="178"/>
                      <a:pt x="30" y="177"/>
                    </a:cubicBezTo>
                    <a:cubicBezTo>
                      <a:pt x="49" y="171"/>
                      <a:pt x="63" y="170"/>
                      <a:pt x="84" y="169"/>
                    </a:cubicBezTo>
                    <a:cubicBezTo>
                      <a:pt x="93" y="172"/>
                      <a:pt x="88" y="172"/>
                      <a:pt x="98" y="169"/>
                    </a:cubicBezTo>
                    <a:close/>
                  </a:path>
                </a:pathLst>
              </a:custGeom>
              <a:solidFill>
                <a:srgbClr val="170F0D"/>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25" name="Freeform 424"/>
              <p:cNvSpPr>
                <a:spLocks/>
              </p:cNvSpPr>
              <p:nvPr/>
            </p:nvSpPr>
            <p:spPr bwMode="gray">
              <a:xfrm>
                <a:off x="5504" y="1531"/>
                <a:ext cx="17" cy="239"/>
              </a:xfrm>
              <a:custGeom>
                <a:avLst/>
                <a:gdLst>
                  <a:gd name="T0" fmla="*/ 10 w 17"/>
                  <a:gd name="T1" fmla="*/ 17 h 239"/>
                  <a:gd name="T2" fmla="*/ 12 w 17"/>
                  <a:gd name="T3" fmla="*/ 61 h 239"/>
                  <a:gd name="T4" fmla="*/ 12 w 17"/>
                  <a:gd name="T5" fmla="*/ 93 h 239"/>
                  <a:gd name="T6" fmla="*/ 12 w 17"/>
                  <a:gd name="T7" fmla="*/ 183 h 239"/>
                  <a:gd name="T8" fmla="*/ 0 w 17"/>
                  <a:gd name="T9" fmla="*/ 239 h 239"/>
                  <a:gd name="T10" fmla="*/ 10 w 17"/>
                  <a:gd name="T11" fmla="*/ 207 h 239"/>
                  <a:gd name="T12" fmla="*/ 10 w 17"/>
                  <a:gd name="T13" fmla="*/ 171 h 239"/>
                  <a:gd name="T14" fmla="*/ 4 w 17"/>
                  <a:gd name="T15" fmla="*/ 123 h 239"/>
                  <a:gd name="T16" fmla="*/ 4 w 17"/>
                  <a:gd name="T17" fmla="*/ 59 h 239"/>
                  <a:gd name="T18" fmla="*/ 6 w 17"/>
                  <a:gd name="T19" fmla="*/ 25 h 239"/>
                  <a:gd name="T20" fmla="*/ 10 w 17"/>
                  <a:gd name="T21" fmla="*/ 17 h 2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239"/>
                  <a:gd name="T35" fmla="*/ 17 w 17"/>
                  <a:gd name="T36" fmla="*/ 239 h 2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239">
                    <a:moveTo>
                      <a:pt x="10" y="17"/>
                    </a:moveTo>
                    <a:lnTo>
                      <a:pt x="12" y="61"/>
                    </a:lnTo>
                    <a:lnTo>
                      <a:pt x="12" y="93"/>
                    </a:lnTo>
                    <a:lnTo>
                      <a:pt x="12" y="183"/>
                    </a:lnTo>
                    <a:cubicBezTo>
                      <a:pt x="12" y="191"/>
                      <a:pt x="17" y="233"/>
                      <a:pt x="0" y="239"/>
                    </a:cubicBezTo>
                    <a:cubicBezTo>
                      <a:pt x="6" y="229"/>
                      <a:pt x="8" y="218"/>
                      <a:pt x="10" y="207"/>
                    </a:cubicBezTo>
                    <a:cubicBezTo>
                      <a:pt x="5" y="188"/>
                      <a:pt x="4" y="188"/>
                      <a:pt x="10" y="171"/>
                    </a:cubicBezTo>
                    <a:cubicBezTo>
                      <a:pt x="6" y="127"/>
                      <a:pt x="10" y="142"/>
                      <a:pt x="4" y="123"/>
                    </a:cubicBezTo>
                    <a:cubicBezTo>
                      <a:pt x="8" y="101"/>
                      <a:pt x="9" y="81"/>
                      <a:pt x="4" y="59"/>
                    </a:cubicBezTo>
                    <a:cubicBezTo>
                      <a:pt x="5" y="48"/>
                      <a:pt x="5" y="36"/>
                      <a:pt x="6" y="25"/>
                    </a:cubicBezTo>
                    <a:cubicBezTo>
                      <a:pt x="6" y="22"/>
                      <a:pt x="16" y="0"/>
                      <a:pt x="10" y="17"/>
                    </a:cubicBezTo>
                    <a:close/>
                  </a:path>
                </a:pathLst>
              </a:custGeom>
              <a:solidFill>
                <a:srgbClr val="0E0F12"/>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26" name="Freeform 425"/>
              <p:cNvSpPr>
                <a:spLocks/>
              </p:cNvSpPr>
              <p:nvPr/>
            </p:nvSpPr>
            <p:spPr bwMode="gray">
              <a:xfrm>
                <a:off x="5340" y="1150"/>
                <a:ext cx="114" cy="192"/>
              </a:xfrm>
              <a:custGeom>
                <a:avLst/>
                <a:gdLst>
                  <a:gd name="T0" fmla="*/ 36 w 114"/>
                  <a:gd name="T1" fmla="*/ 10 h 192"/>
                  <a:gd name="T2" fmla="*/ 10 w 114"/>
                  <a:gd name="T3" fmla="*/ 22 h 192"/>
                  <a:gd name="T4" fmla="*/ 8 w 114"/>
                  <a:gd name="T5" fmla="*/ 52 h 192"/>
                  <a:gd name="T6" fmla="*/ 20 w 114"/>
                  <a:gd name="T7" fmla="*/ 56 h 192"/>
                  <a:gd name="T8" fmla="*/ 22 w 114"/>
                  <a:gd name="T9" fmla="*/ 60 h 192"/>
                  <a:gd name="T10" fmla="*/ 36 w 114"/>
                  <a:gd name="T11" fmla="*/ 82 h 192"/>
                  <a:gd name="T12" fmla="*/ 40 w 114"/>
                  <a:gd name="T13" fmla="*/ 110 h 192"/>
                  <a:gd name="T14" fmla="*/ 52 w 114"/>
                  <a:gd name="T15" fmla="*/ 138 h 192"/>
                  <a:gd name="T16" fmla="*/ 74 w 114"/>
                  <a:gd name="T17" fmla="*/ 192 h 192"/>
                  <a:gd name="T18" fmla="*/ 114 w 114"/>
                  <a:gd name="T19" fmla="*/ 184 h 192"/>
                  <a:gd name="T20" fmla="*/ 108 w 114"/>
                  <a:gd name="T21" fmla="*/ 114 h 192"/>
                  <a:gd name="T22" fmla="*/ 98 w 114"/>
                  <a:gd name="T23" fmla="*/ 96 h 192"/>
                  <a:gd name="T24" fmla="*/ 92 w 114"/>
                  <a:gd name="T25" fmla="*/ 88 h 192"/>
                  <a:gd name="T26" fmla="*/ 94 w 114"/>
                  <a:gd name="T27" fmla="*/ 34 h 192"/>
                  <a:gd name="T28" fmla="*/ 76 w 114"/>
                  <a:gd name="T29" fmla="*/ 2 h 192"/>
                  <a:gd name="T30" fmla="*/ 36 w 114"/>
                  <a:gd name="T31" fmla="*/ 1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192"/>
                  <a:gd name="T50" fmla="*/ 114 w 114"/>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192">
                    <a:moveTo>
                      <a:pt x="36" y="10"/>
                    </a:moveTo>
                    <a:cubicBezTo>
                      <a:pt x="10" y="6"/>
                      <a:pt x="5" y="0"/>
                      <a:pt x="10" y="22"/>
                    </a:cubicBezTo>
                    <a:cubicBezTo>
                      <a:pt x="8" y="32"/>
                      <a:pt x="0" y="45"/>
                      <a:pt x="8" y="52"/>
                    </a:cubicBezTo>
                    <a:cubicBezTo>
                      <a:pt x="11" y="55"/>
                      <a:pt x="20" y="56"/>
                      <a:pt x="20" y="56"/>
                    </a:cubicBezTo>
                    <a:cubicBezTo>
                      <a:pt x="25" y="63"/>
                      <a:pt x="26" y="64"/>
                      <a:pt x="22" y="60"/>
                    </a:cubicBezTo>
                    <a:lnTo>
                      <a:pt x="36" y="82"/>
                    </a:lnTo>
                    <a:lnTo>
                      <a:pt x="40" y="110"/>
                    </a:lnTo>
                    <a:lnTo>
                      <a:pt x="52" y="138"/>
                    </a:lnTo>
                    <a:lnTo>
                      <a:pt x="74" y="192"/>
                    </a:lnTo>
                    <a:lnTo>
                      <a:pt x="114" y="184"/>
                    </a:lnTo>
                    <a:lnTo>
                      <a:pt x="108" y="114"/>
                    </a:lnTo>
                    <a:cubicBezTo>
                      <a:pt x="105" y="108"/>
                      <a:pt x="102" y="102"/>
                      <a:pt x="98" y="96"/>
                    </a:cubicBezTo>
                    <a:cubicBezTo>
                      <a:pt x="96" y="93"/>
                      <a:pt x="92" y="88"/>
                      <a:pt x="92" y="88"/>
                    </a:cubicBezTo>
                    <a:cubicBezTo>
                      <a:pt x="99" y="67"/>
                      <a:pt x="101" y="55"/>
                      <a:pt x="94" y="34"/>
                    </a:cubicBezTo>
                    <a:cubicBezTo>
                      <a:pt x="104" y="15"/>
                      <a:pt x="92" y="7"/>
                      <a:pt x="76" y="2"/>
                    </a:cubicBezTo>
                    <a:cubicBezTo>
                      <a:pt x="61" y="3"/>
                      <a:pt x="50" y="5"/>
                      <a:pt x="36" y="10"/>
                    </a:cubicBezTo>
                    <a:close/>
                  </a:path>
                </a:pathLst>
              </a:custGeom>
              <a:solidFill>
                <a:srgbClr val="D7B491"/>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27" name="Freeform 426"/>
              <p:cNvSpPr>
                <a:spLocks/>
              </p:cNvSpPr>
              <p:nvPr/>
            </p:nvSpPr>
            <p:spPr bwMode="gray">
              <a:xfrm>
                <a:off x="5346" y="1197"/>
                <a:ext cx="60" cy="135"/>
              </a:xfrm>
              <a:custGeom>
                <a:avLst/>
                <a:gdLst>
                  <a:gd name="T0" fmla="*/ 12 w 60"/>
                  <a:gd name="T1" fmla="*/ 125 h 135"/>
                  <a:gd name="T2" fmla="*/ 22 w 60"/>
                  <a:gd name="T3" fmla="*/ 99 h 135"/>
                  <a:gd name="T4" fmla="*/ 10 w 60"/>
                  <a:gd name="T5" fmla="*/ 73 h 135"/>
                  <a:gd name="T6" fmla="*/ 2 w 60"/>
                  <a:gd name="T7" fmla="*/ 59 h 135"/>
                  <a:gd name="T8" fmla="*/ 0 w 60"/>
                  <a:gd name="T9" fmla="*/ 39 h 135"/>
                  <a:gd name="T10" fmla="*/ 8 w 60"/>
                  <a:gd name="T11" fmla="*/ 23 h 135"/>
                  <a:gd name="T12" fmla="*/ 8 w 60"/>
                  <a:gd name="T13" fmla="*/ 49 h 135"/>
                  <a:gd name="T14" fmla="*/ 18 w 60"/>
                  <a:gd name="T15" fmla="*/ 37 h 135"/>
                  <a:gd name="T16" fmla="*/ 34 w 60"/>
                  <a:gd name="T17" fmla="*/ 33 h 135"/>
                  <a:gd name="T18" fmla="*/ 20 w 60"/>
                  <a:gd name="T19" fmla="*/ 51 h 135"/>
                  <a:gd name="T20" fmla="*/ 42 w 60"/>
                  <a:gd name="T21" fmla="*/ 53 h 135"/>
                  <a:gd name="T22" fmla="*/ 44 w 60"/>
                  <a:gd name="T23" fmla="*/ 53 h 135"/>
                  <a:gd name="T24" fmla="*/ 44 w 60"/>
                  <a:gd name="T25" fmla="*/ 67 h 135"/>
                  <a:gd name="T26" fmla="*/ 38 w 60"/>
                  <a:gd name="T27" fmla="*/ 77 h 135"/>
                  <a:gd name="T28" fmla="*/ 40 w 60"/>
                  <a:gd name="T29" fmla="*/ 99 h 135"/>
                  <a:gd name="T30" fmla="*/ 40 w 60"/>
                  <a:gd name="T31" fmla="*/ 135 h 135"/>
                  <a:gd name="T32" fmla="*/ 12 w 60"/>
                  <a:gd name="T33" fmla="*/ 125 h 1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135"/>
                  <a:gd name="T53" fmla="*/ 60 w 60"/>
                  <a:gd name="T54" fmla="*/ 135 h 1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135">
                    <a:moveTo>
                      <a:pt x="12" y="125"/>
                    </a:moveTo>
                    <a:lnTo>
                      <a:pt x="22" y="99"/>
                    </a:lnTo>
                    <a:cubicBezTo>
                      <a:pt x="18" y="90"/>
                      <a:pt x="14" y="82"/>
                      <a:pt x="10" y="73"/>
                    </a:cubicBezTo>
                    <a:cubicBezTo>
                      <a:pt x="8" y="68"/>
                      <a:pt x="2" y="59"/>
                      <a:pt x="2" y="59"/>
                    </a:cubicBezTo>
                    <a:lnTo>
                      <a:pt x="0" y="39"/>
                    </a:lnTo>
                    <a:cubicBezTo>
                      <a:pt x="1" y="21"/>
                      <a:pt x="8" y="0"/>
                      <a:pt x="8" y="23"/>
                    </a:cubicBezTo>
                    <a:lnTo>
                      <a:pt x="8" y="49"/>
                    </a:lnTo>
                    <a:lnTo>
                      <a:pt x="18" y="37"/>
                    </a:lnTo>
                    <a:lnTo>
                      <a:pt x="34" y="33"/>
                    </a:lnTo>
                    <a:cubicBezTo>
                      <a:pt x="50" y="54"/>
                      <a:pt x="20" y="32"/>
                      <a:pt x="20" y="51"/>
                    </a:cubicBezTo>
                    <a:cubicBezTo>
                      <a:pt x="48" y="45"/>
                      <a:pt x="32" y="43"/>
                      <a:pt x="42" y="53"/>
                    </a:cubicBezTo>
                    <a:cubicBezTo>
                      <a:pt x="42" y="53"/>
                      <a:pt x="43" y="53"/>
                      <a:pt x="44" y="53"/>
                    </a:cubicBezTo>
                    <a:cubicBezTo>
                      <a:pt x="47" y="57"/>
                      <a:pt x="60" y="83"/>
                      <a:pt x="44" y="67"/>
                    </a:cubicBezTo>
                    <a:cubicBezTo>
                      <a:pt x="35" y="70"/>
                      <a:pt x="38" y="67"/>
                      <a:pt x="38" y="77"/>
                    </a:cubicBezTo>
                    <a:lnTo>
                      <a:pt x="40" y="99"/>
                    </a:lnTo>
                    <a:lnTo>
                      <a:pt x="40" y="135"/>
                    </a:lnTo>
                    <a:lnTo>
                      <a:pt x="12" y="125"/>
                    </a:lnTo>
                    <a:close/>
                  </a:path>
                </a:pathLst>
              </a:custGeom>
              <a:solidFill>
                <a:srgbClr val="DFC4A9"/>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28" name="Freeform 427"/>
              <p:cNvSpPr>
                <a:spLocks/>
              </p:cNvSpPr>
              <p:nvPr/>
            </p:nvSpPr>
            <p:spPr bwMode="gray">
              <a:xfrm>
                <a:off x="5334" y="1097"/>
                <a:ext cx="112" cy="123"/>
              </a:xfrm>
              <a:custGeom>
                <a:avLst/>
                <a:gdLst>
                  <a:gd name="T0" fmla="*/ 44 w 112"/>
                  <a:gd name="T1" fmla="*/ 15 h 123"/>
                  <a:gd name="T2" fmla="*/ 12 w 112"/>
                  <a:gd name="T3" fmla="*/ 15 h 123"/>
                  <a:gd name="T4" fmla="*/ 8 w 112"/>
                  <a:gd name="T5" fmla="*/ 37 h 123"/>
                  <a:gd name="T6" fmla="*/ 0 w 112"/>
                  <a:gd name="T7" fmla="*/ 57 h 123"/>
                  <a:gd name="T8" fmla="*/ 20 w 112"/>
                  <a:gd name="T9" fmla="*/ 99 h 123"/>
                  <a:gd name="T10" fmla="*/ 26 w 112"/>
                  <a:gd name="T11" fmla="*/ 107 h 123"/>
                  <a:gd name="T12" fmla="*/ 28 w 112"/>
                  <a:gd name="T13" fmla="*/ 101 h 123"/>
                  <a:gd name="T14" fmla="*/ 24 w 112"/>
                  <a:gd name="T15" fmla="*/ 87 h 123"/>
                  <a:gd name="T16" fmla="*/ 28 w 112"/>
                  <a:gd name="T17" fmla="*/ 75 h 123"/>
                  <a:gd name="T18" fmla="*/ 22 w 112"/>
                  <a:gd name="T19" fmla="*/ 73 h 123"/>
                  <a:gd name="T20" fmla="*/ 30 w 112"/>
                  <a:gd name="T21" fmla="*/ 79 h 123"/>
                  <a:gd name="T22" fmla="*/ 28 w 112"/>
                  <a:gd name="T23" fmla="*/ 73 h 123"/>
                  <a:gd name="T24" fmla="*/ 36 w 112"/>
                  <a:gd name="T25" fmla="*/ 75 h 123"/>
                  <a:gd name="T26" fmla="*/ 44 w 112"/>
                  <a:gd name="T27" fmla="*/ 79 h 123"/>
                  <a:gd name="T28" fmla="*/ 60 w 112"/>
                  <a:gd name="T29" fmla="*/ 83 h 123"/>
                  <a:gd name="T30" fmla="*/ 54 w 112"/>
                  <a:gd name="T31" fmla="*/ 81 h 123"/>
                  <a:gd name="T32" fmla="*/ 48 w 112"/>
                  <a:gd name="T33" fmla="*/ 77 h 123"/>
                  <a:gd name="T34" fmla="*/ 42 w 112"/>
                  <a:gd name="T35" fmla="*/ 75 h 123"/>
                  <a:gd name="T36" fmla="*/ 68 w 112"/>
                  <a:gd name="T37" fmla="*/ 79 h 123"/>
                  <a:gd name="T38" fmla="*/ 74 w 112"/>
                  <a:gd name="T39" fmla="*/ 77 h 123"/>
                  <a:gd name="T40" fmla="*/ 104 w 112"/>
                  <a:gd name="T41" fmla="*/ 97 h 123"/>
                  <a:gd name="T42" fmla="*/ 104 w 112"/>
                  <a:gd name="T43" fmla="*/ 109 h 123"/>
                  <a:gd name="T44" fmla="*/ 106 w 112"/>
                  <a:gd name="T45" fmla="*/ 123 h 123"/>
                  <a:gd name="T46" fmla="*/ 80 w 112"/>
                  <a:gd name="T47" fmla="*/ 29 h 123"/>
                  <a:gd name="T48" fmla="*/ 44 w 112"/>
                  <a:gd name="T49" fmla="*/ 15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
                  <a:gd name="T76" fmla="*/ 0 h 123"/>
                  <a:gd name="T77" fmla="*/ 112 w 112"/>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 h="123">
                    <a:moveTo>
                      <a:pt x="44" y="15"/>
                    </a:moveTo>
                    <a:cubicBezTo>
                      <a:pt x="39" y="0"/>
                      <a:pt x="22" y="11"/>
                      <a:pt x="12" y="15"/>
                    </a:cubicBezTo>
                    <a:cubicBezTo>
                      <a:pt x="9" y="27"/>
                      <a:pt x="17" y="28"/>
                      <a:pt x="8" y="37"/>
                    </a:cubicBezTo>
                    <a:cubicBezTo>
                      <a:pt x="6" y="44"/>
                      <a:pt x="2" y="49"/>
                      <a:pt x="0" y="57"/>
                    </a:cubicBezTo>
                    <a:cubicBezTo>
                      <a:pt x="2" y="74"/>
                      <a:pt x="1" y="93"/>
                      <a:pt x="20" y="99"/>
                    </a:cubicBezTo>
                    <a:cubicBezTo>
                      <a:pt x="21" y="102"/>
                      <a:pt x="31" y="123"/>
                      <a:pt x="26" y="107"/>
                    </a:cubicBezTo>
                    <a:cubicBezTo>
                      <a:pt x="27" y="105"/>
                      <a:pt x="28" y="101"/>
                      <a:pt x="28" y="101"/>
                    </a:cubicBezTo>
                    <a:cubicBezTo>
                      <a:pt x="27" y="96"/>
                      <a:pt x="24" y="92"/>
                      <a:pt x="24" y="87"/>
                    </a:cubicBezTo>
                    <a:cubicBezTo>
                      <a:pt x="24" y="83"/>
                      <a:pt x="28" y="75"/>
                      <a:pt x="28" y="75"/>
                    </a:cubicBezTo>
                    <a:cubicBezTo>
                      <a:pt x="26" y="74"/>
                      <a:pt x="21" y="71"/>
                      <a:pt x="22" y="73"/>
                    </a:cubicBezTo>
                    <a:cubicBezTo>
                      <a:pt x="23" y="76"/>
                      <a:pt x="27" y="79"/>
                      <a:pt x="30" y="79"/>
                    </a:cubicBezTo>
                    <a:cubicBezTo>
                      <a:pt x="32" y="79"/>
                      <a:pt x="29" y="75"/>
                      <a:pt x="28" y="73"/>
                    </a:cubicBezTo>
                    <a:cubicBezTo>
                      <a:pt x="27" y="70"/>
                      <a:pt x="33" y="74"/>
                      <a:pt x="36" y="75"/>
                    </a:cubicBezTo>
                    <a:cubicBezTo>
                      <a:pt x="39" y="76"/>
                      <a:pt x="41" y="78"/>
                      <a:pt x="44" y="79"/>
                    </a:cubicBezTo>
                    <a:cubicBezTo>
                      <a:pt x="49" y="81"/>
                      <a:pt x="55" y="82"/>
                      <a:pt x="60" y="83"/>
                    </a:cubicBezTo>
                    <a:cubicBezTo>
                      <a:pt x="62" y="84"/>
                      <a:pt x="56" y="82"/>
                      <a:pt x="54" y="81"/>
                    </a:cubicBezTo>
                    <a:cubicBezTo>
                      <a:pt x="52" y="80"/>
                      <a:pt x="50" y="78"/>
                      <a:pt x="48" y="77"/>
                    </a:cubicBezTo>
                    <a:cubicBezTo>
                      <a:pt x="46" y="76"/>
                      <a:pt x="40" y="74"/>
                      <a:pt x="42" y="75"/>
                    </a:cubicBezTo>
                    <a:cubicBezTo>
                      <a:pt x="56" y="78"/>
                      <a:pt x="47" y="77"/>
                      <a:pt x="68" y="79"/>
                    </a:cubicBezTo>
                    <a:cubicBezTo>
                      <a:pt x="68" y="79"/>
                      <a:pt x="72" y="78"/>
                      <a:pt x="74" y="77"/>
                    </a:cubicBezTo>
                    <a:cubicBezTo>
                      <a:pt x="87" y="81"/>
                      <a:pt x="96" y="85"/>
                      <a:pt x="104" y="97"/>
                    </a:cubicBezTo>
                    <a:cubicBezTo>
                      <a:pt x="103" y="102"/>
                      <a:pt x="104" y="104"/>
                      <a:pt x="104" y="109"/>
                    </a:cubicBezTo>
                    <a:cubicBezTo>
                      <a:pt x="104" y="113"/>
                      <a:pt x="106" y="123"/>
                      <a:pt x="106" y="123"/>
                    </a:cubicBezTo>
                    <a:cubicBezTo>
                      <a:pt x="112" y="105"/>
                      <a:pt x="96" y="40"/>
                      <a:pt x="80" y="29"/>
                    </a:cubicBezTo>
                    <a:cubicBezTo>
                      <a:pt x="69" y="22"/>
                      <a:pt x="53" y="24"/>
                      <a:pt x="44" y="15"/>
                    </a:cubicBezTo>
                    <a:close/>
                  </a:path>
                </a:pathLst>
              </a:custGeom>
              <a:gradFill rotWithShape="1">
                <a:gsLst>
                  <a:gs pos="0">
                    <a:srgbClr val="B5A179"/>
                  </a:gs>
                  <a:gs pos="100000">
                    <a:srgbClr val="625136"/>
                  </a:gs>
                </a:gsLst>
                <a:path path="rect">
                  <a:fillToRect l="50000" t="50000" r="50000" b="50000"/>
                </a:path>
              </a:gra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29" name="Freeform 428"/>
              <p:cNvSpPr>
                <a:spLocks/>
              </p:cNvSpPr>
              <p:nvPr/>
            </p:nvSpPr>
            <p:spPr bwMode="gray">
              <a:xfrm>
                <a:off x="5410" y="1324"/>
                <a:ext cx="50" cy="85"/>
              </a:xfrm>
              <a:custGeom>
                <a:avLst/>
                <a:gdLst>
                  <a:gd name="T0" fmla="*/ 0 w 50"/>
                  <a:gd name="T1" fmla="*/ 8 h 85"/>
                  <a:gd name="T2" fmla="*/ 38 w 50"/>
                  <a:gd name="T3" fmla="*/ 8 h 85"/>
                  <a:gd name="T4" fmla="*/ 42 w 50"/>
                  <a:gd name="T5" fmla="*/ 20 h 85"/>
                  <a:gd name="T6" fmla="*/ 26 w 50"/>
                  <a:gd name="T7" fmla="*/ 64 h 85"/>
                  <a:gd name="T8" fmla="*/ 20 w 50"/>
                  <a:gd name="T9" fmla="*/ 78 h 85"/>
                  <a:gd name="T10" fmla="*/ 18 w 50"/>
                  <a:gd name="T11" fmla="*/ 84 h 85"/>
                  <a:gd name="T12" fmla="*/ 18 w 50"/>
                  <a:gd name="T13" fmla="*/ 76 h 85"/>
                  <a:gd name="T14" fmla="*/ 10 w 50"/>
                  <a:gd name="T15" fmla="*/ 34 h 85"/>
                  <a:gd name="T16" fmla="*/ 0 w 50"/>
                  <a:gd name="T17" fmla="*/ 8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
                  <a:gd name="T28" fmla="*/ 0 h 85"/>
                  <a:gd name="T29" fmla="*/ 50 w 50"/>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 h="85">
                    <a:moveTo>
                      <a:pt x="0" y="8"/>
                    </a:moveTo>
                    <a:cubicBezTo>
                      <a:pt x="11" y="15"/>
                      <a:pt x="26" y="9"/>
                      <a:pt x="38" y="8"/>
                    </a:cubicBezTo>
                    <a:cubicBezTo>
                      <a:pt x="50" y="0"/>
                      <a:pt x="39" y="8"/>
                      <a:pt x="42" y="20"/>
                    </a:cubicBezTo>
                    <a:cubicBezTo>
                      <a:pt x="39" y="37"/>
                      <a:pt x="33" y="49"/>
                      <a:pt x="26" y="64"/>
                    </a:cubicBezTo>
                    <a:cubicBezTo>
                      <a:pt x="24" y="69"/>
                      <a:pt x="22" y="73"/>
                      <a:pt x="20" y="78"/>
                    </a:cubicBezTo>
                    <a:cubicBezTo>
                      <a:pt x="19" y="80"/>
                      <a:pt x="19" y="85"/>
                      <a:pt x="18" y="84"/>
                    </a:cubicBezTo>
                    <a:cubicBezTo>
                      <a:pt x="16" y="82"/>
                      <a:pt x="18" y="79"/>
                      <a:pt x="18" y="76"/>
                    </a:cubicBezTo>
                    <a:lnTo>
                      <a:pt x="10" y="34"/>
                    </a:lnTo>
                    <a:lnTo>
                      <a:pt x="0" y="8"/>
                    </a:lnTo>
                    <a:close/>
                  </a:path>
                </a:pathLst>
              </a:custGeom>
              <a:solidFill>
                <a:srgbClr val="EDEDED"/>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30" name="Freeform 429"/>
              <p:cNvSpPr>
                <a:spLocks/>
              </p:cNvSpPr>
              <p:nvPr/>
            </p:nvSpPr>
            <p:spPr bwMode="gray">
              <a:xfrm>
                <a:off x="5410" y="1506"/>
                <a:ext cx="20" cy="40"/>
              </a:xfrm>
              <a:custGeom>
                <a:avLst/>
                <a:gdLst>
                  <a:gd name="T0" fmla="*/ 10 w 20"/>
                  <a:gd name="T1" fmla="*/ 0 h 40"/>
                  <a:gd name="T2" fmla="*/ 0 w 20"/>
                  <a:gd name="T3" fmla="*/ 40 h 40"/>
                  <a:gd name="T4" fmla="*/ 20 w 20"/>
                  <a:gd name="T5" fmla="*/ 40 h 40"/>
                  <a:gd name="T6" fmla="*/ 10 w 20"/>
                  <a:gd name="T7" fmla="*/ 0 h 40"/>
                  <a:gd name="T8" fmla="*/ 0 60000 65536"/>
                  <a:gd name="T9" fmla="*/ 0 60000 65536"/>
                  <a:gd name="T10" fmla="*/ 0 60000 65536"/>
                  <a:gd name="T11" fmla="*/ 0 60000 65536"/>
                  <a:gd name="T12" fmla="*/ 0 w 20"/>
                  <a:gd name="T13" fmla="*/ 0 h 40"/>
                  <a:gd name="T14" fmla="*/ 20 w 20"/>
                  <a:gd name="T15" fmla="*/ 40 h 40"/>
                </a:gdLst>
                <a:ahLst/>
                <a:cxnLst>
                  <a:cxn ang="T8">
                    <a:pos x="T0" y="T1"/>
                  </a:cxn>
                  <a:cxn ang="T9">
                    <a:pos x="T2" y="T3"/>
                  </a:cxn>
                  <a:cxn ang="T10">
                    <a:pos x="T4" y="T5"/>
                  </a:cxn>
                  <a:cxn ang="T11">
                    <a:pos x="T6" y="T7"/>
                  </a:cxn>
                </a:cxnLst>
                <a:rect l="T12" t="T13" r="T14" b="T15"/>
                <a:pathLst>
                  <a:path w="20" h="40">
                    <a:moveTo>
                      <a:pt x="10" y="0"/>
                    </a:moveTo>
                    <a:lnTo>
                      <a:pt x="0" y="40"/>
                    </a:lnTo>
                    <a:lnTo>
                      <a:pt x="20" y="40"/>
                    </a:lnTo>
                    <a:lnTo>
                      <a:pt x="10" y="0"/>
                    </a:lnTo>
                    <a:close/>
                  </a:path>
                </a:pathLst>
              </a:custGeom>
              <a:solidFill>
                <a:srgbClr val="EDEDED"/>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31" name="Freeform 430"/>
              <p:cNvSpPr>
                <a:spLocks/>
              </p:cNvSpPr>
              <p:nvPr/>
            </p:nvSpPr>
            <p:spPr bwMode="gray">
              <a:xfrm>
                <a:off x="5514" y="1552"/>
                <a:ext cx="42" cy="75"/>
              </a:xfrm>
              <a:custGeom>
                <a:avLst/>
                <a:gdLst>
                  <a:gd name="T0" fmla="*/ 26 w 42"/>
                  <a:gd name="T1" fmla="*/ 0 h 75"/>
                  <a:gd name="T2" fmla="*/ 6 w 42"/>
                  <a:gd name="T3" fmla="*/ 6 h 75"/>
                  <a:gd name="T4" fmla="*/ 8 w 42"/>
                  <a:gd name="T5" fmla="*/ 30 h 75"/>
                  <a:gd name="T6" fmla="*/ 6 w 42"/>
                  <a:gd name="T7" fmla="*/ 50 h 75"/>
                  <a:gd name="T8" fmla="*/ 2 w 42"/>
                  <a:gd name="T9" fmla="*/ 62 h 75"/>
                  <a:gd name="T10" fmla="*/ 14 w 42"/>
                  <a:gd name="T11" fmla="*/ 66 h 75"/>
                  <a:gd name="T12" fmla="*/ 12 w 42"/>
                  <a:gd name="T13" fmla="*/ 72 h 75"/>
                  <a:gd name="T14" fmla="*/ 22 w 42"/>
                  <a:gd name="T15" fmla="*/ 68 h 75"/>
                  <a:gd name="T16" fmla="*/ 34 w 42"/>
                  <a:gd name="T17" fmla="*/ 60 h 75"/>
                  <a:gd name="T18" fmla="*/ 38 w 42"/>
                  <a:gd name="T19" fmla="*/ 48 h 75"/>
                  <a:gd name="T20" fmla="*/ 42 w 42"/>
                  <a:gd name="T21" fmla="*/ 42 h 75"/>
                  <a:gd name="T22" fmla="*/ 26 w 42"/>
                  <a:gd name="T23" fmla="*/ 0 h 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
                  <a:gd name="T37" fmla="*/ 0 h 75"/>
                  <a:gd name="T38" fmla="*/ 42 w 42"/>
                  <a:gd name="T39" fmla="*/ 75 h 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 h="75">
                    <a:moveTo>
                      <a:pt x="26" y="0"/>
                    </a:moveTo>
                    <a:cubicBezTo>
                      <a:pt x="11" y="5"/>
                      <a:pt x="18" y="3"/>
                      <a:pt x="6" y="6"/>
                    </a:cubicBezTo>
                    <a:cubicBezTo>
                      <a:pt x="0" y="18"/>
                      <a:pt x="8" y="20"/>
                      <a:pt x="8" y="30"/>
                    </a:cubicBezTo>
                    <a:cubicBezTo>
                      <a:pt x="11" y="40"/>
                      <a:pt x="9" y="38"/>
                      <a:pt x="6" y="50"/>
                    </a:cubicBezTo>
                    <a:cubicBezTo>
                      <a:pt x="5" y="54"/>
                      <a:pt x="2" y="62"/>
                      <a:pt x="2" y="62"/>
                    </a:cubicBezTo>
                    <a:cubicBezTo>
                      <a:pt x="6" y="63"/>
                      <a:pt x="15" y="62"/>
                      <a:pt x="14" y="66"/>
                    </a:cubicBezTo>
                    <a:cubicBezTo>
                      <a:pt x="13" y="68"/>
                      <a:pt x="10" y="71"/>
                      <a:pt x="12" y="72"/>
                    </a:cubicBezTo>
                    <a:cubicBezTo>
                      <a:pt x="16" y="75"/>
                      <a:pt x="20" y="70"/>
                      <a:pt x="22" y="68"/>
                    </a:cubicBezTo>
                    <a:cubicBezTo>
                      <a:pt x="26" y="66"/>
                      <a:pt x="31" y="62"/>
                      <a:pt x="34" y="60"/>
                    </a:cubicBezTo>
                    <a:cubicBezTo>
                      <a:pt x="32" y="59"/>
                      <a:pt x="37" y="50"/>
                      <a:pt x="38" y="48"/>
                    </a:cubicBezTo>
                    <a:cubicBezTo>
                      <a:pt x="40" y="44"/>
                      <a:pt x="42" y="42"/>
                      <a:pt x="42" y="42"/>
                    </a:cubicBezTo>
                    <a:cubicBezTo>
                      <a:pt x="37" y="28"/>
                      <a:pt x="30" y="14"/>
                      <a:pt x="26" y="0"/>
                    </a:cubicBezTo>
                    <a:close/>
                  </a:path>
                </a:pathLst>
              </a:custGeom>
              <a:solidFill>
                <a:srgbClr val="D7B491"/>
              </a:solidFill>
              <a:ln w="317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32" name="Freeform 431"/>
              <p:cNvSpPr>
                <a:spLocks/>
              </p:cNvSpPr>
              <p:nvPr/>
            </p:nvSpPr>
            <p:spPr bwMode="gray">
              <a:xfrm>
                <a:off x="5339" y="1105"/>
                <a:ext cx="95" cy="80"/>
              </a:xfrm>
              <a:custGeom>
                <a:avLst/>
                <a:gdLst>
                  <a:gd name="T0" fmla="*/ 43 w 95"/>
                  <a:gd name="T1" fmla="*/ 35 h 80"/>
                  <a:gd name="T2" fmla="*/ 59 w 95"/>
                  <a:gd name="T3" fmla="*/ 23 h 80"/>
                  <a:gd name="T4" fmla="*/ 39 w 95"/>
                  <a:gd name="T5" fmla="*/ 25 h 80"/>
                  <a:gd name="T6" fmla="*/ 35 w 95"/>
                  <a:gd name="T7" fmla="*/ 21 h 80"/>
                  <a:gd name="T8" fmla="*/ 39 w 95"/>
                  <a:gd name="T9" fmla="*/ 15 h 80"/>
                  <a:gd name="T10" fmla="*/ 31 w 95"/>
                  <a:gd name="T11" fmla="*/ 19 h 80"/>
                  <a:gd name="T12" fmla="*/ 37 w 95"/>
                  <a:gd name="T13" fmla="*/ 3 h 80"/>
                  <a:gd name="T14" fmla="*/ 15 w 95"/>
                  <a:gd name="T15" fmla="*/ 5 h 80"/>
                  <a:gd name="T16" fmla="*/ 19 w 95"/>
                  <a:gd name="T17" fmla="*/ 11 h 80"/>
                  <a:gd name="T18" fmla="*/ 9 w 95"/>
                  <a:gd name="T19" fmla="*/ 37 h 80"/>
                  <a:gd name="T20" fmla="*/ 9 w 95"/>
                  <a:gd name="T21" fmla="*/ 59 h 80"/>
                  <a:gd name="T22" fmla="*/ 11 w 95"/>
                  <a:gd name="T23" fmla="*/ 73 h 80"/>
                  <a:gd name="T24" fmla="*/ 5 w 95"/>
                  <a:gd name="T25" fmla="*/ 61 h 80"/>
                  <a:gd name="T26" fmla="*/ 7 w 95"/>
                  <a:gd name="T27" fmla="*/ 43 h 80"/>
                  <a:gd name="T28" fmla="*/ 19 w 95"/>
                  <a:gd name="T29" fmla="*/ 37 h 80"/>
                  <a:gd name="T30" fmla="*/ 15 w 95"/>
                  <a:gd name="T31" fmla="*/ 43 h 80"/>
                  <a:gd name="T32" fmla="*/ 21 w 95"/>
                  <a:gd name="T33" fmla="*/ 37 h 80"/>
                  <a:gd name="T34" fmla="*/ 37 w 95"/>
                  <a:gd name="T35" fmla="*/ 31 h 80"/>
                  <a:gd name="T36" fmla="*/ 37 w 95"/>
                  <a:gd name="T37" fmla="*/ 39 h 80"/>
                  <a:gd name="T38" fmla="*/ 47 w 95"/>
                  <a:gd name="T39" fmla="*/ 41 h 80"/>
                  <a:gd name="T40" fmla="*/ 35 w 95"/>
                  <a:gd name="T41" fmla="*/ 47 h 80"/>
                  <a:gd name="T42" fmla="*/ 23 w 95"/>
                  <a:gd name="T43" fmla="*/ 51 h 80"/>
                  <a:gd name="T44" fmla="*/ 41 w 95"/>
                  <a:gd name="T45" fmla="*/ 75 h 80"/>
                  <a:gd name="T46" fmla="*/ 31 w 95"/>
                  <a:gd name="T47" fmla="*/ 63 h 80"/>
                  <a:gd name="T48" fmla="*/ 43 w 95"/>
                  <a:gd name="T49" fmla="*/ 61 h 80"/>
                  <a:gd name="T50" fmla="*/ 49 w 95"/>
                  <a:gd name="T51" fmla="*/ 65 h 80"/>
                  <a:gd name="T52" fmla="*/ 55 w 95"/>
                  <a:gd name="T53" fmla="*/ 67 h 80"/>
                  <a:gd name="T54" fmla="*/ 49 w 95"/>
                  <a:gd name="T55" fmla="*/ 61 h 80"/>
                  <a:gd name="T56" fmla="*/ 41 w 95"/>
                  <a:gd name="T57" fmla="*/ 57 h 80"/>
                  <a:gd name="T58" fmla="*/ 53 w 95"/>
                  <a:gd name="T59" fmla="*/ 61 h 80"/>
                  <a:gd name="T60" fmla="*/ 69 w 95"/>
                  <a:gd name="T61" fmla="*/ 65 h 80"/>
                  <a:gd name="T62" fmla="*/ 81 w 95"/>
                  <a:gd name="T63" fmla="*/ 73 h 80"/>
                  <a:gd name="T64" fmla="*/ 87 w 95"/>
                  <a:gd name="T65" fmla="*/ 75 h 80"/>
                  <a:gd name="T66" fmla="*/ 57 w 95"/>
                  <a:gd name="T67" fmla="*/ 55 h 80"/>
                  <a:gd name="T68" fmla="*/ 63 w 95"/>
                  <a:gd name="T69" fmla="*/ 59 h 80"/>
                  <a:gd name="T70" fmla="*/ 81 w 95"/>
                  <a:gd name="T71" fmla="*/ 67 h 80"/>
                  <a:gd name="T72" fmla="*/ 95 w 95"/>
                  <a:gd name="T73" fmla="*/ 75 h 80"/>
                  <a:gd name="T74" fmla="*/ 65 w 95"/>
                  <a:gd name="T75" fmla="*/ 53 h 80"/>
                  <a:gd name="T76" fmla="*/ 63 w 95"/>
                  <a:gd name="T77" fmla="*/ 45 h 80"/>
                  <a:gd name="T78" fmla="*/ 77 w 95"/>
                  <a:gd name="T79" fmla="*/ 47 h 80"/>
                  <a:gd name="T80" fmla="*/ 83 w 95"/>
                  <a:gd name="T81" fmla="*/ 53 h 80"/>
                  <a:gd name="T82" fmla="*/ 61 w 95"/>
                  <a:gd name="T83" fmla="*/ 37 h 80"/>
                  <a:gd name="T84" fmla="*/ 45 w 95"/>
                  <a:gd name="T85" fmla="*/ 29 h 80"/>
                  <a:gd name="T86" fmla="*/ 61 w 95"/>
                  <a:gd name="T87" fmla="*/ 25 h 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5"/>
                  <a:gd name="T133" fmla="*/ 0 h 80"/>
                  <a:gd name="T134" fmla="*/ 95 w 95"/>
                  <a:gd name="T135" fmla="*/ 80 h 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5" h="80">
                    <a:moveTo>
                      <a:pt x="43" y="35"/>
                    </a:moveTo>
                    <a:cubicBezTo>
                      <a:pt x="48" y="28"/>
                      <a:pt x="52" y="28"/>
                      <a:pt x="59" y="23"/>
                    </a:cubicBezTo>
                    <a:cubicBezTo>
                      <a:pt x="53" y="21"/>
                      <a:pt x="39" y="25"/>
                      <a:pt x="39" y="25"/>
                    </a:cubicBezTo>
                    <a:cubicBezTo>
                      <a:pt x="49" y="10"/>
                      <a:pt x="40" y="26"/>
                      <a:pt x="35" y="21"/>
                    </a:cubicBezTo>
                    <a:cubicBezTo>
                      <a:pt x="33" y="19"/>
                      <a:pt x="41" y="16"/>
                      <a:pt x="39" y="15"/>
                    </a:cubicBezTo>
                    <a:cubicBezTo>
                      <a:pt x="36" y="14"/>
                      <a:pt x="34" y="18"/>
                      <a:pt x="31" y="19"/>
                    </a:cubicBezTo>
                    <a:cubicBezTo>
                      <a:pt x="28" y="10"/>
                      <a:pt x="34" y="12"/>
                      <a:pt x="37" y="3"/>
                    </a:cubicBezTo>
                    <a:cubicBezTo>
                      <a:pt x="29" y="0"/>
                      <a:pt x="23" y="2"/>
                      <a:pt x="15" y="5"/>
                    </a:cubicBezTo>
                    <a:cubicBezTo>
                      <a:pt x="8" y="12"/>
                      <a:pt x="9" y="21"/>
                      <a:pt x="19" y="11"/>
                    </a:cubicBezTo>
                    <a:cubicBezTo>
                      <a:pt x="22" y="22"/>
                      <a:pt x="18" y="31"/>
                      <a:pt x="9" y="37"/>
                    </a:cubicBezTo>
                    <a:cubicBezTo>
                      <a:pt x="11" y="47"/>
                      <a:pt x="6" y="50"/>
                      <a:pt x="9" y="59"/>
                    </a:cubicBezTo>
                    <a:cubicBezTo>
                      <a:pt x="4" y="77"/>
                      <a:pt x="0" y="77"/>
                      <a:pt x="11" y="73"/>
                    </a:cubicBezTo>
                    <a:cubicBezTo>
                      <a:pt x="16" y="65"/>
                      <a:pt x="18" y="44"/>
                      <a:pt x="5" y="61"/>
                    </a:cubicBezTo>
                    <a:cubicBezTo>
                      <a:pt x="10" y="47"/>
                      <a:pt x="10" y="53"/>
                      <a:pt x="7" y="43"/>
                    </a:cubicBezTo>
                    <a:cubicBezTo>
                      <a:pt x="11" y="41"/>
                      <a:pt x="17" y="33"/>
                      <a:pt x="19" y="37"/>
                    </a:cubicBezTo>
                    <a:cubicBezTo>
                      <a:pt x="20" y="39"/>
                      <a:pt x="13" y="43"/>
                      <a:pt x="15" y="43"/>
                    </a:cubicBezTo>
                    <a:cubicBezTo>
                      <a:pt x="18" y="43"/>
                      <a:pt x="19" y="38"/>
                      <a:pt x="21" y="37"/>
                    </a:cubicBezTo>
                    <a:cubicBezTo>
                      <a:pt x="26" y="34"/>
                      <a:pt x="32" y="34"/>
                      <a:pt x="37" y="31"/>
                    </a:cubicBezTo>
                    <a:cubicBezTo>
                      <a:pt x="27" y="45"/>
                      <a:pt x="25" y="45"/>
                      <a:pt x="37" y="39"/>
                    </a:cubicBezTo>
                    <a:cubicBezTo>
                      <a:pt x="40" y="40"/>
                      <a:pt x="50" y="39"/>
                      <a:pt x="47" y="41"/>
                    </a:cubicBezTo>
                    <a:cubicBezTo>
                      <a:pt x="37" y="49"/>
                      <a:pt x="20" y="42"/>
                      <a:pt x="35" y="47"/>
                    </a:cubicBezTo>
                    <a:cubicBezTo>
                      <a:pt x="31" y="48"/>
                      <a:pt x="27" y="50"/>
                      <a:pt x="23" y="51"/>
                    </a:cubicBezTo>
                    <a:cubicBezTo>
                      <a:pt x="19" y="52"/>
                      <a:pt x="36" y="80"/>
                      <a:pt x="41" y="75"/>
                    </a:cubicBezTo>
                    <a:cubicBezTo>
                      <a:pt x="45" y="71"/>
                      <a:pt x="34" y="67"/>
                      <a:pt x="31" y="63"/>
                    </a:cubicBezTo>
                    <a:cubicBezTo>
                      <a:pt x="27" y="49"/>
                      <a:pt x="33" y="59"/>
                      <a:pt x="43" y="61"/>
                    </a:cubicBezTo>
                    <a:cubicBezTo>
                      <a:pt x="45" y="62"/>
                      <a:pt x="47" y="64"/>
                      <a:pt x="49" y="65"/>
                    </a:cubicBezTo>
                    <a:cubicBezTo>
                      <a:pt x="51" y="66"/>
                      <a:pt x="56" y="68"/>
                      <a:pt x="55" y="67"/>
                    </a:cubicBezTo>
                    <a:cubicBezTo>
                      <a:pt x="53" y="65"/>
                      <a:pt x="51" y="63"/>
                      <a:pt x="49" y="61"/>
                    </a:cubicBezTo>
                    <a:cubicBezTo>
                      <a:pt x="47" y="59"/>
                      <a:pt x="38" y="56"/>
                      <a:pt x="41" y="57"/>
                    </a:cubicBezTo>
                    <a:cubicBezTo>
                      <a:pt x="45" y="58"/>
                      <a:pt x="49" y="60"/>
                      <a:pt x="53" y="61"/>
                    </a:cubicBezTo>
                    <a:cubicBezTo>
                      <a:pt x="58" y="63"/>
                      <a:pt x="69" y="65"/>
                      <a:pt x="69" y="65"/>
                    </a:cubicBezTo>
                    <a:cubicBezTo>
                      <a:pt x="73" y="68"/>
                      <a:pt x="76" y="71"/>
                      <a:pt x="81" y="73"/>
                    </a:cubicBezTo>
                    <a:cubicBezTo>
                      <a:pt x="83" y="74"/>
                      <a:pt x="87" y="77"/>
                      <a:pt x="87" y="75"/>
                    </a:cubicBezTo>
                    <a:cubicBezTo>
                      <a:pt x="87" y="75"/>
                      <a:pt x="57" y="61"/>
                      <a:pt x="57" y="55"/>
                    </a:cubicBezTo>
                    <a:cubicBezTo>
                      <a:pt x="57" y="53"/>
                      <a:pt x="61" y="58"/>
                      <a:pt x="63" y="59"/>
                    </a:cubicBezTo>
                    <a:cubicBezTo>
                      <a:pt x="69" y="62"/>
                      <a:pt x="75" y="65"/>
                      <a:pt x="81" y="67"/>
                    </a:cubicBezTo>
                    <a:cubicBezTo>
                      <a:pt x="94" y="77"/>
                      <a:pt x="95" y="78"/>
                      <a:pt x="95" y="75"/>
                    </a:cubicBezTo>
                    <a:cubicBezTo>
                      <a:pt x="95" y="73"/>
                      <a:pt x="70" y="55"/>
                      <a:pt x="65" y="53"/>
                    </a:cubicBezTo>
                    <a:cubicBezTo>
                      <a:pt x="83" y="49"/>
                      <a:pt x="72" y="48"/>
                      <a:pt x="63" y="45"/>
                    </a:cubicBezTo>
                    <a:cubicBezTo>
                      <a:pt x="70" y="43"/>
                      <a:pt x="69" y="41"/>
                      <a:pt x="77" y="47"/>
                    </a:cubicBezTo>
                    <a:cubicBezTo>
                      <a:pt x="79" y="49"/>
                      <a:pt x="83" y="56"/>
                      <a:pt x="83" y="53"/>
                    </a:cubicBezTo>
                    <a:cubicBezTo>
                      <a:pt x="83" y="43"/>
                      <a:pt x="67" y="39"/>
                      <a:pt x="61" y="37"/>
                    </a:cubicBezTo>
                    <a:cubicBezTo>
                      <a:pt x="55" y="35"/>
                      <a:pt x="45" y="29"/>
                      <a:pt x="45" y="29"/>
                    </a:cubicBezTo>
                    <a:cubicBezTo>
                      <a:pt x="50" y="26"/>
                      <a:pt x="61" y="26"/>
                      <a:pt x="61" y="25"/>
                    </a:cubicBezTo>
                  </a:path>
                </a:pathLst>
              </a:custGeom>
              <a:gradFill rotWithShape="1">
                <a:gsLst>
                  <a:gs pos="0">
                    <a:srgbClr val="D7CCA5"/>
                  </a:gs>
                  <a:gs pos="100000">
                    <a:srgbClr val="D9CEA9">
                      <a:alpha val="18999"/>
                    </a:srgbClr>
                  </a:gs>
                </a:gsLst>
                <a:path path="rect">
                  <a:fillToRect l="50000" t="50000" r="50000" b="50000"/>
                </a:path>
              </a:gra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33" name="Freeform 432"/>
              <p:cNvSpPr>
                <a:spLocks/>
              </p:cNvSpPr>
              <p:nvPr/>
            </p:nvSpPr>
            <p:spPr bwMode="gray">
              <a:xfrm>
                <a:off x="5360" y="1193"/>
                <a:ext cx="40" cy="20"/>
              </a:xfrm>
              <a:custGeom>
                <a:avLst/>
                <a:gdLst>
                  <a:gd name="T0" fmla="*/ 6 w 40"/>
                  <a:gd name="T1" fmla="*/ 13 h 20"/>
                  <a:gd name="T2" fmla="*/ 34 w 40"/>
                  <a:gd name="T3" fmla="*/ 3 h 20"/>
                  <a:gd name="T4" fmla="*/ 6 w 40"/>
                  <a:gd name="T5" fmla="*/ 13 h 20"/>
                  <a:gd name="T6" fmla="*/ 0 60000 65536"/>
                  <a:gd name="T7" fmla="*/ 0 60000 65536"/>
                  <a:gd name="T8" fmla="*/ 0 60000 65536"/>
                  <a:gd name="T9" fmla="*/ 0 w 40"/>
                  <a:gd name="T10" fmla="*/ 0 h 20"/>
                  <a:gd name="T11" fmla="*/ 40 w 40"/>
                  <a:gd name="T12" fmla="*/ 20 h 20"/>
                </a:gdLst>
                <a:ahLst/>
                <a:cxnLst>
                  <a:cxn ang="T6">
                    <a:pos x="T0" y="T1"/>
                  </a:cxn>
                  <a:cxn ang="T7">
                    <a:pos x="T2" y="T3"/>
                  </a:cxn>
                  <a:cxn ang="T8">
                    <a:pos x="T4" y="T5"/>
                  </a:cxn>
                </a:cxnLst>
                <a:rect l="T9" t="T10" r="T11" b="T12"/>
                <a:pathLst>
                  <a:path w="40" h="20">
                    <a:moveTo>
                      <a:pt x="6" y="13"/>
                    </a:moveTo>
                    <a:cubicBezTo>
                      <a:pt x="24" y="1"/>
                      <a:pt x="0" y="0"/>
                      <a:pt x="34" y="3"/>
                    </a:cubicBezTo>
                    <a:cubicBezTo>
                      <a:pt x="40" y="20"/>
                      <a:pt x="15" y="7"/>
                      <a:pt x="6" y="13"/>
                    </a:cubicBezTo>
                    <a:close/>
                  </a:path>
                </a:pathLst>
              </a:custGeom>
              <a:solidFill>
                <a:srgbClr val="BA9E84"/>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34" name="Freeform 433"/>
              <p:cNvSpPr>
                <a:spLocks/>
              </p:cNvSpPr>
              <p:nvPr/>
            </p:nvSpPr>
            <p:spPr bwMode="gray">
              <a:xfrm>
                <a:off x="5402" y="1180"/>
                <a:ext cx="24" cy="30"/>
              </a:xfrm>
              <a:custGeom>
                <a:avLst/>
                <a:gdLst>
                  <a:gd name="T0" fmla="*/ 16 w 24"/>
                  <a:gd name="T1" fmla="*/ 0 h 30"/>
                  <a:gd name="T2" fmla="*/ 16 w 24"/>
                  <a:gd name="T3" fmla="*/ 30 h 30"/>
                  <a:gd name="T4" fmla="*/ 22 w 24"/>
                  <a:gd name="T5" fmla="*/ 8 h 30"/>
                  <a:gd name="T6" fmla="*/ 16 w 24"/>
                  <a:gd name="T7" fmla="*/ 0 h 30"/>
                  <a:gd name="T8" fmla="*/ 0 60000 65536"/>
                  <a:gd name="T9" fmla="*/ 0 60000 65536"/>
                  <a:gd name="T10" fmla="*/ 0 60000 65536"/>
                  <a:gd name="T11" fmla="*/ 0 60000 65536"/>
                  <a:gd name="T12" fmla="*/ 0 w 24"/>
                  <a:gd name="T13" fmla="*/ 0 h 30"/>
                  <a:gd name="T14" fmla="*/ 24 w 24"/>
                  <a:gd name="T15" fmla="*/ 30 h 30"/>
                </a:gdLst>
                <a:ahLst/>
                <a:cxnLst>
                  <a:cxn ang="T8">
                    <a:pos x="T0" y="T1"/>
                  </a:cxn>
                  <a:cxn ang="T9">
                    <a:pos x="T2" y="T3"/>
                  </a:cxn>
                  <a:cxn ang="T10">
                    <a:pos x="T4" y="T5"/>
                  </a:cxn>
                  <a:cxn ang="T11">
                    <a:pos x="T6" y="T7"/>
                  </a:cxn>
                </a:cxnLst>
                <a:rect l="T12" t="T13" r="T14" b="T15"/>
                <a:pathLst>
                  <a:path w="24" h="30">
                    <a:moveTo>
                      <a:pt x="16" y="0"/>
                    </a:moveTo>
                    <a:cubicBezTo>
                      <a:pt x="2" y="14"/>
                      <a:pt x="0" y="14"/>
                      <a:pt x="16" y="30"/>
                    </a:cubicBezTo>
                    <a:cubicBezTo>
                      <a:pt x="11" y="16"/>
                      <a:pt x="3" y="16"/>
                      <a:pt x="22" y="8"/>
                    </a:cubicBezTo>
                    <a:cubicBezTo>
                      <a:pt x="24" y="1"/>
                      <a:pt x="24" y="0"/>
                      <a:pt x="16" y="0"/>
                    </a:cubicBezTo>
                    <a:close/>
                  </a:path>
                </a:pathLst>
              </a:custGeom>
              <a:solidFill>
                <a:srgbClr val="BA9E84"/>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35" name="Freeform 434"/>
              <p:cNvSpPr>
                <a:spLocks/>
              </p:cNvSpPr>
              <p:nvPr/>
            </p:nvSpPr>
            <p:spPr bwMode="gray">
              <a:xfrm>
                <a:off x="5368" y="1234"/>
                <a:ext cx="86" cy="52"/>
              </a:xfrm>
              <a:custGeom>
                <a:avLst/>
                <a:gdLst>
                  <a:gd name="T0" fmla="*/ 64 w 86"/>
                  <a:gd name="T1" fmla="*/ 0 h 52"/>
                  <a:gd name="T2" fmla="*/ 34 w 86"/>
                  <a:gd name="T3" fmla="*/ 10 h 52"/>
                  <a:gd name="T4" fmla="*/ 16 w 86"/>
                  <a:gd name="T5" fmla="*/ 4 h 52"/>
                  <a:gd name="T6" fmla="*/ 16 w 86"/>
                  <a:gd name="T7" fmla="*/ 16 h 52"/>
                  <a:gd name="T8" fmla="*/ 6 w 86"/>
                  <a:gd name="T9" fmla="*/ 26 h 52"/>
                  <a:gd name="T10" fmla="*/ 18 w 86"/>
                  <a:gd name="T11" fmla="*/ 20 h 52"/>
                  <a:gd name="T12" fmla="*/ 20 w 86"/>
                  <a:gd name="T13" fmla="*/ 38 h 52"/>
                  <a:gd name="T14" fmla="*/ 14 w 86"/>
                  <a:gd name="T15" fmla="*/ 28 h 52"/>
                  <a:gd name="T16" fmla="*/ 34 w 86"/>
                  <a:gd name="T17" fmla="*/ 52 h 52"/>
                  <a:gd name="T18" fmla="*/ 28 w 86"/>
                  <a:gd name="T19" fmla="*/ 38 h 52"/>
                  <a:gd name="T20" fmla="*/ 26 w 86"/>
                  <a:gd name="T21" fmla="*/ 18 h 52"/>
                  <a:gd name="T22" fmla="*/ 24 w 86"/>
                  <a:gd name="T23" fmla="*/ 12 h 52"/>
                  <a:gd name="T24" fmla="*/ 42 w 86"/>
                  <a:gd name="T25" fmla="*/ 18 h 52"/>
                  <a:gd name="T26" fmla="*/ 54 w 86"/>
                  <a:gd name="T27" fmla="*/ 16 h 52"/>
                  <a:gd name="T28" fmla="*/ 50 w 86"/>
                  <a:gd name="T29" fmla="*/ 30 h 52"/>
                  <a:gd name="T30" fmla="*/ 48 w 86"/>
                  <a:gd name="T31" fmla="*/ 36 h 52"/>
                  <a:gd name="T32" fmla="*/ 60 w 86"/>
                  <a:gd name="T33" fmla="*/ 12 h 52"/>
                  <a:gd name="T34" fmla="*/ 64 w 86"/>
                  <a:gd name="T35" fmla="*/ 4 h 52"/>
                  <a:gd name="T36" fmla="*/ 72 w 86"/>
                  <a:gd name="T37" fmla="*/ 30 h 52"/>
                  <a:gd name="T38" fmla="*/ 64 w 86"/>
                  <a:gd name="T39" fmla="*/ 0 h 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6"/>
                  <a:gd name="T61" fmla="*/ 0 h 52"/>
                  <a:gd name="T62" fmla="*/ 86 w 86"/>
                  <a:gd name="T63" fmla="*/ 52 h 5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6" h="52">
                    <a:moveTo>
                      <a:pt x="64" y="0"/>
                    </a:moveTo>
                    <a:cubicBezTo>
                      <a:pt x="52" y="10"/>
                      <a:pt x="58" y="13"/>
                      <a:pt x="34" y="10"/>
                    </a:cubicBezTo>
                    <a:cubicBezTo>
                      <a:pt x="28" y="8"/>
                      <a:pt x="16" y="4"/>
                      <a:pt x="16" y="4"/>
                    </a:cubicBezTo>
                    <a:cubicBezTo>
                      <a:pt x="18" y="9"/>
                      <a:pt x="30" y="25"/>
                      <a:pt x="16" y="16"/>
                    </a:cubicBezTo>
                    <a:cubicBezTo>
                      <a:pt x="10" y="19"/>
                      <a:pt x="0" y="23"/>
                      <a:pt x="6" y="26"/>
                    </a:cubicBezTo>
                    <a:cubicBezTo>
                      <a:pt x="10" y="28"/>
                      <a:pt x="14" y="21"/>
                      <a:pt x="18" y="20"/>
                    </a:cubicBezTo>
                    <a:cubicBezTo>
                      <a:pt x="23" y="28"/>
                      <a:pt x="30" y="32"/>
                      <a:pt x="20" y="38"/>
                    </a:cubicBezTo>
                    <a:cubicBezTo>
                      <a:pt x="21" y="34"/>
                      <a:pt x="17" y="25"/>
                      <a:pt x="14" y="28"/>
                    </a:cubicBezTo>
                    <a:cubicBezTo>
                      <a:pt x="4" y="38"/>
                      <a:pt x="28" y="50"/>
                      <a:pt x="34" y="52"/>
                    </a:cubicBezTo>
                    <a:cubicBezTo>
                      <a:pt x="28" y="44"/>
                      <a:pt x="17" y="45"/>
                      <a:pt x="28" y="38"/>
                    </a:cubicBezTo>
                    <a:cubicBezTo>
                      <a:pt x="25" y="28"/>
                      <a:pt x="21" y="29"/>
                      <a:pt x="26" y="18"/>
                    </a:cubicBezTo>
                    <a:cubicBezTo>
                      <a:pt x="25" y="16"/>
                      <a:pt x="22" y="12"/>
                      <a:pt x="24" y="12"/>
                    </a:cubicBezTo>
                    <a:cubicBezTo>
                      <a:pt x="30" y="11"/>
                      <a:pt x="42" y="18"/>
                      <a:pt x="42" y="18"/>
                    </a:cubicBezTo>
                    <a:cubicBezTo>
                      <a:pt x="49" y="28"/>
                      <a:pt x="44" y="19"/>
                      <a:pt x="54" y="16"/>
                    </a:cubicBezTo>
                    <a:cubicBezTo>
                      <a:pt x="49" y="30"/>
                      <a:pt x="55" y="12"/>
                      <a:pt x="50" y="30"/>
                    </a:cubicBezTo>
                    <a:cubicBezTo>
                      <a:pt x="49" y="32"/>
                      <a:pt x="47" y="38"/>
                      <a:pt x="48" y="36"/>
                    </a:cubicBezTo>
                    <a:cubicBezTo>
                      <a:pt x="48" y="36"/>
                      <a:pt x="58" y="16"/>
                      <a:pt x="60" y="12"/>
                    </a:cubicBezTo>
                    <a:cubicBezTo>
                      <a:pt x="61" y="9"/>
                      <a:pt x="64" y="4"/>
                      <a:pt x="64" y="4"/>
                    </a:cubicBezTo>
                    <a:cubicBezTo>
                      <a:pt x="68" y="8"/>
                      <a:pt x="86" y="23"/>
                      <a:pt x="72" y="30"/>
                    </a:cubicBezTo>
                    <a:cubicBezTo>
                      <a:pt x="69" y="32"/>
                      <a:pt x="65" y="3"/>
                      <a:pt x="64" y="0"/>
                    </a:cubicBezTo>
                    <a:close/>
                  </a:path>
                </a:pathLst>
              </a:custGeom>
              <a:solidFill>
                <a:srgbClr val="BA9E84"/>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36" name="Freeform 435"/>
              <p:cNvSpPr>
                <a:spLocks/>
              </p:cNvSpPr>
              <p:nvPr/>
            </p:nvSpPr>
            <p:spPr bwMode="gray">
              <a:xfrm>
                <a:off x="5353" y="1260"/>
                <a:ext cx="41" cy="54"/>
              </a:xfrm>
              <a:custGeom>
                <a:avLst/>
                <a:gdLst>
                  <a:gd name="T0" fmla="*/ 31 w 41"/>
                  <a:gd name="T1" fmla="*/ 14 h 54"/>
                  <a:gd name="T2" fmla="*/ 19 w 41"/>
                  <a:gd name="T3" fmla="*/ 4 h 54"/>
                  <a:gd name="T4" fmla="*/ 11 w 41"/>
                  <a:gd name="T5" fmla="*/ 0 h 54"/>
                  <a:gd name="T6" fmla="*/ 7 w 41"/>
                  <a:gd name="T7" fmla="*/ 8 h 54"/>
                  <a:gd name="T8" fmla="*/ 3 w 41"/>
                  <a:gd name="T9" fmla="*/ 0 h 54"/>
                  <a:gd name="T10" fmla="*/ 1 w 41"/>
                  <a:gd name="T11" fmla="*/ 6 h 54"/>
                  <a:gd name="T12" fmla="*/ 13 w 41"/>
                  <a:gd name="T13" fmla="*/ 36 h 54"/>
                  <a:gd name="T14" fmla="*/ 17 w 41"/>
                  <a:gd name="T15" fmla="*/ 50 h 54"/>
                  <a:gd name="T16" fmla="*/ 19 w 41"/>
                  <a:gd name="T17" fmla="*/ 34 h 54"/>
                  <a:gd name="T18" fmla="*/ 27 w 41"/>
                  <a:gd name="T19" fmla="*/ 30 h 54"/>
                  <a:gd name="T20" fmla="*/ 31 w 41"/>
                  <a:gd name="T21" fmla="*/ 14 h 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
                  <a:gd name="T34" fmla="*/ 0 h 54"/>
                  <a:gd name="T35" fmla="*/ 41 w 41"/>
                  <a:gd name="T36" fmla="*/ 54 h 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 h="54">
                    <a:moveTo>
                      <a:pt x="31" y="14"/>
                    </a:moveTo>
                    <a:cubicBezTo>
                      <a:pt x="27" y="2"/>
                      <a:pt x="26" y="15"/>
                      <a:pt x="19" y="4"/>
                    </a:cubicBezTo>
                    <a:cubicBezTo>
                      <a:pt x="15" y="19"/>
                      <a:pt x="16" y="7"/>
                      <a:pt x="11" y="0"/>
                    </a:cubicBezTo>
                    <a:cubicBezTo>
                      <a:pt x="10" y="3"/>
                      <a:pt x="10" y="8"/>
                      <a:pt x="7" y="8"/>
                    </a:cubicBezTo>
                    <a:cubicBezTo>
                      <a:pt x="4" y="8"/>
                      <a:pt x="6" y="0"/>
                      <a:pt x="3" y="0"/>
                    </a:cubicBezTo>
                    <a:cubicBezTo>
                      <a:pt x="1" y="0"/>
                      <a:pt x="0" y="7"/>
                      <a:pt x="1" y="6"/>
                    </a:cubicBezTo>
                    <a:cubicBezTo>
                      <a:pt x="5" y="16"/>
                      <a:pt x="11" y="25"/>
                      <a:pt x="13" y="36"/>
                    </a:cubicBezTo>
                    <a:cubicBezTo>
                      <a:pt x="16" y="53"/>
                      <a:pt x="0" y="54"/>
                      <a:pt x="17" y="50"/>
                    </a:cubicBezTo>
                    <a:cubicBezTo>
                      <a:pt x="29" y="27"/>
                      <a:pt x="7" y="51"/>
                      <a:pt x="19" y="34"/>
                    </a:cubicBezTo>
                    <a:cubicBezTo>
                      <a:pt x="24" y="36"/>
                      <a:pt x="41" y="35"/>
                      <a:pt x="27" y="30"/>
                    </a:cubicBezTo>
                    <a:cubicBezTo>
                      <a:pt x="23" y="24"/>
                      <a:pt x="20" y="3"/>
                      <a:pt x="31" y="14"/>
                    </a:cubicBezTo>
                    <a:close/>
                  </a:path>
                </a:pathLst>
              </a:custGeom>
              <a:solidFill>
                <a:srgbClr val="D7B491"/>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37" name="Freeform 436"/>
              <p:cNvSpPr>
                <a:spLocks/>
              </p:cNvSpPr>
              <p:nvPr/>
            </p:nvSpPr>
            <p:spPr bwMode="gray">
              <a:xfrm>
                <a:off x="5360" y="1898"/>
                <a:ext cx="56" cy="100"/>
              </a:xfrm>
              <a:custGeom>
                <a:avLst/>
                <a:gdLst>
                  <a:gd name="T0" fmla="*/ 50 w 56"/>
                  <a:gd name="T1" fmla="*/ 18 h 100"/>
                  <a:gd name="T2" fmla="*/ 50 w 56"/>
                  <a:gd name="T3" fmla="*/ 24 h 100"/>
                  <a:gd name="T4" fmla="*/ 26 w 56"/>
                  <a:gd name="T5" fmla="*/ 72 h 100"/>
                  <a:gd name="T6" fmla="*/ 12 w 56"/>
                  <a:gd name="T7" fmla="*/ 56 h 100"/>
                  <a:gd name="T8" fmla="*/ 20 w 56"/>
                  <a:gd name="T9" fmla="*/ 100 h 100"/>
                  <a:gd name="T10" fmla="*/ 50 w 56"/>
                  <a:gd name="T11" fmla="*/ 80 h 100"/>
                  <a:gd name="T12" fmla="*/ 52 w 56"/>
                  <a:gd name="T13" fmla="*/ 54 h 100"/>
                  <a:gd name="T14" fmla="*/ 54 w 56"/>
                  <a:gd name="T15" fmla="*/ 30 h 100"/>
                  <a:gd name="T16" fmla="*/ 56 w 56"/>
                  <a:gd name="T17" fmla="*/ 14 h 100"/>
                  <a:gd name="T18" fmla="*/ 46 w 56"/>
                  <a:gd name="T19" fmla="*/ 0 h 100"/>
                  <a:gd name="T20" fmla="*/ 50 w 56"/>
                  <a:gd name="T21" fmla="*/ 18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100"/>
                  <a:gd name="T35" fmla="*/ 56 w 56"/>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100">
                    <a:moveTo>
                      <a:pt x="50" y="18"/>
                    </a:moveTo>
                    <a:cubicBezTo>
                      <a:pt x="48" y="25"/>
                      <a:pt x="54" y="24"/>
                      <a:pt x="50" y="24"/>
                    </a:cubicBezTo>
                    <a:cubicBezTo>
                      <a:pt x="46" y="59"/>
                      <a:pt x="55" y="67"/>
                      <a:pt x="26" y="72"/>
                    </a:cubicBezTo>
                    <a:cubicBezTo>
                      <a:pt x="17" y="68"/>
                      <a:pt x="14" y="62"/>
                      <a:pt x="12" y="56"/>
                    </a:cubicBezTo>
                    <a:cubicBezTo>
                      <a:pt x="0" y="72"/>
                      <a:pt x="14" y="96"/>
                      <a:pt x="20" y="100"/>
                    </a:cubicBezTo>
                    <a:cubicBezTo>
                      <a:pt x="30" y="100"/>
                      <a:pt x="41" y="92"/>
                      <a:pt x="50" y="80"/>
                    </a:cubicBezTo>
                    <a:cubicBezTo>
                      <a:pt x="52" y="61"/>
                      <a:pt x="52" y="69"/>
                      <a:pt x="52" y="54"/>
                    </a:cubicBezTo>
                    <a:cubicBezTo>
                      <a:pt x="53" y="46"/>
                      <a:pt x="53" y="38"/>
                      <a:pt x="54" y="30"/>
                    </a:cubicBezTo>
                    <a:cubicBezTo>
                      <a:pt x="55" y="26"/>
                      <a:pt x="56" y="14"/>
                      <a:pt x="56" y="14"/>
                    </a:cubicBezTo>
                    <a:cubicBezTo>
                      <a:pt x="56" y="14"/>
                      <a:pt x="47" y="1"/>
                      <a:pt x="46" y="0"/>
                    </a:cubicBezTo>
                    <a:cubicBezTo>
                      <a:pt x="45" y="1"/>
                      <a:pt x="50" y="14"/>
                      <a:pt x="50" y="18"/>
                    </a:cubicBezTo>
                    <a:close/>
                  </a:path>
                </a:pathLst>
              </a:custGeom>
              <a:solidFill>
                <a:srgbClr val="27282B"/>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38" name="Freeform 437"/>
              <p:cNvSpPr>
                <a:spLocks/>
              </p:cNvSpPr>
              <p:nvPr/>
            </p:nvSpPr>
            <p:spPr bwMode="gray">
              <a:xfrm>
                <a:off x="5460" y="1928"/>
                <a:ext cx="54" cy="91"/>
              </a:xfrm>
              <a:custGeom>
                <a:avLst/>
                <a:gdLst>
                  <a:gd name="T0" fmla="*/ 18 w 54"/>
                  <a:gd name="T1" fmla="*/ 0 h 91"/>
                  <a:gd name="T2" fmla="*/ 10 w 54"/>
                  <a:gd name="T3" fmla="*/ 12 h 91"/>
                  <a:gd name="T4" fmla="*/ 12 w 54"/>
                  <a:gd name="T5" fmla="*/ 20 h 91"/>
                  <a:gd name="T6" fmla="*/ 14 w 54"/>
                  <a:gd name="T7" fmla="*/ 82 h 91"/>
                  <a:gd name="T8" fmla="*/ 46 w 54"/>
                  <a:gd name="T9" fmla="*/ 68 h 91"/>
                  <a:gd name="T10" fmla="*/ 50 w 54"/>
                  <a:gd name="T11" fmla="*/ 38 h 91"/>
                  <a:gd name="T12" fmla="*/ 48 w 54"/>
                  <a:gd name="T13" fmla="*/ 16 h 91"/>
                  <a:gd name="T14" fmla="*/ 50 w 54"/>
                  <a:gd name="T15" fmla="*/ 24 h 91"/>
                  <a:gd name="T16" fmla="*/ 26 w 54"/>
                  <a:gd name="T17" fmla="*/ 62 h 91"/>
                  <a:gd name="T18" fmla="*/ 12 w 54"/>
                  <a:gd name="T19" fmla="*/ 40 h 91"/>
                  <a:gd name="T20" fmla="*/ 18 w 54"/>
                  <a:gd name="T21" fmla="*/ 0 h 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4"/>
                  <a:gd name="T34" fmla="*/ 0 h 91"/>
                  <a:gd name="T35" fmla="*/ 54 w 54"/>
                  <a:gd name="T36" fmla="*/ 91 h 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4" h="91">
                    <a:moveTo>
                      <a:pt x="18" y="0"/>
                    </a:moveTo>
                    <a:cubicBezTo>
                      <a:pt x="16" y="5"/>
                      <a:pt x="11" y="7"/>
                      <a:pt x="10" y="12"/>
                    </a:cubicBezTo>
                    <a:cubicBezTo>
                      <a:pt x="9" y="15"/>
                      <a:pt x="12" y="20"/>
                      <a:pt x="12" y="20"/>
                    </a:cubicBezTo>
                    <a:cubicBezTo>
                      <a:pt x="11" y="41"/>
                      <a:pt x="0" y="60"/>
                      <a:pt x="14" y="82"/>
                    </a:cubicBezTo>
                    <a:cubicBezTo>
                      <a:pt x="25" y="91"/>
                      <a:pt x="38" y="85"/>
                      <a:pt x="46" y="68"/>
                    </a:cubicBezTo>
                    <a:cubicBezTo>
                      <a:pt x="53" y="55"/>
                      <a:pt x="54" y="46"/>
                      <a:pt x="50" y="38"/>
                    </a:cubicBezTo>
                    <a:cubicBezTo>
                      <a:pt x="49" y="31"/>
                      <a:pt x="49" y="23"/>
                      <a:pt x="48" y="16"/>
                    </a:cubicBezTo>
                    <a:cubicBezTo>
                      <a:pt x="46" y="0"/>
                      <a:pt x="48" y="19"/>
                      <a:pt x="50" y="24"/>
                    </a:cubicBezTo>
                    <a:cubicBezTo>
                      <a:pt x="47" y="50"/>
                      <a:pt x="45" y="56"/>
                      <a:pt x="26" y="62"/>
                    </a:cubicBezTo>
                    <a:cubicBezTo>
                      <a:pt x="12" y="62"/>
                      <a:pt x="13" y="50"/>
                      <a:pt x="12" y="40"/>
                    </a:cubicBezTo>
                    <a:lnTo>
                      <a:pt x="18" y="0"/>
                    </a:lnTo>
                    <a:close/>
                  </a:path>
                </a:pathLst>
              </a:custGeom>
              <a:solidFill>
                <a:srgbClr val="27282B"/>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39" name="Freeform 438"/>
              <p:cNvSpPr>
                <a:spLocks/>
              </p:cNvSpPr>
              <p:nvPr/>
            </p:nvSpPr>
            <p:spPr bwMode="gray">
              <a:xfrm>
                <a:off x="5478" y="1781"/>
                <a:ext cx="25" cy="220"/>
              </a:xfrm>
              <a:custGeom>
                <a:avLst/>
                <a:gdLst>
                  <a:gd name="T0" fmla="*/ 22 w 25"/>
                  <a:gd name="T1" fmla="*/ 11 h 220"/>
                  <a:gd name="T2" fmla="*/ 12 w 25"/>
                  <a:gd name="T3" fmla="*/ 3 h 220"/>
                  <a:gd name="T4" fmla="*/ 8 w 25"/>
                  <a:gd name="T5" fmla="*/ 9 h 220"/>
                  <a:gd name="T6" fmla="*/ 14 w 25"/>
                  <a:gd name="T7" fmla="*/ 111 h 220"/>
                  <a:gd name="T8" fmla="*/ 2 w 25"/>
                  <a:gd name="T9" fmla="*/ 173 h 220"/>
                  <a:gd name="T10" fmla="*/ 14 w 25"/>
                  <a:gd name="T11" fmla="*/ 199 h 220"/>
                  <a:gd name="T12" fmla="*/ 10 w 25"/>
                  <a:gd name="T13" fmla="*/ 193 h 220"/>
                  <a:gd name="T14" fmla="*/ 12 w 25"/>
                  <a:gd name="T15" fmla="*/ 143 h 220"/>
                  <a:gd name="T16" fmla="*/ 18 w 25"/>
                  <a:gd name="T17" fmla="*/ 121 h 220"/>
                  <a:gd name="T18" fmla="*/ 20 w 25"/>
                  <a:gd name="T19" fmla="*/ 113 h 220"/>
                  <a:gd name="T20" fmla="*/ 18 w 25"/>
                  <a:gd name="T21" fmla="*/ 99 h 220"/>
                  <a:gd name="T22" fmla="*/ 22 w 25"/>
                  <a:gd name="T23" fmla="*/ 11 h 2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220"/>
                  <a:gd name="T38" fmla="*/ 25 w 25"/>
                  <a:gd name="T39" fmla="*/ 220 h 2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220">
                    <a:moveTo>
                      <a:pt x="22" y="11"/>
                    </a:moveTo>
                    <a:cubicBezTo>
                      <a:pt x="25" y="0"/>
                      <a:pt x="22" y="0"/>
                      <a:pt x="12" y="3"/>
                    </a:cubicBezTo>
                    <a:cubicBezTo>
                      <a:pt x="8" y="12"/>
                      <a:pt x="8" y="14"/>
                      <a:pt x="8" y="9"/>
                    </a:cubicBezTo>
                    <a:lnTo>
                      <a:pt x="14" y="111"/>
                    </a:lnTo>
                    <a:lnTo>
                      <a:pt x="2" y="173"/>
                    </a:lnTo>
                    <a:cubicBezTo>
                      <a:pt x="2" y="177"/>
                      <a:pt x="0" y="220"/>
                      <a:pt x="14" y="199"/>
                    </a:cubicBezTo>
                    <a:cubicBezTo>
                      <a:pt x="12" y="192"/>
                      <a:pt x="14" y="193"/>
                      <a:pt x="10" y="193"/>
                    </a:cubicBezTo>
                    <a:cubicBezTo>
                      <a:pt x="11" y="182"/>
                      <a:pt x="19" y="150"/>
                      <a:pt x="12" y="143"/>
                    </a:cubicBezTo>
                    <a:cubicBezTo>
                      <a:pt x="16" y="132"/>
                      <a:pt x="13" y="139"/>
                      <a:pt x="18" y="121"/>
                    </a:cubicBezTo>
                    <a:cubicBezTo>
                      <a:pt x="19" y="118"/>
                      <a:pt x="20" y="113"/>
                      <a:pt x="20" y="113"/>
                    </a:cubicBezTo>
                    <a:cubicBezTo>
                      <a:pt x="19" y="108"/>
                      <a:pt x="18" y="99"/>
                      <a:pt x="18" y="99"/>
                    </a:cubicBezTo>
                    <a:lnTo>
                      <a:pt x="22" y="11"/>
                    </a:lnTo>
                    <a:close/>
                  </a:path>
                </a:pathLst>
              </a:custGeom>
              <a:solidFill>
                <a:srgbClr val="D9B897"/>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40" name="Freeform 439"/>
              <p:cNvSpPr>
                <a:spLocks/>
              </p:cNvSpPr>
              <p:nvPr/>
            </p:nvSpPr>
            <p:spPr bwMode="gray">
              <a:xfrm>
                <a:off x="5361" y="1775"/>
                <a:ext cx="48" cy="196"/>
              </a:xfrm>
              <a:custGeom>
                <a:avLst/>
                <a:gdLst>
                  <a:gd name="T0" fmla="*/ 11 w 48"/>
                  <a:gd name="T1" fmla="*/ 21 h 196"/>
                  <a:gd name="T2" fmla="*/ 1 w 48"/>
                  <a:gd name="T3" fmla="*/ 11 h 196"/>
                  <a:gd name="T4" fmla="*/ 5 w 48"/>
                  <a:gd name="T5" fmla="*/ 35 h 196"/>
                  <a:gd name="T6" fmla="*/ 25 w 48"/>
                  <a:gd name="T7" fmla="*/ 159 h 196"/>
                  <a:gd name="T8" fmla="*/ 23 w 48"/>
                  <a:gd name="T9" fmla="*/ 191 h 196"/>
                  <a:gd name="T10" fmla="*/ 37 w 48"/>
                  <a:gd name="T11" fmla="*/ 183 h 196"/>
                  <a:gd name="T12" fmla="*/ 31 w 48"/>
                  <a:gd name="T13" fmla="*/ 121 h 196"/>
                  <a:gd name="T14" fmla="*/ 27 w 48"/>
                  <a:gd name="T15" fmla="*/ 115 h 196"/>
                  <a:gd name="T16" fmla="*/ 17 w 48"/>
                  <a:gd name="T17" fmla="*/ 61 h 196"/>
                  <a:gd name="T18" fmla="*/ 11 w 48"/>
                  <a:gd name="T19" fmla="*/ 21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
                  <a:gd name="T31" fmla="*/ 0 h 196"/>
                  <a:gd name="T32" fmla="*/ 48 w 48"/>
                  <a:gd name="T33" fmla="*/ 196 h 1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 h="196">
                    <a:moveTo>
                      <a:pt x="11" y="21"/>
                    </a:moveTo>
                    <a:cubicBezTo>
                      <a:pt x="13" y="14"/>
                      <a:pt x="9" y="0"/>
                      <a:pt x="1" y="11"/>
                    </a:cubicBezTo>
                    <a:cubicBezTo>
                      <a:pt x="3" y="32"/>
                      <a:pt x="0" y="25"/>
                      <a:pt x="5" y="35"/>
                    </a:cubicBezTo>
                    <a:cubicBezTo>
                      <a:pt x="26" y="132"/>
                      <a:pt x="25" y="105"/>
                      <a:pt x="25" y="159"/>
                    </a:cubicBezTo>
                    <a:cubicBezTo>
                      <a:pt x="24" y="170"/>
                      <a:pt x="18" y="181"/>
                      <a:pt x="23" y="191"/>
                    </a:cubicBezTo>
                    <a:cubicBezTo>
                      <a:pt x="25" y="196"/>
                      <a:pt x="39" y="188"/>
                      <a:pt x="37" y="183"/>
                    </a:cubicBezTo>
                    <a:cubicBezTo>
                      <a:pt x="38" y="167"/>
                      <a:pt x="48" y="133"/>
                      <a:pt x="31" y="121"/>
                    </a:cubicBezTo>
                    <a:cubicBezTo>
                      <a:pt x="30" y="119"/>
                      <a:pt x="27" y="115"/>
                      <a:pt x="27" y="115"/>
                    </a:cubicBezTo>
                    <a:cubicBezTo>
                      <a:pt x="25" y="108"/>
                      <a:pt x="20" y="77"/>
                      <a:pt x="17" y="61"/>
                    </a:cubicBezTo>
                    <a:lnTo>
                      <a:pt x="11" y="21"/>
                    </a:lnTo>
                    <a:close/>
                  </a:path>
                </a:pathLst>
              </a:custGeom>
              <a:solidFill>
                <a:srgbClr val="D9B897"/>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41" name="Freeform 440"/>
              <p:cNvSpPr>
                <a:spLocks/>
              </p:cNvSpPr>
              <p:nvPr/>
            </p:nvSpPr>
            <p:spPr bwMode="gray">
              <a:xfrm>
                <a:off x="5396" y="1220"/>
                <a:ext cx="30" cy="17"/>
              </a:xfrm>
              <a:custGeom>
                <a:avLst/>
                <a:gdLst>
                  <a:gd name="T0" fmla="*/ 28 w 30"/>
                  <a:gd name="T1" fmla="*/ 4 h 17"/>
                  <a:gd name="T2" fmla="*/ 0 w 30"/>
                  <a:gd name="T3" fmla="*/ 10 h 17"/>
                  <a:gd name="T4" fmla="*/ 30 w 30"/>
                  <a:gd name="T5" fmla="*/ 0 h 17"/>
                  <a:gd name="T6" fmla="*/ 26 w 30"/>
                  <a:gd name="T7" fmla="*/ 8 h 17"/>
                  <a:gd name="T8" fmla="*/ 28 w 30"/>
                  <a:gd name="T9" fmla="*/ 4 h 17"/>
                  <a:gd name="T10" fmla="*/ 0 60000 65536"/>
                  <a:gd name="T11" fmla="*/ 0 60000 65536"/>
                  <a:gd name="T12" fmla="*/ 0 60000 65536"/>
                  <a:gd name="T13" fmla="*/ 0 60000 65536"/>
                  <a:gd name="T14" fmla="*/ 0 60000 65536"/>
                  <a:gd name="T15" fmla="*/ 0 w 30"/>
                  <a:gd name="T16" fmla="*/ 0 h 17"/>
                  <a:gd name="T17" fmla="*/ 30 w 30"/>
                  <a:gd name="T18" fmla="*/ 17 h 17"/>
                </a:gdLst>
                <a:ahLst/>
                <a:cxnLst>
                  <a:cxn ang="T10">
                    <a:pos x="T0" y="T1"/>
                  </a:cxn>
                  <a:cxn ang="T11">
                    <a:pos x="T2" y="T3"/>
                  </a:cxn>
                  <a:cxn ang="T12">
                    <a:pos x="T4" y="T5"/>
                  </a:cxn>
                  <a:cxn ang="T13">
                    <a:pos x="T6" y="T7"/>
                  </a:cxn>
                  <a:cxn ang="T14">
                    <a:pos x="T8" y="T9"/>
                  </a:cxn>
                </a:cxnLst>
                <a:rect l="T15" t="T16" r="T17" b="T18"/>
                <a:pathLst>
                  <a:path w="30" h="17">
                    <a:moveTo>
                      <a:pt x="28" y="4"/>
                    </a:moveTo>
                    <a:cubicBezTo>
                      <a:pt x="20" y="17"/>
                      <a:pt x="14" y="13"/>
                      <a:pt x="0" y="10"/>
                    </a:cubicBezTo>
                    <a:cubicBezTo>
                      <a:pt x="13" y="7"/>
                      <a:pt x="20" y="7"/>
                      <a:pt x="30" y="0"/>
                    </a:cubicBezTo>
                    <a:cubicBezTo>
                      <a:pt x="29" y="3"/>
                      <a:pt x="27" y="5"/>
                      <a:pt x="26" y="8"/>
                    </a:cubicBezTo>
                    <a:cubicBezTo>
                      <a:pt x="25" y="9"/>
                      <a:pt x="27" y="5"/>
                      <a:pt x="28" y="4"/>
                    </a:cubicBezTo>
                    <a:close/>
                  </a:path>
                </a:pathLst>
              </a:custGeom>
              <a:solidFill>
                <a:srgbClr val="B38A83"/>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sp>
            <p:nvSpPr>
              <p:cNvPr id="142" name="Freeform 441"/>
              <p:cNvSpPr>
                <a:spLocks/>
              </p:cNvSpPr>
              <p:nvPr/>
            </p:nvSpPr>
            <p:spPr bwMode="gray">
              <a:xfrm>
                <a:off x="5522" y="1558"/>
                <a:ext cx="28" cy="56"/>
              </a:xfrm>
              <a:custGeom>
                <a:avLst/>
                <a:gdLst>
                  <a:gd name="T0" fmla="*/ 20 w 28"/>
                  <a:gd name="T1" fmla="*/ 0 h 56"/>
                  <a:gd name="T2" fmla="*/ 2 w 28"/>
                  <a:gd name="T3" fmla="*/ 4 h 56"/>
                  <a:gd name="T4" fmla="*/ 4 w 28"/>
                  <a:gd name="T5" fmla="*/ 48 h 56"/>
                  <a:gd name="T6" fmla="*/ 14 w 28"/>
                  <a:gd name="T7" fmla="*/ 32 h 56"/>
                  <a:gd name="T8" fmla="*/ 20 w 28"/>
                  <a:gd name="T9" fmla="*/ 20 h 56"/>
                  <a:gd name="T10" fmla="*/ 22 w 28"/>
                  <a:gd name="T11" fmla="*/ 48 h 56"/>
                  <a:gd name="T12" fmla="*/ 18 w 28"/>
                  <a:gd name="T13" fmla="*/ 54 h 56"/>
                  <a:gd name="T14" fmla="*/ 24 w 28"/>
                  <a:gd name="T15" fmla="*/ 50 h 56"/>
                  <a:gd name="T16" fmla="*/ 26 w 28"/>
                  <a:gd name="T17" fmla="*/ 16 h 56"/>
                  <a:gd name="T18" fmla="*/ 20 w 28"/>
                  <a:gd name="T19" fmla="*/ 0 h 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56"/>
                  <a:gd name="T32" fmla="*/ 28 w 28"/>
                  <a:gd name="T33" fmla="*/ 56 h 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56">
                    <a:moveTo>
                      <a:pt x="20" y="0"/>
                    </a:moveTo>
                    <a:cubicBezTo>
                      <a:pt x="12" y="5"/>
                      <a:pt x="11" y="1"/>
                      <a:pt x="2" y="4"/>
                    </a:cubicBezTo>
                    <a:cubicBezTo>
                      <a:pt x="6" y="19"/>
                      <a:pt x="0" y="33"/>
                      <a:pt x="4" y="48"/>
                    </a:cubicBezTo>
                    <a:cubicBezTo>
                      <a:pt x="14" y="45"/>
                      <a:pt x="5" y="43"/>
                      <a:pt x="14" y="32"/>
                    </a:cubicBezTo>
                    <a:cubicBezTo>
                      <a:pt x="8" y="23"/>
                      <a:pt x="8" y="17"/>
                      <a:pt x="20" y="20"/>
                    </a:cubicBezTo>
                    <a:cubicBezTo>
                      <a:pt x="23" y="33"/>
                      <a:pt x="26" y="36"/>
                      <a:pt x="22" y="48"/>
                    </a:cubicBezTo>
                    <a:cubicBezTo>
                      <a:pt x="21" y="50"/>
                      <a:pt x="16" y="52"/>
                      <a:pt x="18" y="54"/>
                    </a:cubicBezTo>
                    <a:cubicBezTo>
                      <a:pt x="20" y="56"/>
                      <a:pt x="22" y="51"/>
                      <a:pt x="24" y="50"/>
                    </a:cubicBezTo>
                    <a:cubicBezTo>
                      <a:pt x="28" y="37"/>
                      <a:pt x="28" y="32"/>
                      <a:pt x="26" y="16"/>
                    </a:cubicBezTo>
                    <a:cubicBezTo>
                      <a:pt x="25" y="7"/>
                      <a:pt x="13" y="4"/>
                      <a:pt x="20" y="0"/>
                    </a:cubicBezTo>
                    <a:close/>
                  </a:path>
                </a:pathLst>
              </a:custGeom>
              <a:solidFill>
                <a:srgbClr val="E3CAB1"/>
              </a:solidFill>
              <a:ln w="9525">
                <a:noFill/>
                <a:round/>
                <a:headEnd/>
                <a:tailEnd/>
              </a:ln>
            </p:spPr>
            <p:txBody>
              <a:bodyPr wrap="none" lIns="18000" tIns="46800" rIns="18000" bIns="46800" anchor="ctr"/>
              <a:lstStyle/>
              <a:p>
                <a:pPr>
                  <a:spcBef>
                    <a:spcPts val="600"/>
                  </a:spcBef>
                  <a:buClr>
                    <a:srgbClr val="F0AB00"/>
                  </a:buClr>
                  <a:buSzPct val="80000"/>
                  <a:buFont typeface="Wingdings" pitchFamily="2" charset="2"/>
                  <a:buNone/>
                </a:pPr>
                <a:endParaRPr lang="en-US" sz="2000" b="1" dirty="0"/>
              </a:p>
            </p:txBody>
          </p:sp>
        </p:grpSp>
      </p:grpSp>
      <p:grpSp>
        <p:nvGrpSpPr>
          <p:cNvPr id="11" name="Gruppieren 222"/>
          <p:cNvGrpSpPr/>
          <p:nvPr/>
        </p:nvGrpSpPr>
        <p:grpSpPr>
          <a:xfrm>
            <a:off x="4449279" y="1275059"/>
            <a:ext cx="887713" cy="1167151"/>
            <a:chOff x="2883680" y="1289094"/>
            <a:chExt cx="887713" cy="1167151"/>
          </a:xfrm>
        </p:grpSpPr>
        <p:grpSp>
          <p:nvGrpSpPr>
            <p:cNvPr id="12" name="Group 377"/>
            <p:cNvGrpSpPr>
              <a:grpSpLocks/>
            </p:cNvGrpSpPr>
            <p:nvPr/>
          </p:nvGrpSpPr>
          <p:grpSpPr bwMode="auto">
            <a:xfrm>
              <a:off x="2977258" y="1289094"/>
              <a:ext cx="349564" cy="811467"/>
              <a:chOff x="606" y="797"/>
              <a:chExt cx="147" cy="359"/>
            </a:xfrm>
          </p:grpSpPr>
          <p:sp>
            <p:nvSpPr>
              <p:cNvPr id="144" name="Freeform 378"/>
              <p:cNvSpPr>
                <a:spLocks/>
              </p:cNvSpPr>
              <p:nvPr/>
            </p:nvSpPr>
            <p:spPr bwMode="gray">
              <a:xfrm>
                <a:off x="620" y="1092"/>
                <a:ext cx="133" cy="64"/>
              </a:xfrm>
              <a:custGeom>
                <a:avLst/>
                <a:gdLst>
                  <a:gd name="T0" fmla="*/ 107 w 133"/>
                  <a:gd name="T1" fmla="*/ 12 h 64"/>
                  <a:gd name="T2" fmla="*/ 52 w 133"/>
                  <a:gd name="T3" fmla="*/ 0 h 64"/>
                  <a:gd name="T4" fmla="*/ 8 w 133"/>
                  <a:gd name="T5" fmla="*/ 35 h 64"/>
                  <a:gd name="T6" fmla="*/ 18 w 133"/>
                  <a:gd name="T7" fmla="*/ 64 h 64"/>
                  <a:gd name="T8" fmla="*/ 117 w 133"/>
                  <a:gd name="T9" fmla="*/ 47 h 64"/>
                  <a:gd name="T10" fmla="*/ 132 w 133"/>
                  <a:gd name="T11" fmla="*/ 41 h 64"/>
                  <a:gd name="T12" fmla="*/ 107 w 133"/>
                  <a:gd name="T13" fmla="*/ 12 h 64"/>
                  <a:gd name="T14" fmla="*/ 0 60000 65536"/>
                  <a:gd name="T15" fmla="*/ 0 60000 65536"/>
                  <a:gd name="T16" fmla="*/ 0 60000 65536"/>
                  <a:gd name="T17" fmla="*/ 0 60000 65536"/>
                  <a:gd name="T18" fmla="*/ 0 60000 65536"/>
                  <a:gd name="T19" fmla="*/ 0 60000 65536"/>
                  <a:gd name="T20" fmla="*/ 0 60000 65536"/>
                  <a:gd name="T21" fmla="*/ 0 w 133"/>
                  <a:gd name="T22" fmla="*/ 0 h 64"/>
                  <a:gd name="T23" fmla="*/ 133 w 133"/>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64">
                    <a:moveTo>
                      <a:pt x="107" y="12"/>
                    </a:moveTo>
                    <a:cubicBezTo>
                      <a:pt x="88" y="9"/>
                      <a:pt x="71" y="0"/>
                      <a:pt x="52" y="0"/>
                    </a:cubicBezTo>
                    <a:cubicBezTo>
                      <a:pt x="36" y="4"/>
                      <a:pt x="14" y="24"/>
                      <a:pt x="8" y="35"/>
                    </a:cubicBezTo>
                    <a:cubicBezTo>
                      <a:pt x="10" y="43"/>
                      <a:pt x="0" y="62"/>
                      <a:pt x="18" y="64"/>
                    </a:cubicBezTo>
                    <a:cubicBezTo>
                      <a:pt x="55" y="52"/>
                      <a:pt x="71" y="51"/>
                      <a:pt x="117" y="47"/>
                    </a:cubicBezTo>
                    <a:cubicBezTo>
                      <a:pt x="122" y="45"/>
                      <a:pt x="129" y="47"/>
                      <a:pt x="132" y="41"/>
                    </a:cubicBezTo>
                    <a:cubicBezTo>
                      <a:pt x="133" y="38"/>
                      <a:pt x="127" y="0"/>
                      <a:pt x="107" y="12"/>
                    </a:cubicBezTo>
                    <a:close/>
                  </a:path>
                </a:pathLst>
              </a:custGeom>
              <a:solidFill>
                <a:srgbClr val="999999">
                  <a:alpha val="20000"/>
                </a:srgbClr>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grpSp>
            <p:nvGrpSpPr>
              <p:cNvPr id="13" name="Group 379"/>
              <p:cNvGrpSpPr>
                <a:grpSpLocks/>
              </p:cNvGrpSpPr>
              <p:nvPr/>
            </p:nvGrpSpPr>
            <p:grpSpPr bwMode="auto">
              <a:xfrm>
                <a:off x="606" y="797"/>
                <a:ext cx="138" cy="345"/>
                <a:chOff x="606" y="797"/>
                <a:chExt cx="138" cy="345"/>
              </a:xfrm>
            </p:grpSpPr>
            <p:sp>
              <p:nvSpPr>
                <p:cNvPr id="146" name="Freeform 380"/>
                <p:cNvSpPr>
                  <a:spLocks/>
                </p:cNvSpPr>
                <p:nvPr/>
              </p:nvSpPr>
              <p:spPr bwMode="gray">
                <a:xfrm>
                  <a:off x="650" y="1032"/>
                  <a:ext cx="78" cy="110"/>
                </a:xfrm>
                <a:custGeom>
                  <a:avLst/>
                  <a:gdLst>
                    <a:gd name="T0" fmla="*/ 7 w 78"/>
                    <a:gd name="T1" fmla="*/ 89 h 110"/>
                    <a:gd name="T2" fmla="*/ 10 w 78"/>
                    <a:gd name="T3" fmla="*/ 110 h 110"/>
                    <a:gd name="T4" fmla="*/ 25 w 78"/>
                    <a:gd name="T5" fmla="*/ 105 h 110"/>
                    <a:gd name="T6" fmla="*/ 30 w 78"/>
                    <a:gd name="T7" fmla="*/ 92 h 110"/>
                    <a:gd name="T8" fmla="*/ 25 w 78"/>
                    <a:gd name="T9" fmla="*/ 77 h 110"/>
                    <a:gd name="T10" fmla="*/ 30 w 78"/>
                    <a:gd name="T11" fmla="*/ 17 h 110"/>
                    <a:gd name="T12" fmla="*/ 42 w 78"/>
                    <a:gd name="T13" fmla="*/ 12 h 110"/>
                    <a:gd name="T14" fmla="*/ 51 w 78"/>
                    <a:gd name="T15" fmla="*/ 35 h 110"/>
                    <a:gd name="T16" fmla="*/ 46 w 78"/>
                    <a:gd name="T17" fmla="*/ 54 h 110"/>
                    <a:gd name="T18" fmla="*/ 66 w 78"/>
                    <a:gd name="T19" fmla="*/ 105 h 110"/>
                    <a:gd name="T20" fmla="*/ 78 w 78"/>
                    <a:gd name="T21" fmla="*/ 98 h 110"/>
                    <a:gd name="T22" fmla="*/ 67 w 78"/>
                    <a:gd name="T23" fmla="*/ 86 h 110"/>
                    <a:gd name="T24" fmla="*/ 64 w 78"/>
                    <a:gd name="T25" fmla="*/ 56 h 110"/>
                    <a:gd name="T26" fmla="*/ 33 w 78"/>
                    <a:gd name="T27" fmla="*/ 0 h 110"/>
                    <a:gd name="T28" fmla="*/ 10 w 78"/>
                    <a:gd name="T29" fmla="*/ 15 h 110"/>
                    <a:gd name="T30" fmla="*/ 9 w 78"/>
                    <a:gd name="T31" fmla="*/ 41 h 110"/>
                    <a:gd name="T32" fmla="*/ 15 w 78"/>
                    <a:gd name="T33" fmla="*/ 74 h 110"/>
                    <a:gd name="T34" fmla="*/ 7 w 78"/>
                    <a:gd name="T35" fmla="*/ 89 h 1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8"/>
                    <a:gd name="T55" fmla="*/ 0 h 110"/>
                    <a:gd name="T56" fmla="*/ 78 w 78"/>
                    <a:gd name="T57" fmla="*/ 110 h 1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8" h="110">
                      <a:moveTo>
                        <a:pt x="7" y="89"/>
                      </a:moveTo>
                      <a:cubicBezTo>
                        <a:pt x="6" y="97"/>
                        <a:pt x="0" y="105"/>
                        <a:pt x="10" y="110"/>
                      </a:cubicBezTo>
                      <a:cubicBezTo>
                        <a:pt x="15" y="108"/>
                        <a:pt x="20" y="107"/>
                        <a:pt x="25" y="105"/>
                      </a:cubicBezTo>
                      <a:cubicBezTo>
                        <a:pt x="27" y="101"/>
                        <a:pt x="28" y="96"/>
                        <a:pt x="30" y="92"/>
                      </a:cubicBezTo>
                      <a:cubicBezTo>
                        <a:pt x="28" y="87"/>
                        <a:pt x="27" y="82"/>
                        <a:pt x="25" y="77"/>
                      </a:cubicBezTo>
                      <a:cubicBezTo>
                        <a:pt x="25" y="69"/>
                        <a:pt x="22" y="33"/>
                        <a:pt x="30" y="17"/>
                      </a:cubicBezTo>
                      <a:cubicBezTo>
                        <a:pt x="32" y="9"/>
                        <a:pt x="35" y="11"/>
                        <a:pt x="42" y="12"/>
                      </a:cubicBezTo>
                      <a:cubicBezTo>
                        <a:pt x="47" y="20"/>
                        <a:pt x="48" y="27"/>
                        <a:pt x="51" y="35"/>
                      </a:cubicBezTo>
                      <a:cubicBezTo>
                        <a:pt x="48" y="41"/>
                        <a:pt x="48" y="48"/>
                        <a:pt x="46" y="54"/>
                      </a:cubicBezTo>
                      <a:cubicBezTo>
                        <a:pt x="47" y="80"/>
                        <a:pt x="40" y="101"/>
                        <a:pt x="66" y="105"/>
                      </a:cubicBezTo>
                      <a:cubicBezTo>
                        <a:pt x="73" y="104"/>
                        <a:pt x="75" y="104"/>
                        <a:pt x="78" y="98"/>
                      </a:cubicBezTo>
                      <a:cubicBezTo>
                        <a:pt x="76" y="91"/>
                        <a:pt x="73" y="90"/>
                        <a:pt x="67" y="86"/>
                      </a:cubicBezTo>
                      <a:cubicBezTo>
                        <a:pt x="61" y="77"/>
                        <a:pt x="63" y="67"/>
                        <a:pt x="64" y="56"/>
                      </a:cubicBezTo>
                      <a:cubicBezTo>
                        <a:pt x="61" y="19"/>
                        <a:pt x="60" y="20"/>
                        <a:pt x="33" y="0"/>
                      </a:cubicBezTo>
                      <a:cubicBezTo>
                        <a:pt x="17" y="2"/>
                        <a:pt x="16" y="2"/>
                        <a:pt x="10" y="15"/>
                      </a:cubicBezTo>
                      <a:cubicBezTo>
                        <a:pt x="8" y="23"/>
                        <a:pt x="10" y="32"/>
                        <a:pt x="9" y="41"/>
                      </a:cubicBezTo>
                      <a:cubicBezTo>
                        <a:pt x="10" y="52"/>
                        <a:pt x="11" y="63"/>
                        <a:pt x="15" y="74"/>
                      </a:cubicBezTo>
                      <a:cubicBezTo>
                        <a:pt x="13" y="82"/>
                        <a:pt x="17" y="95"/>
                        <a:pt x="7" y="89"/>
                      </a:cubicBezTo>
                      <a:close/>
                    </a:path>
                  </a:pathLst>
                </a:custGeom>
                <a:solidFill>
                  <a:schemeClr val="tx1"/>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47" name="Freeform 381"/>
                <p:cNvSpPr>
                  <a:spLocks/>
                </p:cNvSpPr>
                <p:nvPr/>
              </p:nvSpPr>
              <p:spPr bwMode="gray">
                <a:xfrm>
                  <a:off x="606" y="839"/>
                  <a:ext cx="138" cy="289"/>
                </a:xfrm>
                <a:custGeom>
                  <a:avLst/>
                  <a:gdLst>
                    <a:gd name="T0" fmla="*/ 74 w 138"/>
                    <a:gd name="T1" fmla="*/ 0 h 289"/>
                    <a:gd name="T2" fmla="*/ 57 w 138"/>
                    <a:gd name="T3" fmla="*/ 12 h 289"/>
                    <a:gd name="T4" fmla="*/ 24 w 138"/>
                    <a:gd name="T5" fmla="*/ 24 h 289"/>
                    <a:gd name="T6" fmla="*/ 15 w 138"/>
                    <a:gd name="T7" fmla="*/ 36 h 289"/>
                    <a:gd name="T8" fmla="*/ 6 w 138"/>
                    <a:gd name="T9" fmla="*/ 75 h 289"/>
                    <a:gd name="T10" fmla="*/ 11 w 138"/>
                    <a:gd name="T11" fmla="*/ 108 h 289"/>
                    <a:gd name="T12" fmla="*/ 20 w 138"/>
                    <a:gd name="T13" fmla="*/ 118 h 289"/>
                    <a:gd name="T14" fmla="*/ 32 w 138"/>
                    <a:gd name="T15" fmla="*/ 127 h 289"/>
                    <a:gd name="T16" fmla="*/ 35 w 138"/>
                    <a:gd name="T17" fmla="*/ 177 h 289"/>
                    <a:gd name="T18" fmla="*/ 44 w 138"/>
                    <a:gd name="T19" fmla="*/ 234 h 289"/>
                    <a:gd name="T20" fmla="*/ 59 w 138"/>
                    <a:gd name="T21" fmla="*/ 289 h 289"/>
                    <a:gd name="T22" fmla="*/ 74 w 138"/>
                    <a:gd name="T23" fmla="*/ 277 h 289"/>
                    <a:gd name="T24" fmla="*/ 78 w 138"/>
                    <a:gd name="T25" fmla="*/ 214 h 289"/>
                    <a:gd name="T26" fmla="*/ 89 w 138"/>
                    <a:gd name="T27" fmla="*/ 277 h 289"/>
                    <a:gd name="T28" fmla="*/ 99 w 138"/>
                    <a:gd name="T29" fmla="*/ 285 h 289"/>
                    <a:gd name="T30" fmla="*/ 111 w 138"/>
                    <a:gd name="T31" fmla="*/ 277 h 289"/>
                    <a:gd name="T32" fmla="*/ 113 w 138"/>
                    <a:gd name="T33" fmla="*/ 258 h 289"/>
                    <a:gd name="T34" fmla="*/ 111 w 138"/>
                    <a:gd name="T35" fmla="*/ 243 h 289"/>
                    <a:gd name="T36" fmla="*/ 113 w 138"/>
                    <a:gd name="T37" fmla="*/ 160 h 289"/>
                    <a:gd name="T38" fmla="*/ 131 w 138"/>
                    <a:gd name="T39" fmla="*/ 114 h 289"/>
                    <a:gd name="T40" fmla="*/ 138 w 138"/>
                    <a:gd name="T41" fmla="*/ 100 h 289"/>
                    <a:gd name="T42" fmla="*/ 128 w 138"/>
                    <a:gd name="T43" fmla="*/ 28 h 289"/>
                    <a:gd name="T44" fmla="*/ 120 w 138"/>
                    <a:gd name="T45" fmla="*/ 21 h 289"/>
                    <a:gd name="T46" fmla="*/ 96 w 138"/>
                    <a:gd name="T47" fmla="*/ 15 h 289"/>
                    <a:gd name="T48" fmla="*/ 83 w 138"/>
                    <a:gd name="T49" fmla="*/ 6 h 289"/>
                    <a:gd name="T50" fmla="*/ 74 w 138"/>
                    <a:gd name="T51" fmla="*/ 0 h 28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8"/>
                    <a:gd name="T79" fmla="*/ 0 h 289"/>
                    <a:gd name="T80" fmla="*/ 138 w 138"/>
                    <a:gd name="T81" fmla="*/ 289 h 28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8" h="289">
                      <a:moveTo>
                        <a:pt x="74" y="0"/>
                      </a:moveTo>
                      <a:cubicBezTo>
                        <a:pt x="68" y="1"/>
                        <a:pt x="66" y="3"/>
                        <a:pt x="57" y="12"/>
                      </a:cubicBezTo>
                      <a:cubicBezTo>
                        <a:pt x="45" y="18"/>
                        <a:pt x="37" y="20"/>
                        <a:pt x="24" y="24"/>
                      </a:cubicBezTo>
                      <a:cubicBezTo>
                        <a:pt x="19" y="28"/>
                        <a:pt x="17" y="30"/>
                        <a:pt x="15" y="36"/>
                      </a:cubicBezTo>
                      <a:cubicBezTo>
                        <a:pt x="13" y="49"/>
                        <a:pt x="11" y="63"/>
                        <a:pt x="6" y="75"/>
                      </a:cubicBezTo>
                      <a:cubicBezTo>
                        <a:pt x="4" y="86"/>
                        <a:pt x="0" y="101"/>
                        <a:pt x="11" y="108"/>
                      </a:cubicBezTo>
                      <a:cubicBezTo>
                        <a:pt x="15" y="114"/>
                        <a:pt x="13" y="117"/>
                        <a:pt x="20" y="118"/>
                      </a:cubicBezTo>
                      <a:cubicBezTo>
                        <a:pt x="23" y="123"/>
                        <a:pt x="30" y="122"/>
                        <a:pt x="32" y="127"/>
                      </a:cubicBezTo>
                      <a:cubicBezTo>
                        <a:pt x="35" y="143"/>
                        <a:pt x="31" y="162"/>
                        <a:pt x="35" y="177"/>
                      </a:cubicBezTo>
                      <a:cubicBezTo>
                        <a:pt x="37" y="196"/>
                        <a:pt x="39" y="215"/>
                        <a:pt x="44" y="234"/>
                      </a:cubicBezTo>
                      <a:cubicBezTo>
                        <a:pt x="44" y="245"/>
                        <a:pt x="40" y="285"/>
                        <a:pt x="59" y="289"/>
                      </a:cubicBezTo>
                      <a:cubicBezTo>
                        <a:pt x="68" y="288"/>
                        <a:pt x="71" y="285"/>
                        <a:pt x="74" y="277"/>
                      </a:cubicBezTo>
                      <a:cubicBezTo>
                        <a:pt x="70" y="268"/>
                        <a:pt x="78" y="225"/>
                        <a:pt x="78" y="214"/>
                      </a:cubicBezTo>
                      <a:cubicBezTo>
                        <a:pt x="86" y="234"/>
                        <a:pt x="79" y="258"/>
                        <a:pt x="89" y="277"/>
                      </a:cubicBezTo>
                      <a:cubicBezTo>
                        <a:pt x="90" y="284"/>
                        <a:pt x="93" y="282"/>
                        <a:pt x="99" y="285"/>
                      </a:cubicBezTo>
                      <a:cubicBezTo>
                        <a:pt x="106" y="282"/>
                        <a:pt x="109" y="285"/>
                        <a:pt x="111" y="277"/>
                      </a:cubicBezTo>
                      <a:cubicBezTo>
                        <a:pt x="110" y="269"/>
                        <a:pt x="110" y="265"/>
                        <a:pt x="113" y="258"/>
                      </a:cubicBezTo>
                      <a:cubicBezTo>
                        <a:pt x="114" y="252"/>
                        <a:pt x="114" y="248"/>
                        <a:pt x="111" y="243"/>
                      </a:cubicBezTo>
                      <a:cubicBezTo>
                        <a:pt x="112" y="214"/>
                        <a:pt x="111" y="189"/>
                        <a:pt x="113" y="160"/>
                      </a:cubicBezTo>
                      <a:cubicBezTo>
                        <a:pt x="114" y="132"/>
                        <a:pt x="111" y="126"/>
                        <a:pt x="131" y="114"/>
                      </a:cubicBezTo>
                      <a:cubicBezTo>
                        <a:pt x="134" y="109"/>
                        <a:pt x="137" y="106"/>
                        <a:pt x="138" y="100"/>
                      </a:cubicBezTo>
                      <a:cubicBezTo>
                        <a:pt x="138" y="93"/>
                        <a:pt x="134" y="36"/>
                        <a:pt x="128" y="28"/>
                      </a:cubicBezTo>
                      <a:cubicBezTo>
                        <a:pt x="126" y="25"/>
                        <a:pt x="125" y="22"/>
                        <a:pt x="120" y="21"/>
                      </a:cubicBezTo>
                      <a:cubicBezTo>
                        <a:pt x="112" y="20"/>
                        <a:pt x="104" y="15"/>
                        <a:pt x="96" y="15"/>
                      </a:cubicBezTo>
                      <a:cubicBezTo>
                        <a:pt x="89" y="13"/>
                        <a:pt x="88" y="10"/>
                        <a:pt x="83" y="6"/>
                      </a:cubicBezTo>
                      <a:cubicBezTo>
                        <a:pt x="80" y="1"/>
                        <a:pt x="80" y="0"/>
                        <a:pt x="74" y="0"/>
                      </a:cubicBezTo>
                      <a:close/>
                    </a:path>
                  </a:pathLst>
                </a:custGeom>
                <a:solidFill>
                  <a:srgbClr val="393939"/>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48" name="Freeform 382"/>
                <p:cNvSpPr>
                  <a:spLocks/>
                </p:cNvSpPr>
                <p:nvPr/>
              </p:nvSpPr>
              <p:spPr bwMode="gray">
                <a:xfrm>
                  <a:off x="662" y="838"/>
                  <a:ext cx="33" cy="84"/>
                </a:xfrm>
                <a:custGeom>
                  <a:avLst/>
                  <a:gdLst>
                    <a:gd name="T0" fmla="*/ 3 w 39"/>
                    <a:gd name="T1" fmla="*/ 2 h 84"/>
                    <a:gd name="T2" fmla="*/ 3 w 39"/>
                    <a:gd name="T3" fmla="*/ 16 h 84"/>
                    <a:gd name="T4" fmla="*/ 3 w 39"/>
                    <a:gd name="T5" fmla="*/ 32 h 84"/>
                    <a:gd name="T6" fmla="*/ 3 w 39"/>
                    <a:gd name="T7" fmla="*/ 53 h 84"/>
                    <a:gd name="T8" fmla="*/ 3 w 39"/>
                    <a:gd name="T9" fmla="*/ 71 h 84"/>
                    <a:gd name="T10" fmla="*/ 3 w 39"/>
                    <a:gd name="T11" fmla="*/ 59 h 84"/>
                    <a:gd name="T12" fmla="*/ 3 w 39"/>
                    <a:gd name="T13" fmla="*/ 37 h 84"/>
                    <a:gd name="T14" fmla="*/ 3 w 39"/>
                    <a:gd name="T15" fmla="*/ 4 h 84"/>
                    <a:gd name="T16" fmla="*/ 3 w 39"/>
                    <a:gd name="T17" fmla="*/ 2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
                    <a:gd name="T28" fmla="*/ 0 h 84"/>
                    <a:gd name="T29" fmla="*/ 39 w 39"/>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 h="84">
                      <a:moveTo>
                        <a:pt x="33" y="2"/>
                      </a:moveTo>
                      <a:cubicBezTo>
                        <a:pt x="34" y="8"/>
                        <a:pt x="37" y="11"/>
                        <a:pt x="39" y="16"/>
                      </a:cubicBezTo>
                      <a:cubicBezTo>
                        <a:pt x="37" y="21"/>
                        <a:pt x="37" y="27"/>
                        <a:pt x="34" y="32"/>
                      </a:cubicBezTo>
                      <a:cubicBezTo>
                        <a:pt x="33" y="39"/>
                        <a:pt x="31" y="47"/>
                        <a:pt x="28" y="53"/>
                      </a:cubicBezTo>
                      <a:cubicBezTo>
                        <a:pt x="27" y="59"/>
                        <a:pt x="25" y="65"/>
                        <a:pt x="22" y="71"/>
                      </a:cubicBezTo>
                      <a:cubicBezTo>
                        <a:pt x="19" y="84"/>
                        <a:pt x="13" y="63"/>
                        <a:pt x="10" y="59"/>
                      </a:cubicBezTo>
                      <a:cubicBezTo>
                        <a:pt x="9" y="52"/>
                        <a:pt x="7" y="43"/>
                        <a:pt x="4" y="37"/>
                      </a:cubicBezTo>
                      <a:cubicBezTo>
                        <a:pt x="5" y="28"/>
                        <a:pt x="0" y="6"/>
                        <a:pt x="12" y="4"/>
                      </a:cubicBezTo>
                      <a:cubicBezTo>
                        <a:pt x="19" y="0"/>
                        <a:pt x="25" y="2"/>
                        <a:pt x="33" y="2"/>
                      </a:cubicBezTo>
                      <a:close/>
                    </a:path>
                  </a:pathLst>
                </a:custGeom>
                <a:solidFill>
                  <a:srgbClr val="DFFFDF"/>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49" name="Freeform 383"/>
                <p:cNvSpPr>
                  <a:spLocks/>
                </p:cNvSpPr>
                <p:nvPr/>
              </p:nvSpPr>
              <p:spPr bwMode="gray">
                <a:xfrm>
                  <a:off x="670" y="860"/>
                  <a:ext cx="16" cy="65"/>
                </a:xfrm>
                <a:custGeom>
                  <a:avLst/>
                  <a:gdLst>
                    <a:gd name="T0" fmla="*/ 14 w 16"/>
                    <a:gd name="T1" fmla="*/ 4 h 65"/>
                    <a:gd name="T2" fmla="*/ 2 w 16"/>
                    <a:gd name="T3" fmla="*/ 7 h 65"/>
                    <a:gd name="T4" fmla="*/ 2 w 16"/>
                    <a:gd name="T5" fmla="*/ 25 h 65"/>
                    <a:gd name="T6" fmla="*/ 7 w 16"/>
                    <a:gd name="T7" fmla="*/ 54 h 65"/>
                    <a:gd name="T8" fmla="*/ 16 w 16"/>
                    <a:gd name="T9" fmla="*/ 34 h 65"/>
                    <a:gd name="T10" fmla="*/ 11 w 16"/>
                    <a:gd name="T11" fmla="*/ 15 h 65"/>
                    <a:gd name="T12" fmla="*/ 14 w 16"/>
                    <a:gd name="T13" fmla="*/ 4 h 65"/>
                    <a:gd name="T14" fmla="*/ 0 60000 65536"/>
                    <a:gd name="T15" fmla="*/ 0 60000 65536"/>
                    <a:gd name="T16" fmla="*/ 0 60000 65536"/>
                    <a:gd name="T17" fmla="*/ 0 60000 65536"/>
                    <a:gd name="T18" fmla="*/ 0 60000 65536"/>
                    <a:gd name="T19" fmla="*/ 0 60000 65536"/>
                    <a:gd name="T20" fmla="*/ 0 60000 65536"/>
                    <a:gd name="T21" fmla="*/ 0 w 16"/>
                    <a:gd name="T22" fmla="*/ 0 h 65"/>
                    <a:gd name="T23" fmla="*/ 16 w 16"/>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5">
                      <a:moveTo>
                        <a:pt x="14" y="4"/>
                      </a:moveTo>
                      <a:cubicBezTo>
                        <a:pt x="8" y="0"/>
                        <a:pt x="6" y="1"/>
                        <a:pt x="2" y="7"/>
                      </a:cubicBezTo>
                      <a:cubicBezTo>
                        <a:pt x="9" y="11"/>
                        <a:pt x="6" y="18"/>
                        <a:pt x="2" y="25"/>
                      </a:cubicBezTo>
                      <a:cubicBezTo>
                        <a:pt x="0" y="36"/>
                        <a:pt x="0" y="44"/>
                        <a:pt x="7" y="54"/>
                      </a:cubicBezTo>
                      <a:cubicBezTo>
                        <a:pt x="9" y="65"/>
                        <a:pt x="13" y="40"/>
                        <a:pt x="16" y="34"/>
                      </a:cubicBezTo>
                      <a:cubicBezTo>
                        <a:pt x="15" y="27"/>
                        <a:pt x="14" y="21"/>
                        <a:pt x="11" y="15"/>
                      </a:cubicBezTo>
                      <a:cubicBezTo>
                        <a:pt x="14" y="10"/>
                        <a:pt x="14" y="4"/>
                        <a:pt x="14" y="4"/>
                      </a:cubicBezTo>
                      <a:close/>
                    </a:path>
                  </a:pathLst>
                </a:custGeom>
                <a:solidFill>
                  <a:srgbClr val="C73F31"/>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50" name="Freeform 384"/>
                <p:cNvSpPr>
                  <a:spLocks/>
                </p:cNvSpPr>
                <p:nvPr/>
              </p:nvSpPr>
              <p:spPr bwMode="gray">
                <a:xfrm>
                  <a:off x="659" y="800"/>
                  <a:ext cx="40" cy="59"/>
                </a:xfrm>
                <a:custGeom>
                  <a:avLst/>
                  <a:gdLst>
                    <a:gd name="T0" fmla="*/ 31 w 40"/>
                    <a:gd name="T1" fmla="*/ 3 h 59"/>
                    <a:gd name="T2" fmla="*/ 16 w 40"/>
                    <a:gd name="T3" fmla="*/ 1 h 59"/>
                    <a:gd name="T4" fmla="*/ 1 w 40"/>
                    <a:gd name="T5" fmla="*/ 13 h 59"/>
                    <a:gd name="T6" fmla="*/ 13 w 40"/>
                    <a:gd name="T7" fmla="*/ 49 h 59"/>
                    <a:gd name="T8" fmla="*/ 24 w 40"/>
                    <a:gd name="T9" fmla="*/ 57 h 59"/>
                    <a:gd name="T10" fmla="*/ 34 w 40"/>
                    <a:gd name="T11" fmla="*/ 45 h 59"/>
                    <a:gd name="T12" fmla="*/ 39 w 40"/>
                    <a:gd name="T13" fmla="*/ 30 h 59"/>
                    <a:gd name="T14" fmla="*/ 36 w 40"/>
                    <a:gd name="T15" fmla="*/ 7 h 59"/>
                    <a:gd name="T16" fmla="*/ 31 w 40"/>
                    <a:gd name="T17" fmla="*/ 3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59"/>
                    <a:gd name="T29" fmla="*/ 40 w 40"/>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59">
                      <a:moveTo>
                        <a:pt x="31" y="3"/>
                      </a:moveTo>
                      <a:cubicBezTo>
                        <a:pt x="25" y="0"/>
                        <a:pt x="22" y="0"/>
                        <a:pt x="16" y="1"/>
                      </a:cubicBezTo>
                      <a:cubicBezTo>
                        <a:pt x="8" y="5"/>
                        <a:pt x="7" y="6"/>
                        <a:pt x="1" y="13"/>
                      </a:cubicBezTo>
                      <a:cubicBezTo>
                        <a:pt x="0" y="28"/>
                        <a:pt x="0" y="40"/>
                        <a:pt x="13" y="49"/>
                      </a:cubicBezTo>
                      <a:cubicBezTo>
                        <a:pt x="15" y="56"/>
                        <a:pt x="16" y="59"/>
                        <a:pt x="24" y="57"/>
                      </a:cubicBezTo>
                      <a:cubicBezTo>
                        <a:pt x="29" y="53"/>
                        <a:pt x="29" y="49"/>
                        <a:pt x="34" y="45"/>
                      </a:cubicBezTo>
                      <a:cubicBezTo>
                        <a:pt x="36" y="40"/>
                        <a:pt x="37" y="35"/>
                        <a:pt x="39" y="30"/>
                      </a:cubicBezTo>
                      <a:cubicBezTo>
                        <a:pt x="40" y="24"/>
                        <a:pt x="40" y="12"/>
                        <a:pt x="36" y="7"/>
                      </a:cubicBezTo>
                      <a:cubicBezTo>
                        <a:pt x="31" y="0"/>
                        <a:pt x="31" y="7"/>
                        <a:pt x="31" y="3"/>
                      </a:cubicBezTo>
                      <a:close/>
                    </a:path>
                  </a:pathLst>
                </a:custGeom>
                <a:solidFill>
                  <a:srgbClr val="DBAE77"/>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51" name="Freeform 385"/>
                <p:cNvSpPr>
                  <a:spLocks/>
                </p:cNvSpPr>
                <p:nvPr/>
              </p:nvSpPr>
              <p:spPr bwMode="gray">
                <a:xfrm>
                  <a:off x="667" y="847"/>
                  <a:ext cx="26" cy="11"/>
                </a:xfrm>
                <a:custGeom>
                  <a:avLst/>
                  <a:gdLst>
                    <a:gd name="T0" fmla="*/ 23 w 26"/>
                    <a:gd name="T1" fmla="*/ 1 h 11"/>
                    <a:gd name="T2" fmla="*/ 14 w 26"/>
                    <a:gd name="T3" fmla="*/ 11 h 11"/>
                    <a:gd name="T4" fmla="*/ 23 w 26"/>
                    <a:gd name="T5" fmla="*/ 1 h 11"/>
                    <a:gd name="T6" fmla="*/ 0 60000 65536"/>
                    <a:gd name="T7" fmla="*/ 0 60000 65536"/>
                    <a:gd name="T8" fmla="*/ 0 60000 65536"/>
                    <a:gd name="T9" fmla="*/ 0 w 26"/>
                    <a:gd name="T10" fmla="*/ 0 h 11"/>
                    <a:gd name="T11" fmla="*/ 26 w 26"/>
                    <a:gd name="T12" fmla="*/ 11 h 11"/>
                  </a:gdLst>
                  <a:ahLst/>
                  <a:cxnLst>
                    <a:cxn ang="T6">
                      <a:pos x="T0" y="T1"/>
                    </a:cxn>
                    <a:cxn ang="T7">
                      <a:pos x="T2" y="T3"/>
                    </a:cxn>
                    <a:cxn ang="T8">
                      <a:pos x="T4" y="T5"/>
                    </a:cxn>
                  </a:cxnLst>
                  <a:rect l="T9" t="T10" r="T11" b="T12"/>
                  <a:pathLst>
                    <a:path w="26" h="11">
                      <a:moveTo>
                        <a:pt x="23" y="1"/>
                      </a:moveTo>
                      <a:cubicBezTo>
                        <a:pt x="17" y="9"/>
                        <a:pt x="0" y="0"/>
                        <a:pt x="14" y="11"/>
                      </a:cubicBezTo>
                      <a:cubicBezTo>
                        <a:pt x="18" y="10"/>
                        <a:pt x="26" y="2"/>
                        <a:pt x="23" y="1"/>
                      </a:cubicBezTo>
                      <a:close/>
                    </a:path>
                  </a:pathLst>
                </a:custGeom>
                <a:solidFill>
                  <a:srgbClr val="CC9462"/>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52" name="Freeform 386"/>
                <p:cNvSpPr>
                  <a:spLocks/>
                </p:cNvSpPr>
                <p:nvPr/>
              </p:nvSpPr>
              <p:spPr bwMode="gray">
                <a:xfrm>
                  <a:off x="666" y="825"/>
                  <a:ext cx="31" cy="11"/>
                </a:xfrm>
                <a:custGeom>
                  <a:avLst/>
                  <a:gdLst>
                    <a:gd name="T0" fmla="*/ 0 w 31"/>
                    <a:gd name="T1" fmla="*/ 2 h 11"/>
                    <a:gd name="T2" fmla="*/ 26 w 31"/>
                    <a:gd name="T3" fmla="*/ 0 h 11"/>
                    <a:gd name="T4" fmla="*/ 18 w 31"/>
                    <a:gd name="T5" fmla="*/ 8 h 11"/>
                    <a:gd name="T6" fmla="*/ 8 w 31"/>
                    <a:gd name="T7" fmla="*/ 11 h 11"/>
                    <a:gd name="T8" fmla="*/ 0 w 31"/>
                    <a:gd name="T9" fmla="*/ 2 h 11"/>
                    <a:gd name="T10" fmla="*/ 0 60000 65536"/>
                    <a:gd name="T11" fmla="*/ 0 60000 65536"/>
                    <a:gd name="T12" fmla="*/ 0 60000 65536"/>
                    <a:gd name="T13" fmla="*/ 0 60000 65536"/>
                    <a:gd name="T14" fmla="*/ 0 60000 65536"/>
                    <a:gd name="T15" fmla="*/ 0 w 31"/>
                    <a:gd name="T16" fmla="*/ 0 h 11"/>
                    <a:gd name="T17" fmla="*/ 31 w 31"/>
                    <a:gd name="T18" fmla="*/ 11 h 11"/>
                  </a:gdLst>
                  <a:ahLst/>
                  <a:cxnLst>
                    <a:cxn ang="T10">
                      <a:pos x="T0" y="T1"/>
                    </a:cxn>
                    <a:cxn ang="T11">
                      <a:pos x="T2" y="T3"/>
                    </a:cxn>
                    <a:cxn ang="T12">
                      <a:pos x="T4" y="T5"/>
                    </a:cxn>
                    <a:cxn ang="T13">
                      <a:pos x="T6" y="T7"/>
                    </a:cxn>
                    <a:cxn ang="T14">
                      <a:pos x="T8" y="T9"/>
                    </a:cxn>
                  </a:cxnLst>
                  <a:rect l="T15" t="T16" r="T17" b="T18"/>
                  <a:pathLst>
                    <a:path w="31" h="11">
                      <a:moveTo>
                        <a:pt x="0" y="2"/>
                      </a:moveTo>
                      <a:cubicBezTo>
                        <a:pt x="9" y="4"/>
                        <a:pt x="17" y="3"/>
                        <a:pt x="26" y="0"/>
                      </a:cubicBezTo>
                      <a:cubicBezTo>
                        <a:pt x="31" y="9"/>
                        <a:pt x="28" y="9"/>
                        <a:pt x="18" y="8"/>
                      </a:cubicBezTo>
                      <a:cubicBezTo>
                        <a:pt x="12" y="4"/>
                        <a:pt x="9" y="4"/>
                        <a:pt x="8" y="11"/>
                      </a:cubicBezTo>
                      <a:cubicBezTo>
                        <a:pt x="2" y="9"/>
                        <a:pt x="0" y="8"/>
                        <a:pt x="0" y="2"/>
                      </a:cubicBezTo>
                      <a:close/>
                    </a:path>
                  </a:pathLst>
                </a:custGeom>
                <a:solidFill>
                  <a:srgbClr val="CC9462"/>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53" name="Freeform 387"/>
                <p:cNvSpPr>
                  <a:spLocks/>
                </p:cNvSpPr>
                <p:nvPr/>
              </p:nvSpPr>
              <p:spPr bwMode="gray">
                <a:xfrm>
                  <a:off x="657" y="797"/>
                  <a:ext cx="46" cy="44"/>
                </a:xfrm>
                <a:custGeom>
                  <a:avLst/>
                  <a:gdLst>
                    <a:gd name="T0" fmla="*/ 20 w 46"/>
                    <a:gd name="T1" fmla="*/ 4 h 44"/>
                    <a:gd name="T2" fmla="*/ 12 w 46"/>
                    <a:gd name="T3" fmla="*/ 16 h 44"/>
                    <a:gd name="T4" fmla="*/ 6 w 46"/>
                    <a:gd name="T5" fmla="*/ 30 h 44"/>
                    <a:gd name="T6" fmla="*/ 0 w 46"/>
                    <a:gd name="T7" fmla="*/ 27 h 44"/>
                    <a:gd name="T8" fmla="*/ 18 w 46"/>
                    <a:gd name="T9" fmla="*/ 4 h 44"/>
                    <a:gd name="T10" fmla="*/ 35 w 46"/>
                    <a:gd name="T11" fmla="*/ 13 h 44"/>
                    <a:gd name="T12" fmla="*/ 39 w 46"/>
                    <a:gd name="T13" fmla="*/ 27 h 44"/>
                    <a:gd name="T14" fmla="*/ 26 w 46"/>
                    <a:gd name="T15" fmla="*/ 4 h 44"/>
                    <a:gd name="T16" fmla="*/ 20 w 46"/>
                    <a:gd name="T17" fmla="*/ 4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44"/>
                    <a:gd name="T29" fmla="*/ 46 w 46"/>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44">
                      <a:moveTo>
                        <a:pt x="20" y="4"/>
                      </a:moveTo>
                      <a:cubicBezTo>
                        <a:pt x="14" y="8"/>
                        <a:pt x="15" y="10"/>
                        <a:pt x="12" y="16"/>
                      </a:cubicBezTo>
                      <a:cubicBezTo>
                        <a:pt x="5" y="24"/>
                        <a:pt x="9" y="25"/>
                        <a:pt x="6" y="30"/>
                      </a:cubicBezTo>
                      <a:cubicBezTo>
                        <a:pt x="4" y="44"/>
                        <a:pt x="3" y="27"/>
                        <a:pt x="0" y="27"/>
                      </a:cubicBezTo>
                      <a:cubicBezTo>
                        <a:pt x="5" y="9"/>
                        <a:pt x="6" y="10"/>
                        <a:pt x="18" y="4"/>
                      </a:cubicBezTo>
                      <a:cubicBezTo>
                        <a:pt x="16" y="15"/>
                        <a:pt x="27" y="8"/>
                        <a:pt x="35" y="13"/>
                      </a:cubicBezTo>
                      <a:cubicBezTo>
                        <a:pt x="36" y="18"/>
                        <a:pt x="38" y="22"/>
                        <a:pt x="39" y="27"/>
                      </a:cubicBezTo>
                      <a:cubicBezTo>
                        <a:pt x="46" y="15"/>
                        <a:pt x="41" y="4"/>
                        <a:pt x="26" y="4"/>
                      </a:cubicBezTo>
                      <a:cubicBezTo>
                        <a:pt x="24" y="0"/>
                        <a:pt x="22" y="8"/>
                        <a:pt x="20" y="4"/>
                      </a:cubicBezTo>
                      <a:close/>
                    </a:path>
                  </a:pathLst>
                </a:custGeom>
                <a:solidFill>
                  <a:srgbClr val="734929"/>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54" name="Freeform 388"/>
                <p:cNvSpPr>
                  <a:spLocks/>
                </p:cNvSpPr>
                <p:nvPr/>
              </p:nvSpPr>
              <p:spPr bwMode="gray">
                <a:xfrm>
                  <a:off x="699" y="890"/>
                  <a:ext cx="17" cy="9"/>
                </a:xfrm>
                <a:custGeom>
                  <a:avLst/>
                  <a:gdLst>
                    <a:gd name="T0" fmla="*/ 0 w 17"/>
                    <a:gd name="T1" fmla="*/ 4 h 9"/>
                    <a:gd name="T2" fmla="*/ 12 w 17"/>
                    <a:gd name="T3" fmla="*/ 0 h 9"/>
                    <a:gd name="T4" fmla="*/ 0 w 17"/>
                    <a:gd name="T5" fmla="*/ 4 h 9"/>
                    <a:gd name="T6" fmla="*/ 0 60000 65536"/>
                    <a:gd name="T7" fmla="*/ 0 60000 65536"/>
                    <a:gd name="T8" fmla="*/ 0 60000 65536"/>
                    <a:gd name="T9" fmla="*/ 0 w 17"/>
                    <a:gd name="T10" fmla="*/ 0 h 9"/>
                    <a:gd name="T11" fmla="*/ 17 w 17"/>
                    <a:gd name="T12" fmla="*/ 9 h 9"/>
                  </a:gdLst>
                  <a:ahLst/>
                  <a:cxnLst>
                    <a:cxn ang="T6">
                      <a:pos x="T0" y="T1"/>
                    </a:cxn>
                    <a:cxn ang="T7">
                      <a:pos x="T2" y="T3"/>
                    </a:cxn>
                    <a:cxn ang="T8">
                      <a:pos x="T4" y="T5"/>
                    </a:cxn>
                  </a:cxnLst>
                  <a:rect l="T9" t="T10" r="T11" b="T12"/>
                  <a:pathLst>
                    <a:path w="17" h="9">
                      <a:moveTo>
                        <a:pt x="0" y="4"/>
                      </a:moveTo>
                      <a:cubicBezTo>
                        <a:pt x="5" y="6"/>
                        <a:pt x="17" y="9"/>
                        <a:pt x="12" y="0"/>
                      </a:cubicBezTo>
                      <a:cubicBezTo>
                        <a:pt x="7" y="1"/>
                        <a:pt x="4" y="2"/>
                        <a:pt x="0" y="4"/>
                      </a:cubicBezTo>
                      <a:close/>
                    </a:path>
                  </a:pathLst>
                </a:custGeom>
                <a:solidFill>
                  <a:srgbClr val="DFFFDF"/>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55" name="Freeform 389"/>
                <p:cNvSpPr>
                  <a:spLocks/>
                </p:cNvSpPr>
                <p:nvPr/>
              </p:nvSpPr>
              <p:spPr bwMode="gray">
                <a:xfrm>
                  <a:off x="633" y="951"/>
                  <a:ext cx="40" cy="25"/>
                </a:xfrm>
                <a:custGeom>
                  <a:avLst/>
                  <a:gdLst>
                    <a:gd name="T0" fmla="*/ 12 w 40"/>
                    <a:gd name="T1" fmla="*/ 0 h 25"/>
                    <a:gd name="T2" fmla="*/ 0 w 40"/>
                    <a:gd name="T3" fmla="*/ 8 h 25"/>
                    <a:gd name="T4" fmla="*/ 14 w 40"/>
                    <a:gd name="T5" fmla="*/ 21 h 25"/>
                    <a:gd name="T6" fmla="*/ 38 w 40"/>
                    <a:gd name="T7" fmla="*/ 20 h 25"/>
                    <a:gd name="T8" fmla="*/ 30 w 40"/>
                    <a:gd name="T9" fmla="*/ 9 h 25"/>
                    <a:gd name="T10" fmla="*/ 26 w 40"/>
                    <a:gd name="T11" fmla="*/ 11 h 25"/>
                    <a:gd name="T12" fmla="*/ 24 w 40"/>
                    <a:gd name="T13" fmla="*/ 6 h 25"/>
                    <a:gd name="T14" fmla="*/ 12 w 40"/>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25"/>
                    <a:gd name="T26" fmla="*/ 40 w 40"/>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25">
                      <a:moveTo>
                        <a:pt x="12" y="0"/>
                      </a:moveTo>
                      <a:cubicBezTo>
                        <a:pt x="6" y="3"/>
                        <a:pt x="4" y="2"/>
                        <a:pt x="0" y="8"/>
                      </a:cubicBezTo>
                      <a:cubicBezTo>
                        <a:pt x="7" y="12"/>
                        <a:pt x="7" y="20"/>
                        <a:pt x="14" y="21"/>
                      </a:cubicBezTo>
                      <a:cubicBezTo>
                        <a:pt x="22" y="25"/>
                        <a:pt x="30" y="22"/>
                        <a:pt x="38" y="20"/>
                      </a:cubicBezTo>
                      <a:cubicBezTo>
                        <a:pt x="28" y="14"/>
                        <a:pt x="40" y="13"/>
                        <a:pt x="30" y="9"/>
                      </a:cubicBezTo>
                      <a:cubicBezTo>
                        <a:pt x="29" y="10"/>
                        <a:pt x="27" y="12"/>
                        <a:pt x="26" y="11"/>
                      </a:cubicBezTo>
                      <a:cubicBezTo>
                        <a:pt x="24" y="10"/>
                        <a:pt x="25" y="7"/>
                        <a:pt x="24" y="6"/>
                      </a:cubicBezTo>
                      <a:cubicBezTo>
                        <a:pt x="21" y="2"/>
                        <a:pt x="16" y="3"/>
                        <a:pt x="12" y="0"/>
                      </a:cubicBezTo>
                      <a:close/>
                    </a:path>
                  </a:pathLst>
                </a:custGeom>
                <a:solidFill>
                  <a:srgbClr val="DBAE77"/>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56" name="Freeform 390"/>
                <p:cNvSpPr>
                  <a:spLocks/>
                </p:cNvSpPr>
                <p:nvPr/>
              </p:nvSpPr>
              <p:spPr bwMode="gray">
                <a:xfrm>
                  <a:off x="713" y="858"/>
                  <a:ext cx="24" cy="82"/>
                </a:xfrm>
                <a:custGeom>
                  <a:avLst/>
                  <a:gdLst>
                    <a:gd name="T0" fmla="*/ 9 w 24"/>
                    <a:gd name="T1" fmla="*/ 14 h 82"/>
                    <a:gd name="T2" fmla="*/ 7 w 24"/>
                    <a:gd name="T3" fmla="*/ 30 h 82"/>
                    <a:gd name="T4" fmla="*/ 6 w 24"/>
                    <a:gd name="T5" fmla="*/ 35 h 82"/>
                    <a:gd name="T6" fmla="*/ 4 w 24"/>
                    <a:gd name="T7" fmla="*/ 30 h 82"/>
                    <a:gd name="T8" fmla="*/ 9 w 24"/>
                    <a:gd name="T9" fmla="*/ 66 h 82"/>
                    <a:gd name="T10" fmla="*/ 9 w 24"/>
                    <a:gd name="T11" fmla="*/ 80 h 82"/>
                    <a:gd name="T12" fmla="*/ 24 w 24"/>
                    <a:gd name="T13" fmla="*/ 68 h 82"/>
                    <a:gd name="T14" fmla="*/ 13 w 24"/>
                    <a:gd name="T15" fmla="*/ 59 h 82"/>
                    <a:gd name="T16" fmla="*/ 7 w 24"/>
                    <a:gd name="T17" fmla="*/ 38 h 82"/>
                    <a:gd name="T18" fmla="*/ 12 w 24"/>
                    <a:gd name="T19" fmla="*/ 23 h 82"/>
                    <a:gd name="T20" fmla="*/ 9 w 24"/>
                    <a:gd name="T21" fmla="*/ 14 h 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82"/>
                    <a:gd name="T35" fmla="*/ 24 w 24"/>
                    <a:gd name="T36" fmla="*/ 82 h 8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82">
                      <a:moveTo>
                        <a:pt x="9" y="14"/>
                      </a:moveTo>
                      <a:cubicBezTo>
                        <a:pt x="10" y="20"/>
                        <a:pt x="10" y="24"/>
                        <a:pt x="7" y="30"/>
                      </a:cubicBezTo>
                      <a:cubicBezTo>
                        <a:pt x="7" y="32"/>
                        <a:pt x="8" y="35"/>
                        <a:pt x="6" y="35"/>
                      </a:cubicBezTo>
                      <a:cubicBezTo>
                        <a:pt x="4" y="35"/>
                        <a:pt x="4" y="28"/>
                        <a:pt x="4" y="30"/>
                      </a:cubicBezTo>
                      <a:cubicBezTo>
                        <a:pt x="4" y="44"/>
                        <a:pt x="5" y="54"/>
                        <a:pt x="9" y="66"/>
                      </a:cubicBezTo>
                      <a:cubicBezTo>
                        <a:pt x="6" y="72"/>
                        <a:pt x="0" y="82"/>
                        <a:pt x="9" y="80"/>
                      </a:cubicBezTo>
                      <a:cubicBezTo>
                        <a:pt x="13" y="73"/>
                        <a:pt x="16" y="70"/>
                        <a:pt x="24" y="68"/>
                      </a:cubicBezTo>
                      <a:cubicBezTo>
                        <a:pt x="18" y="66"/>
                        <a:pt x="16" y="64"/>
                        <a:pt x="13" y="59"/>
                      </a:cubicBezTo>
                      <a:cubicBezTo>
                        <a:pt x="12" y="52"/>
                        <a:pt x="10" y="44"/>
                        <a:pt x="7" y="38"/>
                      </a:cubicBezTo>
                      <a:cubicBezTo>
                        <a:pt x="9" y="33"/>
                        <a:pt x="10" y="28"/>
                        <a:pt x="12" y="23"/>
                      </a:cubicBezTo>
                      <a:cubicBezTo>
                        <a:pt x="14" y="0"/>
                        <a:pt x="9" y="10"/>
                        <a:pt x="9" y="14"/>
                      </a:cubicBezTo>
                      <a:close/>
                    </a:path>
                  </a:pathLst>
                </a:custGeom>
                <a:solidFill>
                  <a:schemeClr val="tx1"/>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57" name="Freeform 391"/>
                <p:cNvSpPr>
                  <a:spLocks/>
                </p:cNvSpPr>
                <p:nvPr/>
              </p:nvSpPr>
              <p:spPr bwMode="gray">
                <a:xfrm>
                  <a:off x="674" y="918"/>
                  <a:ext cx="51" cy="56"/>
                </a:xfrm>
                <a:custGeom>
                  <a:avLst/>
                  <a:gdLst>
                    <a:gd name="T0" fmla="*/ 6 w 51"/>
                    <a:gd name="T1" fmla="*/ 0 h 56"/>
                    <a:gd name="T2" fmla="*/ 24 w 51"/>
                    <a:gd name="T3" fmla="*/ 45 h 56"/>
                    <a:gd name="T4" fmla="*/ 34 w 51"/>
                    <a:gd name="T5" fmla="*/ 36 h 56"/>
                    <a:gd name="T6" fmla="*/ 48 w 51"/>
                    <a:gd name="T7" fmla="*/ 51 h 56"/>
                    <a:gd name="T8" fmla="*/ 49 w 51"/>
                    <a:gd name="T9" fmla="*/ 56 h 56"/>
                    <a:gd name="T10" fmla="*/ 37 w 51"/>
                    <a:gd name="T11" fmla="*/ 42 h 56"/>
                    <a:gd name="T12" fmla="*/ 19 w 51"/>
                    <a:gd name="T13" fmla="*/ 53 h 56"/>
                    <a:gd name="T14" fmla="*/ 0 w 51"/>
                    <a:gd name="T15" fmla="*/ 35 h 56"/>
                    <a:gd name="T16" fmla="*/ 6 w 51"/>
                    <a:gd name="T17" fmla="*/ 0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56"/>
                    <a:gd name="T29" fmla="*/ 51 w 51"/>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56">
                      <a:moveTo>
                        <a:pt x="6" y="0"/>
                      </a:moveTo>
                      <a:cubicBezTo>
                        <a:pt x="7" y="19"/>
                        <a:pt x="2" y="41"/>
                        <a:pt x="24" y="45"/>
                      </a:cubicBezTo>
                      <a:cubicBezTo>
                        <a:pt x="28" y="42"/>
                        <a:pt x="29" y="38"/>
                        <a:pt x="34" y="36"/>
                      </a:cubicBezTo>
                      <a:cubicBezTo>
                        <a:pt x="46" y="39"/>
                        <a:pt x="43" y="42"/>
                        <a:pt x="48" y="51"/>
                      </a:cubicBezTo>
                      <a:cubicBezTo>
                        <a:pt x="48" y="53"/>
                        <a:pt x="49" y="56"/>
                        <a:pt x="49" y="56"/>
                      </a:cubicBezTo>
                      <a:cubicBezTo>
                        <a:pt x="45" y="33"/>
                        <a:pt x="51" y="39"/>
                        <a:pt x="37" y="42"/>
                      </a:cubicBezTo>
                      <a:cubicBezTo>
                        <a:pt x="30" y="45"/>
                        <a:pt x="26" y="50"/>
                        <a:pt x="19" y="53"/>
                      </a:cubicBezTo>
                      <a:cubicBezTo>
                        <a:pt x="9" y="50"/>
                        <a:pt x="6" y="43"/>
                        <a:pt x="0" y="35"/>
                      </a:cubicBezTo>
                      <a:cubicBezTo>
                        <a:pt x="1" y="23"/>
                        <a:pt x="4" y="12"/>
                        <a:pt x="6" y="0"/>
                      </a:cubicBezTo>
                      <a:close/>
                    </a:path>
                  </a:pathLst>
                </a:custGeom>
                <a:solidFill>
                  <a:schemeClr val="tx1"/>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58" name="Freeform 392"/>
                <p:cNvSpPr>
                  <a:spLocks/>
                </p:cNvSpPr>
                <p:nvPr/>
              </p:nvSpPr>
              <p:spPr bwMode="gray">
                <a:xfrm>
                  <a:off x="638" y="974"/>
                  <a:ext cx="24" cy="27"/>
                </a:xfrm>
                <a:custGeom>
                  <a:avLst/>
                  <a:gdLst>
                    <a:gd name="T0" fmla="*/ 24 w 24"/>
                    <a:gd name="T1" fmla="*/ 0 h 27"/>
                    <a:gd name="T2" fmla="*/ 3 w 24"/>
                    <a:gd name="T3" fmla="*/ 21 h 27"/>
                    <a:gd name="T4" fmla="*/ 0 w 24"/>
                    <a:gd name="T5" fmla="*/ 25 h 27"/>
                    <a:gd name="T6" fmla="*/ 1 w 24"/>
                    <a:gd name="T7" fmla="*/ 19 h 27"/>
                    <a:gd name="T8" fmla="*/ 4 w 24"/>
                    <a:gd name="T9" fmla="*/ 15 h 27"/>
                    <a:gd name="T10" fmla="*/ 18 w 24"/>
                    <a:gd name="T11" fmla="*/ 7 h 27"/>
                    <a:gd name="T12" fmla="*/ 24 w 24"/>
                    <a:gd name="T13" fmla="*/ 0 h 27"/>
                    <a:gd name="T14" fmla="*/ 0 60000 65536"/>
                    <a:gd name="T15" fmla="*/ 0 60000 65536"/>
                    <a:gd name="T16" fmla="*/ 0 60000 65536"/>
                    <a:gd name="T17" fmla="*/ 0 60000 65536"/>
                    <a:gd name="T18" fmla="*/ 0 60000 65536"/>
                    <a:gd name="T19" fmla="*/ 0 60000 65536"/>
                    <a:gd name="T20" fmla="*/ 0 60000 65536"/>
                    <a:gd name="T21" fmla="*/ 0 w 24"/>
                    <a:gd name="T22" fmla="*/ 0 h 27"/>
                    <a:gd name="T23" fmla="*/ 24 w 24"/>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7">
                      <a:moveTo>
                        <a:pt x="24" y="0"/>
                      </a:moveTo>
                      <a:cubicBezTo>
                        <a:pt x="19" y="10"/>
                        <a:pt x="14" y="15"/>
                        <a:pt x="3" y="21"/>
                      </a:cubicBezTo>
                      <a:cubicBezTo>
                        <a:pt x="2" y="22"/>
                        <a:pt x="0" y="27"/>
                        <a:pt x="0" y="25"/>
                      </a:cubicBezTo>
                      <a:cubicBezTo>
                        <a:pt x="0" y="23"/>
                        <a:pt x="0" y="21"/>
                        <a:pt x="1" y="19"/>
                      </a:cubicBezTo>
                      <a:cubicBezTo>
                        <a:pt x="2" y="17"/>
                        <a:pt x="3" y="16"/>
                        <a:pt x="4" y="15"/>
                      </a:cubicBezTo>
                      <a:cubicBezTo>
                        <a:pt x="8" y="12"/>
                        <a:pt x="14" y="10"/>
                        <a:pt x="18" y="7"/>
                      </a:cubicBezTo>
                      <a:cubicBezTo>
                        <a:pt x="22" y="2"/>
                        <a:pt x="20" y="4"/>
                        <a:pt x="24" y="0"/>
                      </a:cubicBezTo>
                      <a:close/>
                    </a:path>
                  </a:pathLst>
                </a:custGeom>
                <a:solidFill>
                  <a:schemeClr val="tx1"/>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59" name="Freeform 393"/>
                <p:cNvSpPr>
                  <a:spLocks/>
                </p:cNvSpPr>
                <p:nvPr/>
              </p:nvSpPr>
              <p:spPr bwMode="gray">
                <a:xfrm>
                  <a:off x="672" y="984"/>
                  <a:ext cx="24" cy="102"/>
                </a:xfrm>
                <a:custGeom>
                  <a:avLst/>
                  <a:gdLst>
                    <a:gd name="T0" fmla="*/ 20 w 24"/>
                    <a:gd name="T1" fmla="*/ 0 h 102"/>
                    <a:gd name="T2" fmla="*/ 11 w 24"/>
                    <a:gd name="T3" fmla="*/ 14 h 102"/>
                    <a:gd name="T4" fmla="*/ 12 w 24"/>
                    <a:gd name="T5" fmla="*/ 20 h 102"/>
                    <a:gd name="T6" fmla="*/ 14 w 24"/>
                    <a:gd name="T7" fmla="*/ 69 h 102"/>
                    <a:gd name="T8" fmla="*/ 14 w 24"/>
                    <a:gd name="T9" fmla="*/ 89 h 102"/>
                    <a:gd name="T10" fmla="*/ 9 w 24"/>
                    <a:gd name="T11" fmla="*/ 71 h 102"/>
                    <a:gd name="T12" fmla="*/ 0 w 24"/>
                    <a:gd name="T13" fmla="*/ 95 h 102"/>
                    <a:gd name="T14" fmla="*/ 6 w 24"/>
                    <a:gd name="T15" fmla="*/ 81 h 102"/>
                    <a:gd name="T16" fmla="*/ 8 w 24"/>
                    <a:gd name="T17" fmla="*/ 39 h 102"/>
                    <a:gd name="T18" fmla="*/ 5 w 24"/>
                    <a:gd name="T19" fmla="*/ 11 h 102"/>
                    <a:gd name="T20" fmla="*/ 20 w 24"/>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102"/>
                    <a:gd name="T35" fmla="*/ 24 w 24"/>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102">
                      <a:moveTo>
                        <a:pt x="20" y="0"/>
                      </a:moveTo>
                      <a:cubicBezTo>
                        <a:pt x="17" y="5"/>
                        <a:pt x="14" y="9"/>
                        <a:pt x="11" y="14"/>
                      </a:cubicBezTo>
                      <a:cubicBezTo>
                        <a:pt x="11" y="16"/>
                        <a:pt x="12" y="18"/>
                        <a:pt x="12" y="20"/>
                      </a:cubicBezTo>
                      <a:cubicBezTo>
                        <a:pt x="13" y="36"/>
                        <a:pt x="13" y="53"/>
                        <a:pt x="14" y="69"/>
                      </a:cubicBezTo>
                      <a:cubicBezTo>
                        <a:pt x="14" y="76"/>
                        <a:pt x="24" y="102"/>
                        <a:pt x="14" y="89"/>
                      </a:cubicBezTo>
                      <a:cubicBezTo>
                        <a:pt x="12" y="83"/>
                        <a:pt x="11" y="77"/>
                        <a:pt x="9" y="71"/>
                      </a:cubicBezTo>
                      <a:cubicBezTo>
                        <a:pt x="8" y="80"/>
                        <a:pt x="8" y="90"/>
                        <a:pt x="0" y="95"/>
                      </a:cubicBezTo>
                      <a:cubicBezTo>
                        <a:pt x="2" y="90"/>
                        <a:pt x="5" y="87"/>
                        <a:pt x="6" y="81"/>
                      </a:cubicBezTo>
                      <a:cubicBezTo>
                        <a:pt x="4" y="67"/>
                        <a:pt x="6" y="53"/>
                        <a:pt x="8" y="39"/>
                      </a:cubicBezTo>
                      <a:cubicBezTo>
                        <a:pt x="7" y="30"/>
                        <a:pt x="5" y="11"/>
                        <a:pt x="5" y="11"/>
                      </a:cubicBezTo>
                      <a:cubicBezTo>
                        <a:pt x="11" y="8"/>
                        <a:pt x="16" y="5"/>
                        <a:pt x="20" y="0"/>
                      </a:cubicBezTo>
                      <a:close/>
                    </a:path>
                  </a:pathLst>
                </a:custGeom>
                <a:solidFill>
                  <a:schemeClr val="tx1"/>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sp>
              <p:nvSpPr>
                <p:cNvPr id="160" name="Freeform 394"/>
                <p:cNvSpPr>
                  <a:spLocks/>
                </p:cNvSpPr>
                <p:nvPr/>
              </p:nvSpPr>
              <p:spPr bwMode="gray">
                <a:xfrm>
                  <a:off x="621" y="873"/>
                  <a:ext cx="23" cy="74"/>
                </a:xfrm>
                <a:custGeom>
                  <a:avLst/>
                  <a:gdLst>
                    <a:gd name="T0" fmla="*/ 15 w 23"/>
                    <a:gd name="T1" fmla="*/ 0 h 74"/>
                    <a:gd name="T2" fmla="*/ 21 w 23"/>
                    <a:gd name="T3" fmla="*/ 14 h 74"/>
                    <a:gd name="T4" fmla="*/ 23 w 23"/>
                    <a:gd name="T5" fmla="*/ 48 h 74"/>
                    <a:gd name="T6" fmla="*/ 18 w 23"/>
                    <a:gd name="T7" fmla="*/ 65 h 74"/>
                    <a:gd name="T8" fmla="*/ 23 w 23"/>
                    <a:gd name="T9" fmla="*/ 74 h 74"/>
                    <a:gd name="T10" fmla="*/ 18 w 23"/>
                    <a:gd name="T11" fmla="*/ 69 h 74"/>
                    <a:gd name="T12" fmla="*/ 0 w 23"/>
                    <a:gd name="T13" fmla="*/ 53 h 74"/>
                    <a:gd name="T14" fmla="*/ 9 w 23"/>
                    <a:gd name="T15" fmla="*/ 48 h 74"/>
                    <a:gd name="T16" fmla="*/ 20 w 23"/>
                    <a:gd name="T17" fmla="*/ 21 h 74"/>
                    <a:gd name="T18" fmla="*/ 20 w 23"/>
                    <a:gd name="T19" fmla="*/ 9 h 74"/>
                    <a:gd name="T20" fmla="*/ 15 w 23"/>
                    <a:gd name="T21" fmla="*/ 0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74"/>
                    <a:gd name="T35" fmla="*/ 23 w 23"/>
                    <a:gd name="T36" fmla="*/ 74 h 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74">
                      <a:moveTo>
                        <a:pt x="15" y="0"/>
                      </a:moveTo>
                      <a:cubicBezTo>
                        <a:pt x="17" y="5"/>
                        <a:pt x="20" y="8"/>
                        <a:pt x="21" y="14"/>
                      </a:cubicBezTo>
                      <a:cubicBezTo>
                        <a:pt x="20" y="27"/>
                        <a:pt x="18" y="37"/>
                        <a:pt x="23" y="48"/>
                      </a:cubicBezTo>
                      <a:cubicBezTo>
                        <a:pt x="22" y="54"/>
                        <a:pt x="19" y="59"/>
                        <a:pt x="18" y="65"/>
                      </a:cubicBezTo>
                      <a:cubicBezTo>
                        <a:pt x="18" y="66"/>
                        <a:pt x="23" y="74"/>
                        <a:pt x="23" y="74"/>
                      </a:cubicBezTo>
                      <a:cubicBezTo>
                        <a:pt x="21" y="74"/>
                        <a:pt x="20" y="71"/>
                        <a:pt x="18" y="69"/>
                      </a:cubicBezTo>
                      <a:cubicBezTo>
                        <a:pt x="16" y="58"/>
                        <a:pt x="11" y="55"/>
                        <a:pt x="0" y="53"/>
                      </a:cubicBezTo>
                      <a:cubicBezTo>
                        <a:pt x="7" y="50"/>
                        <a:pt x="13" y="57"/>
                        <a:pt x="9" y="48"/>
                      </a:cubicBezTo>
                      <a:cubicBezTo>
                        <a:pt x="19" y="46"/>
                        <a:pt x="17" y="30"/>
                        <a:pt x="20" y="21"/>
                      </a:cubicBezTo>
                      <a:cubicBezTo>
                        <a:pt x="21" y="15"/>
                        <a:pt x="22" y="15"/>
                        <a:pt x="20" y="9"/>
                      </a:cubicBezTo>
                      <a:cubicBezTo>
                        <a:pt x="19" y="6"/>
                        <a:pt x="15" y="0"/>
                        <a:pt x="15" y="0"/>
                      </a:cubicBezTo>
                      <a:close/>
                    </a:path>
                  </a:pathLst>
                </a:custGeom>
                <a:solidFill>
                  <a:schemeClr val="tx1"/>
                </a:solidFill>
                <a:ln w="9525">
                  <a:noFill/>
                  <a:round/>
                  <a:headEnd/>
                  <a:tailEnd/>
                </a:ln>
              </p:spPr>
              <p:txBody>
                <a:bodyPr lIns="0" tIns="0" rIns="0" bIns="0" anchor="ctr"/>
                <a:lstStyle/>
                <a:p>
                  <a:pPr>
                    <a:spcBef>
                      <a:spcPts val="600"/>
                    </a:spcBef>
                    <a:buClr>
                      <a:srgbClr val="F0AB00"/>
                    </a:buClr>
                    <a:buSzPct val="80000"/>
                    <a:buFont typeface="Wingdings" pitchFamily="2" charset="2"/>
                    <a:buNone/>
                  </a:pPr>
                  <a:endParaRPr lang="en-US" sz="2800" b="1" dirty="0"/>
                </a:p>
              </p:txBody>
            </p:sp>
          </p:grpSp>
        </p:grpSp>
        <p:sp>
          <p:nvSpPr>
            <p:cNvPr id="161" name="Text Box 71"/>
            <p:cNvSpPr txBox="1">
              <a:spLocks noChangeArrowheads="1"/>
            </p:cNvSpPr>
            <p:nvPr/>
          </p:nvSpPr>
          <p:spPr bwMode="invGray">
            <a:xfrm>
              <a:off x="2883680" y="2211581"/>
              <a:ext cx="887713" cy="24466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CIO / COO</a:t>
              </a:r>
              <a:endParaRPr lang="en-US" sz="1100" b="1" dirty="0">
                <a:solidFill>
                  <a:srgbClr val="226CA9"/>
                </a:solidFill>
              </a:endParaRPr>
            </a:p>
          </p:txBody>
        </p:sp>
        <p:pic>
          <p:nvPicPr>
            <p:cNvPr id="162" name="Picture 3"/>
            <p:cNvPicPr>
              <a:picLocks noChangeAspect="1" noChangeArrowheads="1"/>
            </p:cNvPicPr>
            <p:nvPr/>
          </p:nvPicPr>
          <p:blipFill>
            <a:blip r:embed="rId8" cstate="print"/>
            <a:srcRect r="9988" b="11432"/>
            <a:stretch>
              <a:fillRect/>
            </a:stretch>
          </p:blipFill>
          <p:spPr bwMode="auto">
            <a:xfrm rot="18656788">
              <a:off x="3218544" y="1573618"/>
              <a:ext cx="571979" cy="515089"/>
            </a:xfrm>
            <a:prstGeom prst="rect">
              <a:avLst/>
            </a:prstGeom>
            <a:noFill/>
            <a:ln w="12700">
              <a:noFill/>
              <a:miter lim="800000"/>
              <a:headEnd/>
              <a:tailEnd/>
            </a:ln>
          </p:spPr>
        </p:pic>
      </p:grpSp>
      <p:grpSp>
        <p:nvGrpSpPr>
          <p:cNvPr id="14" name="Gruppieren 228"/>
          <p:cNvGrpSpPr/>
          <p:nvPr/>
        </p:nvGrpSpPr>
        <p:grpSpPr>
          <a:xfrm>
            <a:off x="7563138" y="3734846"/>
            <a:ext cx="1138860" cy="1109852"/>
            <a:chOff x="2966720" y="5390711"/>
            <a:chExt cx="1138860" cy="1109852"/>
          </a:xfrm>
        </p:grpSpPr>
        <p:pic>
          <p:nvPicPr>
            <p:cNvPr id="167" name="Grafik 166" descr="247722_h_ergb_s_gl.jpg"/>
            <p:cNvPicPr>
              <a:picLocks noChangeAspect="1"/>
            </p:cNvPicPr>
            <p:nvPr/>
          </p:nvPicPr>
          <p:blipFill>
            <a:blip r:embed="rId9" cstate="print"/>
            <a:stretch>
              <a:fillRect/>
            </a:stretch>
          </p:blipFill>
          <p:spPr>
            <a:xfrm>
              <a:off x="3012370" y="5390711"/>
              <a:ext cx="1093210" cy="871869"/>
            </a:xfrm>
            <a:prstGeom prst="rect">
              <a:avLst/>
            </a:prstGeom>
          </p:spPr>
        </p:pic>
        <p:sp>
          <p:nvSpPr>
            <p:cNvPr id="168" name="Text Box 71"/>
            <p:cNvSpPr txBox="1">
              <a:spLocks noChangeArrowheads="1"/>
            </p:cNvSpPr>
            <p:nvPr/>
          </p:nvSpPr>
          <p:spPr bwMode="invGray">
            <a:xfrm>
              <a:off x="2966720" y="6255899"/>
              <a:ext cx="1124181" cy="24466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Maintenance</a:t>
              </a:r>
            </a:p>
          </p:txBody>
        </p:sp>
      </p:grpSp>
      <p:grpSp>
        <p:nvGrpSpPr>
          <p:cNvPr id="15" name="Gruppieren 234"/>
          <p:cNvGrpSpPr/>
          <p:nvPr/>
        </p:nvGrpSpPr>
        <p:grpSpPr>
          <a:xfrm>
            <a:off x="207845" y="3293447"/>
            <a:ext cx="1108334" cy="945533"/>
            <a:chOff x="327025" y="4461543"/>
            <a:chExt cx="1108334" cy="945533"/>
          </a:xfrm>
        </p:grpSpPr>
        <p:grpSp>
          <p:nvGrpSpPr>
            <p:cNvPr id="16" name="Group 449"/>
            <p:cNvGrpSpPr>
              <a:grpSpLocks/>
            </p:cNvGrpSpPr>
            <p:nvPr/>
          </p:nvGrpSpPr>
          <p:grpSpPr bwMode="auto">
            <a:xfrm>
              <a:off x="570865" y="4461543"/>
              <a:ext cx="723338" cy="539066"/>
              <a:chOff x="3427" y="803"/>
              <a:chExt cx="478" cy="376"/>
            </a:xfrm>
          </p:grpSpPr>
          <p:grpSp>
            <p:nvGrpSpPr>
              <p:cNvPr id="17" name="Group 81"/>
              <p:cNvGrpSpPr>
                <a:grpSpLocks/>
              </p:cNvGrpSpPr>
              <p:nvPr/>
            </p:nvGrpSpPr>
            <p:grpSpPr bwMode="auto">
              <a:xfrm>
                <a:off x="3548" y="803"/>
                <a:ext cx="151" cy="304"/>
                <a:chOff x="2144" y="2127"/>
                <a:chExt cx="347" cy="412"/>
              </a:xfrm>
            </p:grpSpPr>
            <p:grpSp>
              <p:nvGrpSpPr>
                <p:cNvPr id="18" name="Group 82"/>
                <p:cNvGrpSpPr>
                  <a:grpSpLocks/>
                </p:cNvGrpSpPr>
                <p:nvPr/>
              </p:nvGrpSpPr>
              <p:grpSpPr bwMode="auto">
                <a:xfrm>
                  <a:off x="2144" y="2127"/>
                  <a:ext cx="347" cy="412"/>
                  <a:chOff x="2170" y="2305"/>
                  <a:chExt cx="485" cy="576"/>
                </a:xfrm>
              </p:grpSpPr>
              <p:grpSp>
                <p:nvGrpSpPr>
                  <p:cNvPr id="19" name="Group 83"/>
                  <p:cNvGrpSpPr>
                    <a:grpSpLocks/>
                  </p:cNvGrpSpPr>
                  <p:nvPr/>
                </p:nvGrpSpPr>
                <p:grpSpPr bwMode="auto">
                  <a:xfrm>
                    <a:off x="2170" y="2305"/>
                    <a:ext cx="485" cy="576"/>
                    <a:chOff x="2170" y="2305"/>
                    <a:chExt cx="485" cy="576"/>
                  </a:xfrm>
                </p:grpSpPr>
                <p:sp>
                  <p:nvSpPr>
                    <p:cNvPr id="108" name="Freeform 84"/>
                    <p:cNvSpPr>
                      <a:spLocks/>
                    </p:cNvSpPr>
                    <p:nvPr/>
                  </p:nvSpPr>
                  <p:spPr bwMode="gray">
                    <a:xfrm>
                      <a:off x="2374" y="2305"/>
                      <a:ext cx="281" cy="521"/>
                    </a:xfrm>
                    <a:custGeom>
                      <a:avLst/>
                      <a:gdLst>
                        <a:gd name="T0" fmla="*/ 0 w 985"/>
                        <a:gd name="T1" fmla="*/ 0 h 1824"/>
                        <a:gd name="T2" fmla="*/ 0 w 985"/>
                        <a:gd name="T3" fmla="*/ 0 h 1824"/>
                        <a:gd name="T4" fmla="*/ 0 w 985"/>
                        <a:gd name="T5" fmla="*/ 0 h 1824"/>
                        <a:gd name="T6" fmla="*/ 0 w 985"/>
                        <a:gd name="T7" fmla="*/ 0 h 1824"/>
                        <a:gd name="T8" fmla="*/ 0 w 985"/>
                        <a:gd name="T9" fmla="*/ 0 h 1824"/>
                        <a:gd name="T10" fmla="*/ 0 w 985"/>
                        <a:gd name="T11" fmla="*/ 0 h 1824"/>
                        <a:gd name="T12" fmla="*/ 0 w 985"/>
                        <a:gd name="T13" fmla="*/ 0 h 1824"/>
                        <a:gd name="T14" fmla="*/ 0 w 985"/>
                        <a:gd name="T15" fmla="*/ 0 h 1824"/>
                        <a:gd name="T16" fmla="*/ 0 w 985"/>
                        <a:gd name="T17" fmla="*/ 0 h 1824"/>
                        <a:gd name="T18" fmla="*/ 0 w 985"/>
                        <a:gd name="T19" fmla="*/ 0 h 1824"/>
                        <a:gd name="T20" fmla="*/ 0 w 985"/>
                        <a:gd name="T21" fmla="*/ 0 h 1824"/>
                        <a:gd name="T22" fmla="*/ 0 w 985"/>
                        <a:gd name="T23" fmla="*/ 0 h 1824"/>
                        <a:gd name="T24" fmla="*/ 0 w 985"/>
                        <a:gd name="T25" fmla="*/ 0 h 1824"/>
                        <a:gd name="T26" fmla="*/ 0 w 985"/>
                        <a:gd name="T27" fmla="*/ 0 h 1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85"/>
                        <a:gd name="T43" fmla="*/ 0 h 1824"/>
                        <a:gd name="T44" fmla="*/ 985 w 985"/>
                        <a:gd name="T45" fmla="*/ 1824 h 18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85" h="1824">
                          <a:moveTo>
                            <a:pt x="747" y="417"/>
                          </a:moveTo>
                          <a:lnTo>
                            <a:pt x="764" y="400"/>
                          </a:lnTo>
                          <a:lnTo>
                            <a:pt x="770" y="377"/>
                          </a:lnTo>
                          <a:lnTo>
                            <a:pt x="776" y="348"/>
                          </a:lnTo>
                          <a:lnTo>
                            <a:pt x="776" y="307"/>
                          </a:lnTo>
                          <a:lnTo>
                            <a:pt x="770" y="272"/>
                          </a:lnTo>
                          <a:lnTo>
                            <a:pt x="759" y="226"/>
                          </a:lnTo>
                          <a:lnTo>
                            <a:pt x="747" y="174"/>
                          </a:lnTo>
                          <a:lnTo>
                            <a:pt x="741" y="162"/>
                          </a:lnTo>
                          <a:lnTo>
                            <a:pt x="0" y="0"/>
                          </a:lnTo>
                          <a:lnTo>
                            <a:pt x="0" y="1616"/>
                          </a:lnTo>
                          <a:lnTo>
                            <a:pt x="985" y="1824"/>
                          </a:lnTo>
                          <a:lnTo>
                            <a:pt x="985" y="489"/>
                          </a:lnTo>
                          <a:lnTo>
                            <a:pt x="747" y="417"/>
                          </a:lnTo>
                          <a:close/>
                        </a:path>
                      </a:pathLst>
                    </a:custGeom>
                    <a:solidFill>
                      <a:schemeClr val="bg1"/>
                    </a:solidFill>
                    <a:ln w="12700">
                      <a:solidFill>
                        <a:srgbClr val="9F9F9F"/>
                      </a:solidFill>
                      <a:miter lim="800000"/>
                      <a:headEnd/>
                      <a:tailEnd/>
                    </a:ln>
                  </p:spPr>
                  <p:txBody>
                    <a:bodyPr/>
                    <a:lstStyle/>
                    <a:p>
                      <a:pPr>
                        <a:spcBef>
                          <a:spcPts val="600"/>
                        </a:spcBef>
                        <a:buClr>
                          <a:srgbClr val="F0AB00"/>
                        </a:buClr>
                        <a:buSzPct val="80000"/>
                        <a:buFont typeface="Wingdings" pitchFamily="2" charset="2"/>
                        <a:buNone/>
                      </a:pPr>
                      <a:endParaRPr lang="en-US" dirty="0"/>
                    </a:p>
                  </p:txBody>
                </p:sp>
                <p:sp>
                  <p:nvSpPr>
                    <p:cNvPr id="109" name="Freeform 85"/>
                    <p:cNvSpPr>
                      <a:spLocks/>
                    </p:cNvSpPr>
                    <p:nvPr/>
                  </p:nvSpPr>
                  <p:spPr bwMode="gray">
                    <a:xfrm>
                      <a:off x="2271" y="2328"/>
                      <a:ext cx="281" cy="521"/>
                    </a:xfrm>
                    <a:custGeom>
                      <a:avLst/>
                      <a:gdLst>
                        <a:gd name="T0" fmla="*/ 0 w 985"/>
                        <a:gd name="T1" fmla="*/ 0 h 1824"/>
                        <a:gd name="T2" fmla="*/ 0 w 985"/>
                        <a:gd name="T3" fmla="*/ 0 h 1824"/>
                        <a:gd name="T4" fmla="*/ 0 w 985"/>
                        <a:gd name="T5" fmla="*/ 0 h 1824"/>
                        <a:gd name="T6" fmla="*/ 0 w 985"/>
                        <a:gd name="T7" fmla="*/ 0 h 1824"/>
                        <a:gd name="T8" fmla="*/ 0 w 985"/>
                        <a:gd name="T9" fmla="*/ 0 h 1824"/>
                        <a:gd name="T10" fmla="*/ 0 w 985"/>
                        <a:gd name="T11" fmla="*/ 0 h 1824"/>
                        <a:gd name="T12" fmla="*/ 0 w 985"/>
                        <a:gd name="T13" fmla="*/ 0 h 1824"/>
                        <a:gd name="T14" fmla="*/ 0 w 985"/>
                        <a:gd name="T15" fmla="*/ 0 h 1824"/>
                        <a:gd name="T16" fmla="*/ 0 w 985"/>
                        <a:gd name="T17" fmla="*/ 0 h 1824"/>
                        <a:gd name="T18" fmla="*/ 0 w 985"/>
                        <a:gd name="T19" fmla="*/ 0 h 1824"/>
                        <a:gd name="T20" fmla="*/ 0 w 985"/>
                        <a:gd name="T21" fmla="*/ 0 h 1824"/>
                        <a:gd name="T22" fmla="*/ 0 w 985"/>
                        <a:gd name="T23" fmla="*/ 0 h 1824"/>
                        <a:gd name="T24" fmla="*/ 0 w 985"/>
                        <a:gd name="T25" fmla="*/ 0 h 1824"/>
                        <a:gd name="T26" fmla="*/ 0 w 985"/>
                        <a:gd name="T27" fmla="*/ 0 h 1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85"/>
                        <a:gd name="T43" fmla="*/ 0 h 1824"/>
                        <a:gd name="T44" fmla="*/ 985 w 985"/>
                        <a:gd name="T45" fmla="*/ 1824 h 18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85" h="1824">
                          <a:moveTo>
                            <a:pt x="747" y="417"/>
                          </a:moveTo>
                          <a:lnTo>
                            <a:pt x="764" y="400"/>
                          </a:lnTo>
                          <a:lnTo>
                            <a:pt x="770" y="377"/>
                          </a:lnTo>
                          <a:lnTo>
                            <a:pt x="776" y="348"/>
                          </a:lnTo>
                          <a:lnTo>
                            <a:pt x="776" y="307"/>
                          </a:lnTo>
                          <a:lnTo>
                            <a:pt x="770" y="272"/>
                          </a:lnTo>
                          <a:lnTo>
                            <a:pt x="759" y="226"/>
                          </a:lnTo>
                          <a:lnTo>
                            <a:pt x="747" y="174"/>
                          </a:lnTo>
                          <a:lnTo>
                            <a:pt x="741" y="162"/>
                          </a:lnTo>
                          <a:lnTo>
                            <a:pt x="0" y="0"/>
                          </a:lnTo>
                          <a:lnTo>
                            <a:pt x="0" y="1616"/>
                          </a:lnTo>
                          <a:lnTo>
                            <a:pt x="985" y="1824"/>
                          </a:lnTo>
                          <a:lnTo>
                            <a:pt x="985" y="489"/>
                          </a:lnTo>
                          <a:lnTo>
                            <a:pt x="747" y="417"/>
                          </a:lnTo>
                          <a:close/>
                        </a:path>
                      </a:pathLst>
                    </a:custGeom>
                    <a:solidFill>
                      <a:schemeClr val="bg1"/>
                    </a:solidFill>
                    <a:ln w="12700">
                      <a:solidFill>
                        <a:srgbClr val="9F9F9F"/>
                      </a:solidFill>
                      <a:miter lim="800000"/>
                      <a:headEnd/>
                      <a:tailEnd/>
                    </a:ln>
                  </p:spPr>
                  <p:txBody>
                    <a:bodyPr/>
                    <a:lstStyle/>
                    <a:p>
                      <a:pPr>
                        <a:spcBef>
                          <a:spcPts val="600"/>
                        </a:spcBef>
                        <a:buClr>
                          <a:srgbClr val="F0AB00"/>
                        </a:buClr>
                        <a:buSzPct val="80000"/>
                        <a:buFont typeface="Wingdings" pitchFamily="2" charset="2"/>
                        <a:buNone/>
                      </a:pPr>
                      <a:endParaRPr lang="en-US" dirty="0"/>
                    </a:p>
                  </p:txBody>
                </p:sp>
                <p:sp>
                  <p:nvSpPr>
                    <p:cNvPr id="110" name="Freeform 86"/>
                    <p:cNvSpPr>
                      <a:spLocks/>
                    </p:cNvSpPr>
                    <p:nvPr/>
                  </p:nvSpPr>
                  <p:spPr bwMode="gray">
                    <a:xfrm>
                      <a:off x="2170" y="2360"/>
                      <a:ext cx="281" cy="521"/>
                    </a:xfrm>
                    <a:custGeom>
                      <a:avLst/>
                      <a:gdLst>
                        <a:gd name="T0" fmla="*/ 0 w 985"/>
                        <a:gd name="T1" fmla="*/ 0 h 1824"/>
                        <a:gd name="T2" fmla="*/ 0 w 985"/>
                        <a:gd name="T3" fmla="*/ 0 h 1824"/>
                        <a:gd name="T4" fmla="*/ 0 w 985"/>
                        <a:gd name="T5" fmla="*/ 0 h 1824"/>
                        <a:gd name="T6" fmla="*/ 0 w 985"/>
                        <a:gd name="T7" fmla="*/ 0 h 1824"/>
                        <a:gd name="T8" fmla="*/ 0 w 985"/>
                        <a:gd name="T9" fmla="*/ 0 h 1824"/>
                        <a:gd name="T10" fmla="*/ 0 w 985"/>
                        <a:gd name="T11" fmla="*/ 0 h 1824"/>
                        <a:gd name="T12" fmla="*/ 0 w 985"/>
                        <a:gd name="T13" fmla="*/ 0 h 1824"/>
                        <a:gd name="T14" fmla="*/ 0 w 985"/>
                        <a:gd name="T15" fmla="*/ 0 h 1824"/>
                        <a:gd name="T16" fmla="*/ 0 w 985"/>
                        <a:gd name="T17" fmla="*/ 0 h 1824"/>
                        <a:gd name="T18" fmla="*/ 0 w 985"/>
                        <a:gd name="T19" fmla="*/ 0 h 1824"/>
                        <a:gd name="T20" fmla="*/ 0 w 985"/>
                        <a:gd name="T21" fmla="*/ 0 h 1824"/>
                        <a:gd name="T22" fmla="*/ 0 w 985"/>
                        <a:gd name="T23" fmla="*/ 0 h 1824"/>
                        <a:gd name="T24" fmla="*/ 0 w 985"/>
                        <a:gd name="T25" fmla="*/ 0 h 1824"/>
                        <a:gd name="T26" fmla="*/ 0 w 985"/>
                        <a:gd name="T27" fmla="*/ 0 h 1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85"/>
                        <a:gd name="T43" fmla="*/ 0 h 1824"/>
                        <a:gd name="T44" fmla="*/ 985 w 985"/>
                        <a:gd name="T45" fmla="*/ 1824 h 18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85" h="1824">
                          <a:moveTo>
                            <a:pt x="747" y="417"/>
                          </a:moveTo>
                          <a:lnTo>
                            <a:pt x="764" y="400"/>
                          </a:lnTo>
                          <a:lnTo>
                            <a:pt x="770" y="377"/>
                          </a:lnTo>
                          <a:lnTo>
                            <a:pt x="776" y="348"/>
                          </a:lnTo>
                          <a:lnTo>
                            <a:pt x="776" y="307"/>
                          </a:lnTo>
                          <a:lnTo>
                            <a:pt x="770" y="272"/>
                          </a:lnTo>
                          <a:lnTo>
                            <a:pt x="759" y="226"/>
                          </a:lnTo>
                          <a:lnTo>
                            <a:pt x="747" y="174"/>
                          </a:lnTo>
                          <a:lnTo>
                            <a:pt x="741" y="162"/>
                          </a:lnTo>
                          <a:lnTo>
                            <a:pt x="0" y="0"/>
                          </a:lnTo>
                          <a:lnTo>
                            <a:pt x="0" y="1616"/>
                          </a:lnTo>
                          <a:lnTo>
                            <a:pt x="985" y="1824"/>
                          </a:lnTo>
                          <a:lnTo>
                            <a:pt x="985" y="489"/>
                          </a:lnTo>
                          <a:lnTo>
                            <a:pt x="747" y="417"/>
                          </a:lnTo>
                          <a:close/>
                        </a:path>
                      </a:pathLst>
                    </a:custGeom>
                    <a:solidFill>
                      <a:schemeClr val="bg1"/>
                    </a:solidFill>
                    <a:ln w="12700">
                      <a:solidFill>
                        <a:srgbClr val="9F9F9F"/>
                      </a:solidFill>
                      <a:miter lim="800000"/>
                      <a:headEnd/>
                      <a:tailEnd/>
                    </a:ln>
                  </p:spPr>
                  <p:txBody>
                    <a:bodyPr/>
                    <a:lstStyle/>
                    <a:p>
                      <a:pPr>
                        <a:spcBef>
                          <a:spcPts val="600"/>
                        </a:spcBef>
                        <a:buClr>
                          <a:srgbClr val="F0AB00"/>
                        </a:buClr>
                        <a:buSzPct val="80000"/>
                        <a:buFont typeface="Wingdings" pitchFamily="2" charset="2"/>
                        <a:buNone/>
                      </a:pPr>
                      <a:endParaRPr lang="en-US" dirty="0"/>
                    </a:p>
                  </p:txBody>
                </p:sp>
                <p:sp>
                  <p:nvSpPr>
                    <p:cNvPr id="111" name="Freeform 87"/>
                    <p:cNvSpPr>
                      <a:spLocks/>
                    </p:cNvSpPr>
                    <p:nvPr/>
                  </p:nvSpPr>
                  <p:spPr bwMode="gray">
                    <a:xfrm>
                      <a:off x="2373" y="2400"/>
                      <a:ext cx="78" cy="99"/>
                    </a:xfrm>
                    <a:custGeom>
                      <a:avLst/>
                      <a:gdLst>
                        <a:gd name="T0" fmla="*/ 0 w 272"/>
                        <a:gd name="T1" fmla="*/ 0 h 338"/>
                        <a:gd name="T2" fmla="*/ 0 w 272"/>
                        <a:gd name="T3" fmla="*/ 0 h 338"/>
                        <a:gd name="T4" fmla="*/ 0 w 272"/>
                        <a:gd name="T5" fmla="*/ 0 h 338"/>
                        <a:gd name="T6" fmla="*/ 0 w 272"/>
                        <a:gd name="T7" fmla="*/ 0 h 338"/>
                        <a:gd name="T8" fmla="*/ 0 w 272"/>
                        <a:gd name="T9" fmla="*/ 0 h 338"/>
                        <a:gd name="T10" fmla="*/ 0 w 272"/>
                        <a:gd name="T11" fmla="*/ 0 h 338"/>
                        <a:gd name="T12" fmla="*/ 0 w 272"/>
                        <a:gd name="T13" fmla="*/ 0 h 338"/>
                        <a:gd name="T14" fmla="*/ 0 60000 65536"/>
                        <a:gd name="T15" fmla="*/ 0 60000 65536"/>
                        <a:gd name="T16" fmla="*/ 0 60000 65536"/>
                        <a:gd name="T17" fmla="*/ 0 60000 65536"/>
                        <a:gd name="T18" fmla="*/ 0 60000 65536"/>
                        <a:gd name="T19" fmla="*/ 0 60000 65536"/>
                        <a:gd name="T20" fmla="*/ 0 60000 65536"/>
                        <a:gd name="T21" fmla="*/ 0 w 272"/>
                        <a:gd name="T22" fmla="*/ 0 h 338"/>
                        <a:gd name="T23" fmla="*/ 272 w 272"/>
                        <a:gd name="T24" fmla="*/ 338 h 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2" h="338">
                          <a:moveTo>
                            <a:pt x="12" y="264"/>
                          </a:moveTo>
                          <a:lnTo>
                            <a:pt x="34" y="273"/>
                          </a:lnTo>
                          <a:lnTo>
                            <a:pt x="272" y="338"/>
                          </a:lnTo>
                          <a:lnTo>
                            <a:pt x="272" y="337"/>
                          </a:lnTo>
                          <a:lnTo>
                            <a:pt x="35" y="26"/>
                          </a:lnTo>
                          <a:cubicBezTo>
                            <a:pt x="0" y="0"/>
                            <a:pt x="66" y="140"/>
                            <a:pt x="62" y="180"/>
                          </a:cubicBezTo>
                          <a:cubicBezTo>
                            <a:pt x="58" y="220"/>
                            <a:pt x="22" y="247"/>
                            <a:pt x="12" y="264"/>
                          </a:cubicBezTo>
                          <a:close/>
                        </a:path>
                      </a:pathLst>
                    </a:custGeom>
                    <a:solidFill>
                      <a:schemeClr val="bg1"/>
                    </a:solidFill>
                    <a:ln w="12700">
                      <a:solidFill>
                        <a:srgbClr val="9F9F9F"/>
                      </a:solidFill>
                      <a:miter lim="800000"/>
                      <a:headEnd/>
                      <a:tailEnd/>
                    </a:ln>
                  </p:spPr>
                  <p:txBody>
                    <a:bodyPr/>
                    <a:lstStyle/>
                    <a:p>
                      <a:pPr>
                        <a:spcBef>
                          <a:spcPts val="600"/>
                        </a:spcBef>
                        <a:buClr>
                          <a:srgbClr val="F0AB00"/>
                        </a:buClr>
                        <a:buSzPct val="80000"/>
                        <a:buFont typeface="Wingdings" pitchFamily="2" charset="2"/>
                        <a:buNone/>
                      </a:pPr>
                      <a:endParaRPr lang="en-US" dirty="0"/>
                    </a:p>
                  </p:txBody>
                </p:sp>
              </p:grpSp>
              <p:sp>
                <p:nvSpPr>
                  <p:cNvPr id="106" name="Freeform 88"/>
                  <p:cNvSpPr>
                    <a:spLocks/>
                  </p:cNvSpPr>
                  <p:nvPr/>
                </p:nvSpPr>
                <p:spPr bwMode="gray">
                  <a:xfrm>
                    <a:off x="2577" y="2345"/>
                    <a:ext cx="78" cy="99"/>
                  </a:xfrm>
                  <a:custGeom>
                    <a:avLst/>
                    <a:gdLst>
                      <a:gd name="T0" fmla="*/ 0 w 272"/>
                      <a:gd name="T1" fmla="*/ 0 h 338"/>
                      <a:gd name="T2" fmla="*/ 0 w 272"/>
                      <a:gd name="T3" fmla="*/ 0 h 338"/>
                      <a:gd name="T4" fmla="*/ 0 w 272"/>
                      <a:gd name="T5" fmla="*/ 0 h 338"/>
                      <a:gd name="T6" fmla="*/ 0 w 272"/>
                      <a:gd name="T7" fmla="*/ 0 h 338"/>
                      <a:gd name="T8" fmla="*/ 0 w 272"/>
                      <a:gd name="T9" fmla="*/ 0 h 338"/>
                      <a:gd name="T10" fmla="*/ 0 w 272"/>
                      <a:gd name="T11" fmla="*/ 0 h 338"/>
                      <a:gd name="T12" fmla="*/ 0 w 272"/>
                      <a:gd name="T13" fmla="*/ 0 h 338"/>
                      <a:gd name="T14" fmla="*/ 0 60000 65536"/>
                      <a:gd name="T15" fmla="*/ 0 60000 65536"/>
                      <a:gd name="T16" fmla="*/ 0 60000 65536"/>
                      <a:gd name="T17" fmla="*/ 0 60000 65536"/>
                      <a:gd name="T18" fmla="*/ 0 60000 65536"/>
                      <a:gd name="T19" fmla="*/ 0 60000 65536"/>
                      <a:gd name="T20" fmla="*/ 0 60000 65536"/>
                      <a:gd name="T21" fmla="*/ 0 w 272"/>
                      <a:gd name="T22" fmla="*/ 0 h 338"/>
                      <a:gd name="T23" fmla="*/ 272 w 272"/>
                      <a:gd name="T24" fmla="*/ 338 h 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2" h="338">
                        <a:moveTo>
                          <a:pt x="12" y="264"/>
                        </a:moveTo>
                        <a:lnTo>
                          <a:pt x="34" y="273"/>
                        </a:lnTo>
                        <a:lnTo>
                          <a:pt x="272" y="338"/>
                        </a:lnTo>
                        <a:lnTo>
                          <a:pt x="272" y="337"/>
                        </a:lnTo>
                        <a:lnTo>
                          <a:pt x="35" y="26"/>
                        </a:lnTo>
                        <a:cubicBezTo>
                          <a:pt x="0" y="0"/>
                          <a:pt x="66" y="140"/>
                          <a:pt x="62" y="180"/>
                        </a:cubicBezTo>
                        <a:cubicBezTo>
                          <a:pt x="58" y="220"/>
                          <a:pt x="22" y="247"/>
                          <a:pt x="12" y="264"/>
                        </a:cubicBezTo>
                        <a:close/>
                      </a:path>
                    </a:pathLst>
                  </a:custGeom>
                  <a:solidFill>
                    <a:schemeClr val="bg1"/>
                  </a:solidFill>
                  <a:ln w="12700">
                    <a:solidFill>
                      <a:srgbClr val="9F9F9F"/>
                    </a:solidFill>
                    <a:miter lim="800000"/>
                    <a:headEnd/>
                    <a:tailEnd/>
                  </a:ln>
                </p:spPr>
                <p:txBody>
                  <a:bodyPr/>
                  <a:lstStyle/>
                  <a:p>
                    <a:pPr>
                      <a:spcBef>
                        <a:spcPts val="600"/>
                      </a:spcBef>
                      <a:buClr>
                        <a:srgbClr val="F0AB00"/>
                      </a:buClr>
                      <a:buSzPct val="80000"/>
                      <a:buFont typeface="Wingdings" pitchFamily="2" charset="2"/>
                      <a:buNone/>
                    </a:pPr>
                    <a:endParaRPr lang="en-US" dirty="0"/>
                  </a:p>
                </p:txBody>
              </p:sp>
              <p:sp>
                <p:nvSpPr>
                  <p:cNvPr id="107" name="Freeform 89"/>
                  <p:cNvSpPr>
                    <a:spLocks/>
                  </p:cNvSpPr>
                  <p:nvPr/>
                </p:nvSpPr>
                <p:spPr bwMode="gray">
                  <a:xfrm>
                    <a:off x="2474" y="2368"/>
                    <a:ext cx="78" cy="99"/>
                  </a:xfrm>
                  <a:custGeom>
                    <a:avLst/>
                    <a:gdLst>
                      <a:gd name="T0" fmla="*/ 0 w 272"/>
                      <a:gd name="T1" fmla="*/ 0 h 338"/>
                      <a:gd name="T2" fmla="*/ 0 w 272"/>
                      <a:gd name="T3" fmla="*/ 0 h 338"/>
                      <a:gd name="T4" fmla="*/ 0 w 272"/>
                      <a:gd name="T5" fmla="*/ 0 h 338"/>
                      <a:gd name="T6" fmla="*/ 0 w 272"/>
                      <a:gd name="T7" fmla="*/ 0 h 338"/>
                      <a:gd name="T8" fmla="*/ 0 w 272"/>
                      <a:gd name="T9" fmla="*/ 0 h 338"/>
                      <a:gd name="T10" fmla="*/ 0 w 272"/>
                      <a:gd name="T11" fmla="*/ 0 h 338"/>
                      <a:gd name="T12" fmla="*/ 0 w 272"/>
                      <a:gd name="T13" fmla="*/ 0 h 338"/>
                      <a:gd name="T14" fmla="*/ 0 60000 65536"/>
                      <a:gd name="T15" fmla="*/ 0 60000 65536"/>
                      <a:gd name="T16" fmla="*/ 0 60000 65536"/>
                      <a:gd name="T17" fmla="*/ 0 60000 65536"/>
                      <a:gd name="T18" fmla="*/ 0 60000 65536"/>
                      <a:gd name="T19" fmla="*/ 0 60000 65536"/>
                      <a:gd name="T20" fmla="*/ 0 60000 65536"/>
                      <a:gd name="T21" fmla="*/ 0 w 272"/>
                      <a:gd name="T22" fmla="*/ 0 h 338"/>
                      <a:gd name="T23" fmla="*/ 272 w 272"/>
                      <a:gd name="T24" fmla="*/ 338 h 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2" h="338">
                        <a:moveTo>
                          <a:pt x="12" y="264"/>
                        </a:moveTo>
                        <a:lnTo>
                          <a:pt x="34" y="273"/>
                        </a:lnTo>
                        <a:lnTo>
                          <a:pt x="272" y="338"/>
                        </a:lnTo>
                        <a:lnTo>
                          <a:pt x="272" y="337"/>
                        </a:lnTo>
                        <a:lnTo>
                          <a:pt x="35" y="26"/>
                        </a:lnTo>
                        <a:cubicBezTo>
                          <a:pt x="0" y="0"/>
                          <a:pt x="66" y="140"/>
                          <a:pt x="62" y="180"/>
                        </a:cubicBezTo>
                        <a:cubicBezTo>
                          <a:pt x="58" y="220"/>
                          <a:pt x="22" y="247"/>
                          <a:pt x="12" y="264"/>
                        </a:cubicBezTo>
                        <a:close/>
                      </a:path>
                    </a:pathLst>
                  </a:custGeom>
                  <a:solidFill>
                    <a:schemeClr val="bg1"/>
                  </a:solidFill>
                  <a:ln w="12700">
                    <a:solidFill>
                      <a:srgbClr val="9F9F9F"/>
                    </a:solidFill>
                    <a:miter lim="800000"/>
                    <a:headEnd/>
                    <a:tailEnd/>
                  </a:ln>
                </p:spPr>
                <p:txBody>
                  <a:bodyPr/>
                  <a:lstStyle/>
                  <a:p>
                    <a:pPr>
                      <a:spcBef>
                        <a:spcPts val="600"/>
                      </a:spcBef>
                      <a:buClr>
                        <a:srgbClr val="F0AB00"/>
                      </a:buClr>
                      <a:buSzPct val="80000"/>
                      <a:buFont typeface="Wingdings" pitchFamily="2" charset="2"/>
                      <a:buNone/>
                    </a:pPr>
                    <a:endParaRPr lang="en-US" dirty="0"/>
                  </a:p>
                </p:txBody>
              </p:sp>
            </p:grpSp>
            <p:grpSp>
              <p:nvGrpSpPr>
                <p:cNvPr id="20" name="Group 90"/>
                <p:cNvGrpSpPr>
                  <a:grpSpLocks/>
                </p:cNvGrpSpPr>
                <p:nvPr/>
              </p:nvGrpSpPr>
              <p:grpSpPr bwMode="auto">
                <a:xfrm>
                  <a:off x="2174" y="2323"/>
                  <a:ext cx="137" cy="207"/>
                  <a:chOff x="2198" y="2432"/>
                  <a:chExt cx="153" cy="232"/>
                </a:xfrm>
              </p:grpSpPr>
              <p:sp>
                <p:nvSpPr>
                  <p:cNvPr id="97" name="Line 91"/>
                  <p:cNvSpPr>
                    <a:spLocks noChangeShapeType="1"/>
                  </p:cNvSpPr>
                  <p:nvPr/>
                </p:nvSpPr>
                <p:spPr bwMode="gray">
                  <a:xfrm>
                    <a:off x="2198" y="2631"/>
                    <a:ext cx="153" cy="33"/>
                  </a:xfrm>
                  <a:prstGeom prst="line">
                    <a:avLst/>
                  </a:prstGeom>
                  <a:noFill/>
                  <a:ln w="12700">
                    <a:solidFill>
                      <a:srgbClr val="C0C0C0"/>
                    </a:solidFill>
                    <a:round/>
                    <a:headEnd/>
                    <a:tailEnd/>
                  </a:ln>
                </p:spPr>
                <p:txBody>
                  <a:bodyPr/>
                  <a:lstStyle/>
                  <a:p>
                    <a:endParaRPr lang="en-US" dirty="0"/>
                  </a:p>
                </p:txBody>
              </p:sp>
              <p:sp>
                <p:nvSpPr>
                  <p:cNvPr id="98" name="Line 92"/>
                  <p:cNvSpPr>
                    <a:spLocks noChangeShapeType="1"/>
                  </p:cNvSpPr>
                  <p:nvPr/>
                </p:nvSpPr>
                <p:spPr bwMode="gray">
                  <a:xfrm>
                    <a:off x="2198" y="2603"/>
                    <a:ext cx="153" cy="33"/>
                  </a:xfrm>
                  <a:prstGeom prst="line">
                    <a:avLst/>
                  </a:prstGeom>
                  <a:noFill/>
                  <a:ln w="12700">
                    <a:solidFill>
                      <a:srgbClr val="C0C0C0"/>
                    </a:solidFill>
                    <a:round/>
                    <a:headEnd/>
                    <a:tailEnd/>
                  </a:ln>
                </p:spPr>
                <p:txBody>
                  <a:bodyPr/>
                  <a:lstStyle/>
                  <a:p>
                    <a:endParaRPr lang="en-US" dirty="0"/>
                  </a:p>
                </p:txBody>
              </p:sp>
              <p:sp>
                <p:nvSpPr>
                  <p:cNvPr id="99" name="Line 93"/>
                  <p:cNvSpPr>
                    <a:spLocks noChangeShapeType="1"/>
                  </p:cNvSpPr>
                  <p:nvPr/>
                </p:nvSpPr>
                <p:spPr bwMode="gray">
                  <a:xfrm>
                    <a:off x="2198" y="2575"/>
                    <a:ext cx="153" cy="33"/>
                  </a:xfrm>
                  <a:prstGeom prst="line">
                    <a:avLst/>
                  </a:prstGeom>
                  <a:noFill/>
                  <a:ln w="12700">
                    <a:solidFill>
                      <a:srgbClr val="C0C0C0"/>
                    </a:solidFill>
                    <a:round/>
                    <a:headEnd/>
                    <a:tailEnd/>
                  </a:ln>
                </p:spPr>
                <p:txBody>
                  <a:bodyPr/>
                  <a:lstStyle/>
                  <a:p>
                    <a:endParaRPr lang="en-US" dirty="0"/>
                  </a:p>
                </p:txBody>
              </p:sp>
              <p:sp>
                <p:nvSpPr>
                  <p:cNvPr id="100" name="Line 94"/>
                  <p:cNvSpPr>
                    <a:spLocks noChangeShapeType="1"/>
                  </p:cNvSpPr>
                  <p:nvPr/>
                </p:nvSpPr>
                <p:spPr bwMode="gray">
                  <a:xfrm>
                    <a:off x="2198" y="2546"/>
                    <a:ext cx="153" cy="33"/>
                  </a:xfrm>
                  <a:prstGeom prst="line">
                    <a:avLst/>
                  </a:prstGeom>
                  <a:noFill/>
                  <a:ln w="12700">
                    <a:solidFill>
                      <a:srgbClr val="C0C0C0"/>
                    </a:solidFill>
                    <a:round/>
                    <a:headEnd/>
                    <a:tailEnd/>
                  </a:ln>
                </p:spPr>
                <p:txBody>
                  <a:bodyPr/>
                  <a:lstStyle/>
                  <a:p>
                    <a:endParaRPr lang="en-US" dirty="0"/>
                  </a:p>
                </p:txBody>
              </p:sp>
              <p:sp>
                <p:nvSpPr>
                  <p:cNvPr id="101" name="Line 95"/>
                  <p:cNvSpPr>
                    <a:spLocks noChangeShapeType="1"/>
                  </p:cNvSpPr>
                  <p:nvPr/>
                </p:nvSpPr>
                <p:spPr bwMode="gray">
                  <a:xfrm>
                    <a:off x="2198" y="2489"/>
                    <a:ext cx="153" cy="33"/>
                  </a:xfrm>
                  <a:prstGeom prst="line">
                    <a:avLst/>
                  </a:prstGeom>
                  <a:noFill/>
                  <a:ln w="12700">
                    <a:solidFill>
                      <a:srgbClr val="C0C0C0"/>
                    </a:solidFill>
                    <a:round/>
                    <a:headEnd/>
                    <a:tailEnd/>
                  </a:ln>
                </p:spPr>
                <p:txBody>
                  <a:bodyPr/>
                  <a:lstStyle/>
                  <a:p>
                    <a:endParaRPr lang="en-US" dirty="0"/>
                  </a:p>
                </p:txBody>
              </p:sp>
              <p:sp>
                <p:nvSpPr>
                  <p:cNvPr id="102" name="Line 96"/>
                  <p:cNvSpPr>
                    <a:spLocks noChangeShapeType="1"/>
                  </p:cNvSpPr>
                  <p:nvPr/>
                </p:nvSpPr>
                <p:spPr bwMode="gray">
                  <a:xfrm>
                    <a:off x="2198" y="2432"/>
                    <a:ext cx="153" cy="33"/>
                  </a:xfrm>
                  <a:prstGeom prst="line">
                    <a:avLst/>
                  </a:prstGeom>
                  <a:noFill/>
                  <a:ln w="12700">
                    <a:solidFill>
                      <a:srgbClr val="C0C0C0"/>
                    </a:solidFill>
                    <a:round/>
                    <a:headEnd/>
                    <a:tailEnd/>
                  </a:ln>
                </p:spPr>
                <p:txBody>
                  <a:bodyPr/>
                  <a:lstStyle/>
                  <a:p>
                    <a:endParaRPr lang="en-US" dirty="0"/>
                  </a:p>
                </p:txBody>
              </p:sp>
              <p:sp>
                <p:nvSpPr>
                  <p:cNvPr id="103" name="Line 97"/>
                  <p:cNvSpPr>
                    <a:spLocks noChangeShapeType="1"/>
                  </p:cNvSpPr>
                  <p:nvPr/>
                </p:nvSpPr>
                <p:spPr bwMode="gray">
                  <a:xfrm>
                    <a:off x="2198" y="2461"/>
                    <a:ext cx="153" cy="33"/>
                  </a:xfrm>
                  <a:prstGeom prst="line">
                    <a:avLst/>
                  </a:prstGeom>
                  <a:noFill/>
                  <a:ln w="12700">
                    <a:solidFill>
                      <a:srgbClr val="C0C0C0"/>
                    </a:solidFill>
                    <a:round/>
                    <a:headEnd/>
                    <a:tailEnd/>
                  </a:ln>
                </p:spPr>
                <p:txBody>
                  <a:bodyPr/>
                  <a:lstStyle/>
                  <a:p>
                    <a:endParaRPr lang="en-US" dirty="0"/>
                  </a:p>
                </p:txBody>
              </p:sp>
              <p:sp>
                <p:nvSpPr>
                  <p:cNvPr id="104" name="Line 98"/>
                  <p:cNvSpPr>
                    <a:spLocks noChangeShapeType="1"/>
                  </p:cNvSpPr>
                  <p:nvPr/>
                </p:nvSpPr>
                <p:spPr bwMode="gray">
                  <a:xfrm>
                    <a:off x="2198" y="2518"/>
                    <a:ext cx="153" cy="33"/>
                  </a:xfrm>
                  <a:prstGeom prst="line">
                    <a:avLst/>
                  </a:prstGeom>
                  <a:noFill/>
                  <a:ln w="12700">
                    <a:solidFill>
                      <a:srgbClr val="C0C0C0"/>
                    </a:solidFill>
                    <a:round/>
                    <a:headEnd/>
                    <a:tailEnd/>
                  </a:ln>
                </p:spPr>
                <p:txBody>
                  <a:bodyPr/>
                  <a:lstStyle/>
                  <a:p>
                    <a:endParaRPr lang="en-US" dirty="0"/>
                  </a:p>
                </p:txBody>
              </p:sp>
            </p:grpSp>
          </p:grpSp>
          <p:pic>
            <p:nvPicPr>
              <p:cNvPr id="94" name="Picture 57" descr="process_magnify_analyse_L"/>
              <p:cNvPicPr>
                <a:picLocks noChangeAspect="1" noChangeArrowheads="1"/>
              </p:cNvPicPr>
              <p:nvPr/>
            </p:nvPicPr>
            <p:blipFill>
              <a:blip r:embed="rId10" cstate="screen"/>
              <a:srcRect/>
              <a:stretch>
                <a:fillRect/>
              </a:stretch>
            </p:blipFill>
            <p:spPr bwMode="gray">
              <a:xfrm rot="1493016">
                <a:off x="3427" y="897"/>
                <a:ext cx="478" cy="282"/>
              </a:xfrm>
              <a:prstGeom prst="rect">
                <a:avLst/>
              </a:prstGeom>
              <a:noFill/>
              <a:ln w="9525">
                <a:noFill/>
                <a:miter lim="800000"/>
                <a:headEnd/>
                <a:tailEnd/>
              </a:ln>
            </p:spPr>
          </p:pic>
        </p:grpSp>
        <p:sp>
          <p:nvSpPr>
            <p:cNvPr id="172" name="Text Box 71"/>
            <p:cNvSpPr txBox="1">
              <a:spLocks noChangeArrowheads="1"/>
            </p:cNvSpPr>
            <p:nvPr/>
          </p:nvSpPr>
          <p:spPr bwMode="invGray">
            <a:xfrm>
              <a:off x="327025" y="5010062"/>
              <a:ext cx="1108334" cy="39701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pPr>
              <a:r>
                <a:rPr lang="en-US" sz="1100" b="1" dirty="0" smtClean="0">
                  <a:solidFill>
                    <a:srgbClr val="226CA9"/>
                  </a:solidFill>
                </a:rPr>
                <a:t>Regulatory Authorities</a:t>
              </a:r>
            </a:p>
          </p:txBody>
        </p:sp>
      </p:grpSp>
      <p:grpSp>
        <p:nvGrpSpPr>
          <p:cNvPr id="21" name="Gruppieren 177"/>
          <p:cNvGrpSpPr/>
          <p:nvPr/>
        </p:nvGrpSpPr>
        <p:grpSpPr>
          <a:xfrm>
            <a:off x="6943555" y="5128077"/>
            <a:ext cx="1088870" cy="1023472"/>
            <a:chOff x="6652227" y="1360359"/>
            <a:chExt cx="1088870" cy="1023472"/>
          </a:xfrm>
        </p:grpSpPr>
        <p:grpSp>
          <p:nvGrpSpPr>
            <p:cNvPr id="22" name="Group 107"/>
            <p:cNvGrpSpPr>
              <a:grpSpLocks/>
            </p:cNvGrpSpPr>
            <p:nvPr/>
          </p:nvGrpSpPr>
          <p:grpSpPr bwMode="gray">
            <a:xfrm>
              <a:off x="6665979" y="1360359"/>
              <a:ext cx="871538" cy="604838"/>
              <a:chOff x="4451" y="1221"/>
              <a:chExt cx="549" cy="381"/>
            </a:xfrm>
          </p:grpSpPr>
          <p:sp>
            <p:nvSpPr>
              <p:cNvPr id="57" name="Freeform 102"/>
              <p:cNvSpPr>
                <a:spLocks/>
              </p:cNvSpPr>
              <p:nvPr/>
            </p:nvSpPr>
            <p:spPr bwMode="gray">
              <a:xfrm>
                <a:off x="4820" y="1283"/>
                <a:ext cx="180" cy="256"/>
              </a:xfrm>
              <a:custGeom>
                <a:avLst/>
                <a:gdLst>
                  <a:gd name="T0" fmla="*/ 0 w 876"/>
                  <a:gd name="T1" fmla="*/ 0 h 1243"/>
                  <a:gd name="T2" fmla="*/ 0 w 876"/>
                  <a:gd name="T3" fmla="*/ 0 h 1243"/>
                  <a:gd name="T4" fmla="*/ 0 w 876"/>
                  <a:gd name="T5" fmla="*/ 0 h 1243"/>
                  <a:gd name="T6" fmla="*/ 0 w 876"/>
                  <a:gd name="T7" fmla="*/ 0 h 1243"/>
                  <a:gd name="T8" fmla="*/ 0 w 876"/>
                  <a:gd name="T9" fmla="*/ 0 h 1243"/>
                  <a:gd name="T10" fmla="*/ 0 w 876"/>
                  <a:gd name="T11" fmla="*/ 0 h 1243"/>
                  <a:gd name="T12" fmla="*/ 0 w 876"/>
                  <a:gd name="T13" fmla="*/ 0 h 1243"/>
                  <a:gd name="T14" fmla="*/ 0 w 876"/>
                  <a:gd name="T15" fmla="*/ 0 h 1243"/>
                  <a:gd name="T16" fmla="*/ 0 w 876"/>
                  <a:gd name="T17" fmla="*/ 0 h 1243"/>
                  <a:gd name="T18" fmla="*/ 0 w 876"/>
                  <a:gd name="T19" fmla="*/ 0 h 1243"/>
                  <a:gd name="T20" fmla="*/ 0 w 876"/>
                  <a:gd name="T21" fmla="*/ 0 h 1243"/>
                  <a:gd name="T22" fmla="*/ 0 w 876"/>
                  <a:gd name="T23" fmla="*/ 0 h 1243"/>
                  <a:gd name="T24" fmla="*/ 0 w 876"/>
                  <a:gd name="T25" fmla="*/ 0 h 1243"/>
                  <a:gd name="T26" fmla="*/ 0 w 876"/>
                  <a:gd name="T27" fmla="*/ 0 h 1243"/>
                  <a:gd name="T28" fmla="*/ 0 w 876"/>
                  <a:gd name="T29" fmla="*/ 0 h 1243"/>
                  <a:gd name="T30" fmla="*/ 0 w 876"/>
                  <a:gd name="T31" fmla="*/ 0 h 1243"/>
                  <a:gd name="T32" fmla="*/ 0 w 876"/>
                  <a:gd name="T33" fmla="*/ 0 h 1243"/>
                  <a:gd name="T34" fmla="*/ 0 w 876"/>
                  <a:gd name="T35" fmla="*/ 0 h 1243"/>
                  <a:gd name="T36" fmla="*/ 0 w 876"/>
                  <a:gd name="T37" fmla="*/ 0 h 1243"/>
                  <a:gd name="T38" fmla="*/ 0 w 876"/>
                  <a:gd name="T39" fmla="*/ 0 h 1243"/>
                  <a:gd name="T40" fmla="*/ 0 w 876"/>
                  <a:gd name="T41" fmla="*/ 0 h 1243"/>
                  <a:gd name="T42" fmla="*/ 0 w 876"/>
                  <a:gd name="T43" fmla="*/ 0 h 1243"/>
                  <a:gd name="T44" fmla="*/ 0 w 876"/>
                  <a:gd name="T45" fmla="*/ 0 h 1243"/>
                  <a:gd name="T46" fmla="*/ 0 w 876"/>
                  <a:gd name="T47" fmla="*/ 0 h 1243"/>
                  <a:gd name="T48" fmla="*/ 0 w 876"/>
                  <a:gd name="T49" fmla="*/ 0 h 1243"/>
                  <a:gd name="T50" fmla="*/ 0 w 876"/>
                  <a:gd name="T51" fmla="*/ 0 h 1243"/>
                  <a:gd name="T52" fmla="*/ 0 w 876"/>
                  <a:gd name="T53" fmla="*/ 0 h 1243"/>
                  <a:gd name="T54" fmla="*/ 0 w 876"/>
                  <a:gd name="T55" fmla="*/ 0 h 1243"/>
                  <a:gd name="T56" fmla="*/ 0 w 876"/>
                  <a:gd name="T57" fmla="*/ 0 h 1243"/>
                  <a:gd name="T58" fmla="*/ 0 w 876"/>
                  <a:gd name="T59" fmla="*/ 0 h 1243"/>
                  <a:gd name="T60" fmla="*/ 0 w 876"/>
                  <a:gd name="T61" fmla="*/ 0 h 1243"/>
                  <a:gd name="T62" fmla="*/ 0 w 876"/>
                  <a:gd name="T63" fmla="*/ 0 h 1243"/>
                  <a:gd name="T64" fmla="*/ 0 w 876"/>
                  <a:gd name="T65" fmla="*/ 0 h 1243"/>
                  <a:gd name="T66" fmla="*/ 0 w 876"/>
                  <a:gd name="T67" fmla="*/ 0 h 1243"/>
                  <a:gd name="T68" fmla="*/ 0 w 876"/>
                  <a:gd name="T69" fmla="*/ 0 h 1243"/>
                  <a:gd name="T70" fmla="*/ 0 w 876"/>
                  <a:gd name="T71" fmla="*/ 0 h 1243"/>
                  <a:gd name="T72" fmla="*/ 0 w 876"/>
                  <a:gd name="T73" fmla="*/ 0 h 12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76"/>
                  <a:gd name="T112" fmla="*/ 0 h 1243"/>
                  <a:gd name="T113" fmla="*/ 876 w 876"/>
                  <a:gd name="T114" fmla="*/ 1243 h 124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76" h="1243">
                    <a:moveTo>
                      <a:pt x="876" y="57"/>
                    </a:moveTo>
                    <a:cubicBezTo>
                      <a:pt x="876" y="48"/>
                      <a:pt x="876" y="48"/>
                      <a:pt x="876" y="48"/>
                    </a:cubicBezTo>
                    <a:cubicBezTo>
                      <a:pt x="876" y="22"/>
                      <a:pt x="856" y="1"/>
                      <a:pt x="830" y="0"/>
                    </a:cubicBezTo>
                    <a:cubicBezTo>
                      <a:pt x="830" y="0"/>
                      <a:pt x="830" y="0"/>
                      <a:pt x="830" y="0"/>
                    </a:cubicBezTo>
                    <a:cubicBezTo>
                      <a:pt x="46" y="0"/>
                      <a:pt x="46" y="0"/>
                      <a:pt x="46" y="0"/>
                    </a:cubicBezTo>
                    <a:cubicBezTo>
                      <a:pt x="46" y="0"/>
                      <a:pt x="46" y="0"/>
                      <a:pt x="46" y="0"/>
                    </a:cubicBezTo>
                    <a:cubicBezTo>
                      <a:pt x="20" y="1"/>
                      <a:pt x="0" y="22"/>
                      <a:pt x="0" y="48"/>
                    </a:cubicBezTo>
                    <a:cubicBezTo>
                      <a:pt x="0" y="57"/>
                      <a:pt x="0" y="57"/>
                      <a:pt x="0" y="57"/>
                    </a:cubicBezTo>
                    <a:cubicBezTo>
                      <a:pt x="0" y="83"/>
                      <a:pt x="20" y="104"/>
                      <a:pt x="46" y="105"/>
                    </a:cubicBezTo>
                    <a:cubicBezTo>
                      <a:pt x="46" y="266"/>
                      <a:pt x="46" y="266"/>
                      <a:pt x="46" y="266"/>
                    </a:cubicBezTo>
                    <a:cubicBezTo>
                      <a:pt x="20" y="267"/>
                      <a:pt x="0" y="288"/>
                      <a:pt x="0" y="314"/>
                    </a:cubicBezTo>
                    <a:cubicBezTo>
                      <a:pt x="0" y="323"/>
                      <a:pt x="0" y="323"/>
                      <a:pt x="0" y="323"/>
                    </a:cubicBezTo>
                    <a:cubicBezTo>
                      <a:pt x="0" y="349"/>
                      <a:pt x="20" y="370"/>
                      <a:pt x="46" y="371"/>
                    </a:cubicBezTo>
                    <a:cubicBezTo>
                      <a:pt x="46" y="872"/>
                      <a:pt x="46" y="872"/>
                      <a:pt x="46" y="872"/>
                    </a:cubicBezTo>
                    <a:cubicBezTo>
                      <a:pt x="20" y="873"/>
                      <a:pt x="0" y="894"/>
                      <a:pt x="0" y="920"/>
                    </a:cubicBezTo>
                    <a:cubicBezTo>
                      <a:pt x="0" y="930"/>
                      <a:pt x="0" y="930"/>
                      <a:pt x="0" y="930"/>
                    </a:cubicBezTo>
                    <a:cubicBezTo>
                      <a:pt x="0" y="955"/>
                      <a:pt x="20" y="976"/>
                      <a:pt x="46" y="977"/>
                    </a:cubicBezTo>
                    <a:cubicBezTo>
                      <a:pt x="46" y="1138"/>
                      <a:pt x="46" y="1138"/>
                      <a:pt x="46" y="1138"/>
                    </a:cubicBezTo>
                    <a:cubicBezTo>
                      <a:pt x="20" y="1139"/>
                      <a:pt x="0" y="1160"/>
                      <a:pt x="0" y="1186"/>
                    </a:cubicBezTo>
                    <a:cubicBezTo>
                      <a:pt x="0" y="1195"/>
                      <a:pt x="0" y="1195"/>
                      <a:pt x="0" y="1195"/>
                    </a:cubicBezTo>
                    <a:cubicBezTo>
                      <a:pt x="0" y="1221"/>
                      <a:pt x="20" y="1242"/>
                      <a:pt x="46" y="1243"/>
                    </a:cubicBezTo>
                    <a:cubicBezTo>
                      <a:pt x="46" y="1243"/>
                      <a:pt x="46" y="1243"/>
                      <a:pt x="46" y="1243"/>
                    </a:cubicBezTo>
                    <a:cubicBezTo>
                      <a:pt x="830" y="1243"/>
                      <a:pt x="830" y="1243"/>
                      <a:pt x="830" y="1243"/>
                    </a:cubicBezTo>
                    <a:cubicBezTo>
                      <a:pt x="830" y="1243"/>
                      <a:pt x="830" y="1243"/>
                      <a:pt x="830" y="1243"/>
                    </a:cubicBezTo>
                    <a:cubicBezTo>
                      <a:pt x="856" y="1242"/>
                      <a:pt x="876" y="1221"/>
                      <a:pt x="876" y="1195"/>
                    </a:cubicBezTo>
                    <a:cubicBezTo>
                      <a:pt x="876" y="1186"/>
                      <a:pt x="876" y="1186"/>
                      <a:pt x="876" y="1186"/>
                    </a:cubicBezTo>
                    <a:cubicBezTo>
                      <a:pt x="876" y="1160"/>
                      <a:pt x="856" y="1139"/>
                      <a:pt x="830" y="1138"/>
                    </a:cubicBezTo>
                    <a:cubicBezTo>
                      <a:pt x="830" y="977"/>
                      <a:pt x="830" y="977"/>
                      <a:pt x="830" y="977"/>
                    </a:cubicBezTo>
                    <a:cubicBezTo>
                      <a:pt x="856" y="976"/>
                      <a:pt x="876" y="955"/>
                      <a:pt x="876" y="930"/>
                    </a:cubicBezTo>
                    <a:cubicBezTo>
                      <a:pt x="876" y="920"/>
                      <a:pt x="876" y="920"/>
                      <a:pt x="876" y="920"/>
                    </a:cubicBezTo>
                    <a:cubicBezTo>
                      <a:pt x="876" y="894"/>
                      <a:pt x="856" y="873"/>
                      <a:pt x="830" y="872"/>
                    </a:cubicBezTo>
                    <a:cubicBezTo>
                      <a:pt x="830" y="371"/>
                      <a:pt x="830" y="371"/>
                      <a:pt x="830" y="371"/>
                    </a:cubicBezTo>
                    <a:cubicBezTo>
                      <a:pt x="856" y="370"/>
                      <a:pt x="876" y="349"/>
                      <a:pt x="876" y="323"/>
                    </a:cubicBezTo>
                    <a:cubicBezTo>
                      <a:pt x="876" y="314"/>
                      <a:pt x="876" y="314"/>
                      <a:pt x="876" y="314"/>
                    </a:cubicBezTo>
                    <a:cubicBezTo>
                      <a:pt x="876" y="288"/>
                      <a:pt x="856" y="267"/>
                      <a:pt x="830" y="266"/>
                    </a:cubicBezTo>
                    <a:cubicBezTo>
                      <a:pt x="830" y="105"/>
                      <a:pt x="830" y="105"/>
                      <a:pt x="830" y="105"/>
                    </a:cubicBezTo>
                    <a:cubicBezTo>
                      <a:pt x="856" y="104"/>
                      <a:pt x="876" y="83"/>
                      <a:pt x="876" y="57"/>
                    </a:cubicBezTo>
                    <a:close/>
                  </a:path>
                </a:pathLst>
              </a:custGeom>
              <a:solidFill>
                <a:schemeClr val="hlink"/>
              </a:solidFill>
              <a:ln w="9525">
                <a:noFill/>
                <a:round/>
                <a:headEnd/>
                <a:tailEnd/>
              </a:ln>
            </p:spPr>
            <p:txBody>
              <a:bodyPr/>
              <a:lstStyle/>
              <a:p>
                <a:endParaRPr lang="de-DE" dirty="0"/>
              </a:p>
            </p:txBody>
          </p:sp>
          <p:sp>
            <p:nvSpPr>
              <p:cNvPr id="58" name="Freeform 103"/>
              <p:cNvSpPr>
                <a:spLocks noEditPoints="1"/>
              </p:cNvSpPr>
              <p:nvPr/>
            </p:nvSpPr>
            <p:spPr bwMode="gray">
              <a:xfrm>
                <a:off x="4843" y="1344"/>
                <a:ext cx="134" cy="134"/>
              </a:xfrm>
              <a:custGeom>
                <a:avLst/>
                <a:gdLst>
                  <a:gd name="T0" fmla="*/ 0 w 654"/>
                  <a:gd name="T1" fmla="*/ 0 h 655"/>
                  <a:gd name="T2" fmla="*/ 0 w 654"/>
                  <a:gd name="T3" fmla="*/ 0 h 655"/>
                  <a:gd name="T4" fmla="*/ 0 w 654"/>
                  <a:gd name="T5" fmla="*/ 0 h 655"/>
                  <a:gd name="T6" fmla="*/ 0 w 654"/>
                  <a:gd name="T7" fmla="*/ 0 h 655"/>
                  <a:gd name="T8" fmla="*/ 0 w 654"/>
                  <a:gd name="T9" fmla="*/ 0 h 655"/>
                  <a:gd name="T10" fmla="*/ 0 w 654"/>
                  <a:gd name="T11" fmla="*/ 0 h 655"/>
                  <a:gd name="T12" fmla="*/ 0 w 654"/>
                  <a:gd name="T13" fmla="*/ 0 h 655"/>
                  <a:gd name="T14" fmla="*/ 0 w 654"/>
                  <a:gd name="T15" fmla="*/ 0 h 655"/>
                  <a:gd name="T16" fmla="*/ 0 w 654"/>
                  <a:gd name="T17" fmla="*/ 0 h 655"/>
                  <a:gd name="T18" fmla="*/ 0 w 654"/>
                  <a:gd name="T19" fmla="*/ 0 h 655"/>
                  <a:gd name="T20" fmla="*/ 0 w 654"/>
                  <a:gd name="T21" fmla="*/ 0 h 655"/>
                  <a:gd name="T22" fmla="*/ 0 w 654"/>
                  <a:gd name="T23" fmla="*/ 0 h 655"/>
                  <a:gd name="T24" fmla="*/ 0 w 654"/>
                  <a:gd name="T25" fmla="*/ 0 h 655"/>
                  <a:gd name="T26" fmla="*/ 0 w 654"/>
                  <a:gd name="T27" fmla="*/ 0 h 655"/>
                  <a:gd name="T28" fmla="*/ 0 w 654"/>
                  <a:gd name="T29" fmla="*/ 0 h 655"/>
                  <a:gd name="T30" fmla="*/ 0 w 654"/>
                  <a:gd name="T31" fmla="*/ 0 h 655"/>
                  <a:gd name="T32" fmla="*/ 0 w 654"/>
                  <a:gd name="T33" fmla="*/ 0 h 655"/>
                  <a:gd name="T34" fmla="*/ 0 w 654"/>
                  <a:gd name="T35" fmla="*/ 0 h 655"/>
                  <a:gd name="T36" fmla="*/ 0 w 654"/>
                  <a:gd name="T37" fmla="*/ 0 h 655"/>
                  <a:gd name="T38" fmla="*/ 0 w 654"/>
                  <a:gd name="T39" fmla="*/ 0 h 655"/>
                  <a:gd name="T40" fmla="*/ 0 w 654"/>
                  <a:gd name="T41" fmla="*/ 0 h 655"/>
                  <a:gd name="T42" fmla="*/ 0 w 654"/>
                  <a:gd name="T43" fmla="*/ 0 h 655"/>
                  <a:gd name="T44" fmla="*/ 0 w 654"/>
                  <a:gd name="T45" fmla="*/ 0 h 655"/>
                  <a:gd name="T46" fmla="*/ 0 w 654"/>
                  <a:gd name="T47" fmla="*/ 0 h 655"/>
                  <a:gd name="T48" fmla="*/ 0 w 654"/>
                  <a:gd name="T49" fmla="*/ 0 h 655"/>
                  <a:gd name="T50" fmla="*/ 0 w 654"/>
                  <a:gd name="T51" fmla="*/ 0 h 655"/>
                  <a:gd name="T52" fmla="*/ 0 w 654"/>
                  <a:gd name="T53" fmla="*/ 0 h 655"/>
                  <a:gd name="T54" fmla="*/ 0 w 654"/>
                  <a:gd name="T55" fmla="*/ 0 h 655"/>
                  <a:gd name="T56" fmla="*/ 0 w 654"/>
                  <a:gd name="T57" fmla="*/ 0 h 655"/>
                  <a:gd name="T58" fmla="*/ 0 w 654"/>
                  <a:gd name="T59" fmla="*/ 0 h 655"/>
                  <a:gd name="T60" fmla="*/ 0 w 654"/>
                  <a:gd name="T61" fmla="*/ 0 h 655"/>
                  <a:gd name="T62" fmla="*/ 0 w 654"/>
                  <a:gd name="T63" fmla="*/ 0 h 655"/>
                  <a:gd name="T64" fmla="*/ 0 w 654"/>
                  <a:gd name="T65" fmla="*/ 0 h 655"/>
                  <a:gd name="T66" fmla="*/ 0 w 654"/>
                  <a:gd name="T67" fmla="*/ 0 h 655"/>
                  <a:gd name="T68" fmla="*/ 0 w 654"/>
                  <a:gd name="T69" fmla="*/ 0 h 655"/>
                  <a:gd name="T70" fmla="*/ 0 w 654"/>
                  <a:gd name="T71" fmla="*/ 0 h 655"/>
                  <a:gd name="T72" fmla="*/ 0 w 654"/>
                  <a:gd name="T73" fmla="*/ 0 h 655"/>
                  <a:gd name="T74" fmla="*/ 0 w 654"/>
                  <a:gd name="T75" fmla="*/ 0 h 655"/>
                  <a:gd name="T76" fmla="*/ 0 w 654"/>
                  <a:gd name="T77" fmla="*/ 0 h 655"/>
                  <a:gd name="T78" fmla="*/ 0 w 654"/>
                  <a:gd name="T79" fmla="*/ 0 h 655"/>
                  <a:gd name="T80" fmla="*/ 0 w 654"/>
                  <a:gd name="T81" fmla="*/ 0 h 655"/>
                  <a:gd name="T82" fmla="*/ 0 w 654"/>
                  <a:gd name="T83" fmla="*/ 0 h 655"/>
                  <a:gd name="T84" fmla="*/ 0 w 654"/>
                  <a:gd name="T85" fmla="*/ 0 h 655"/>
                  <a:gd name="T86" fmla="*/ 0 w 654"/>
                  <a:gd name="T87" fmla="*/ 0 h 655"/>
                  <a:gd name="T88" fmla="*/ 0 w 654"/>
                  <a:gd name="T89" fmla="*/ 0 h 655"/>
                  <a:gd name="T90" fmla="*/ 0 w 654"/>
                  <a:gd name="T91" fmla="*/ 0 h 655"/>
                  <a:gd name="T92" fmla="*/ 0 w 654"/>
                  <a:gd name="T93" fmla="*/ 0 h 655"/>
                  <a:gd name="T94" fmla="*/ 0 w 654"/>
                  <a:gd name="T95" fmla="*/ 0 h 655"/>
                  <a:gd name="T96" fmla="*/ 0 w 654"/>
                  <a:gd name="T97" fmla="*/ 0 h 655"/>
                  <a:gd name="T98" fmla="*/ 0 w 654"/>
                  <a:gd name="T99" fmla="*/ 0 h 655"/>
                  <a:gd name="T100" fmla="*/ 0 w 654"/>
                  <a:gd name="T101" fmla="*/ 0 h 655"/>
                  <a:gd name="T102" fmla="*/ 0 w 654"/>
                  <a:gd name="T103" fmla="*/ 0 h 655"/>
                  <a:gd name="T104" fmla="*/ 0 w 654"/>
                  <a:gd name="T105" fmla="*/ 0 h 655"/>
                  <a:gd name="T106" fmla="*/ 0 w 654"/>
                  <a:gd name="T107" fmla="*/ 0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4"/>
                  <a:gd name="T163" fmla="*/ 0 h 655"/>
                  <a:gd name="T164" fmla="*/ 654 w 654"/>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4" h="655">
                    <a:moveTo>
                      <a:pt x="504" y="298"/>
                    </a:moveTo>
                    <a:cubicBezTo>
                      <a:pt x="504" y="200"/>
                      <a:pt x="425" y="121"/>
                      <a:pt x="327" y="121"/>
                    </a:cubicBezTo>
                    <a:cubicBezTo>
                      <a:pt x="229" y="121"/>
                      <a:pt x="150" y="200"/>
                      <a:pt x="150" y="298"/>
                    </a:cubicBezTo>
                    <a:cubicBezTo>
                      <a:pt x="150" y="373"/>
                      <a:pt x="150" y="438"/>
                      <a:pt x="232" y="463"/>
                    </a:cubicBezTo>
                    <a:cubicBezTo>
                      <a:pt x="232" y="505"/>
                      <a:pt x="232" y="505"/>
                      <a:pt x="232" y="505"/>
                    </a:cubicBezTo>
                    <a:cubicBezTo>
                      <a:pt x="232" y="521"/>
                      <a:pt x="245" y="534"/>
                      <a:pt x="261" y="534"/>
                    </a:cubicBezTo>
                    <a:cubicBezTo>
                      <a:pt x="393" y="534"/>
                      <a:pt x="393" y="534"/>
                      <a:pt x="393" y="534"/>
                    </a:cubicBezTo>
                    <a:cubicBezTo>
                      <a:pt x="409" y="534"/>
                      <a:pt x="422" y="521"/>
                      <a:pt x="422" y="505"/>
                    </a:cubicBezTo>
                    <a:cubicBezTo>
                      <a:pt x="422" y="463"/>
                      <a:pt x="422" y="463"/>
                      <a:pt x="422" y="463"/>
                    </a:cubicBezTo>
                    <a:cubicBezTo>
                      <a:pt x="504" y="438"/>
                      <a:pt x="504" y="373"/>
                      <a:pt x="504" y="298"/>
                    </a:cubicBezTo>
                    <a:close/>
                    <a:moveTo>
                      <a:pt x="243" y="416"/>
                    </a:moveTo>
                    <a:cubicBezTo>
                      <a:pt x="177" y="416"/>
                      <a:pt x="177" y="387"/>
                      <a:pt x="177" y="351"/>
                    </a:cubicBezTo>
                    <a:cubicBezTo>
                      <a:pt x="177" y="315"/>
                      <a:pt x="207" y="286"/>
                      <a:pt x="243" y="286"/>
                    </a:cubicBezTo>
                    <a:cubicBezTo>
                      <a:pt x="279" y="286"/>
                      <a:pt x="308" y="315"/>
                      <a:pt x="308" y="351"/>
                    </a:cubicBezTo>
                    <a:cubicBezTo>
                      <a:pt x="308" y="387"/>
                      <a:pt x="308" y="416"/>
                      <a:pt x="243" y="416"/>
                    </a:cubicBezTo>
                    <a:close/>
                    <a:moveTo>
                      <a:pt x="411" y="416"/>
                    </a:moveTo>
                    <a:cubicBezTo>
                      <a:pt x="346" y="416"/>
                      <a:pt x="346" y="387"/>
                      <a:pt x="346" y="351"/>
                    </a:cubicBezTo>
                    <a:cubicBezTo>
                      <a:pt x="346" y="315"/>
                      <a:pt x="375" y="286"/>
                      <a:pt x="411" y="286"/>
                    </a:cubicBezTo>
                    <a:cubicBezTo>
                      <a:pt x="447" y="286"/>
                      <a:pt x="477" y="315"/>
                      <a:pt x="477" y="351"/>
                    </a:cubicBezTo>
                    <a:cubicBezTo>
                      <a:pt x="477" y="387"/>
                      <a:pt x="477" y="416"/>
                      <a:pt x="411" y="416"/>
                    </a:cubicBezTo>
                    <a:close/>
                    <a:moveTo>
                      <a:pt x="157" y="205"/>
                    </a:moveTo>
                    <a:cubicBezTo>
                      <a:pt x="159" y="207"/>
                      <a:pt x="159" y="207"/>
                      <a:pt x="159" y="207"/>
                    </a:cubicBezTo>
                    <a:cubicBezTo>
                      <a:pt x="168" y="191"/>
                      <a:pt x="179" y="176"/>
                      <a:pt x="192" y="163"/>
                    </a:cubicBezTo>
                    <a:cubicBezTo>
                      <a:pt x="195" y="160"/>
                      <a:pt x="198" y="157"/>
                      <a:pt x="202" y="154"/>
                    </a:cubicBezTo>
                    <a:cubicBezTo>
                      <a:pt x="163" y="114"/>
                      <a:pt x="151" y="63"/>
                      <a:pt x="128" y="40"/>
                    </a:cubicBezTo>
                    <a:cubicBezTo>
                      <a:pt x="95" y="7"/>
                      <a:pt x="49" y="0"/>
                      <a:pt x="24" y="25"/>
                    </a:cubicBezTo>
                    <a:cubicBezTo>
                      <a:pt x="0" y="49"/>
                      <a:pt x="7" y="96"/>
                      <a:pt x="40" y="129"/>
                    </a:cubicBezTo>
                    <a:cubicBezTo>
                      <a:pt x="63" y="152"/>
                      <a:pt x="116" y="164"/>
                      <a:pt x="157" y="205"/>
                    </a:cubicBezTo>
                    <a:close/>
                    <a:moveTo>
                      <a:pt x="614" y="526"/>
                    </a:moveTo>
                    <a:cubicBezTo>
                      <a:pt x="591" y="503"/>
                      <a:pt x="538" y="491"/>
                      <a:pt x="497" y="450"/>
                    </a:cubicBezTo>
                    <a:cubicBezTo>
                      <a:pt x="487" y="440"/>
                      <a:pt x="487" y="440"/>
                      <a:pt x="487" y="440"/>
                    </a:cubicBezTo>
                    <a:cubicBezTo>
                      <a:pt x="475" y="453"/>
                      <a:pt x="459" y="465"/>
                      <a:pt x="436" y="473"/>
                    </a:cubicBezTo>
                    <a:cubicBezTo>
                      <a:pt x="436" y="484"/>
                      <a:pt x="436" y="484"/>
                      <a:pt x="436" y="484"/>
                    </a:cubicBezTo>
                    <a:cubicBezTo>
                      <a:pt x="450" y="498"/>
                      <a:pt x="450" y="498"/>
                      <a:pt x="450" y="498"/>
                    </a:cubicBezTo>
                    <a:cubicBezTo>
                      <a:pt x="491" y="539"/>
                      <a:pt x="503" y="592"/>
                      <a:pt x="526" y="615"/>
                    </a:cubicBezTo>
                    <a:cubicBezTo>
                      <a:pt x="559" y="648"/>
                      <a:pt x="605" y="655"/>
                      <a:pt x="630" y="630"/>
                    </a:cubicBezTo>
                    <a:cubicBezTo>
                      <a:pt x="654" y="606"/>
                      <a:pt x="647" y="559"/>
                      <a:pt x="614" y="526"/>
                    </a:cubicBezTo>
                    <a:close/>
                    <a:moveTo>
                      <a:pt x="495" y="207"/>
                    </a:moveTo>
                    <a:cubicBezTo>
                      <a:pt x="497" y="205"/>
                      <a:pt x="497" y="205"/>
                      <a:pt x="497" y="205"/>
                    </a:cubicBezTo>
                    <a:cubicBezTo>
                      <a:pt x="538" y="164"/>
                      <a:pt x="591" y="152"/>
                      <a:pt x="614" y="129"/>
                    </a:cubicBezTo>
                    <a:cubicBezTo>
                      <a:pt x="647" y="96"/>
                      <a:pt x="654" y="49"/>
                      <a:pt x="630" y="25"/>
                    </a:cubicBezTo>
                    <a:cubicBezTo>
                      <a:pt x="605" y="0"/>
                      <a:pt x="559" y="7"/>
                      <a:pt x="526" y="40"/>
                    </a:cubicBezTo>
                    <a:cubicBezTo>
                      <a:pt x="503" y="63"/>
                      <a:pt x="491" y="114"/>
                      <a:pt x="452" y="154"/>
                    </a:cubicBezTo>
                    <a:cubicBezTo>
                      <a:pt x="456" y="157"/>
                      <a:pt x="459" y="160"/>
                      <a:pt x="462" y="163"/>
                    </a:cubicBezTo>
                    <a:cubicBezTo>
                      <a:pt x="475" y="176"/>
                      <a:pt x="486" y="191"/>
                      <a:pt x="495" y="207"/>
                    </a:cubicBezTo>
                    <a:close/>
                    <a:moveTo>
                      <a:pt x="167" y="440"/>
                    </a:moveTo>
                    <a:cubicBezTo>
                      <a:pt x="157" y="450"/>
                      <a:pt x="157" y="450"/>
                      <a:pt x="157" y="450"/>
                    </a:cubicBezTo>
                    <a:cubicBezTo>
                      <a:pt x="116" y="491"/>
                      <a:pt x="63" y="503"/>
                      <a:pt x="40" y="526"/>
                    </a:cubicBezTo>
                    <a:cubicBezTo>
                      <a:pt x="7" y="559"/>
                      <a:pt x="0" y="606"/>
                      <a:pt x="24" y="630"/>
                    </a:cubicBezTo>
                    <a:cubicBezTo>
                      <a:pt x="49" y="655"/>
                      <a:pt x="95" y="648"/>
                      <a:pt x="128" y="615"/>
                    </a:cubicBezTo>
                    <a:cubicBezTo>
                      <a:pt x="151" y="592"/>
                      <a:pt x="164" y="539"/>
                      <a:pt x="205" y="498"/>
                    </a:cubicBezTo>
                    <a:cubicBezTo>
                      <a:pt x="218" y="484"/>
                      <a:pt x="218" y="484"/>
                      <a:pt x="218" y="484"/>
                    </a:cubicBezTo>
                    <a:cubicBezTo>
                      <a:pt x="218" y="473"/>
                      <a:pt x="218" y="473"/>
                      <a:pt x="218" y="473"/>
                    </a:cubicBezTo>
                    <a:cubicBezTo>
                      <a:pt x="195" y="465"/>
                      <a:pt x="179" y="453"/>
                      <a:pt x="167" y="440"/>
                    </a:cubicBezTo>
                    <a:close/>
                  </a:path>
                </a:pathLst>
              </a:custGeom>
              <a:solidFill>
                <a:srgbClr val="FFFFFF"/>
              </a:solidFill>
              <a:ln w="9525">
                <a:noFill/>
                <a:round/>
                <a:headEnd/>
                <a:tailEnd/>
              </a:ln>
            </p:spPr>
            <p:txBody>
              <a:bodyPr/>
              <a:lstStyle/>
              <a:p>
                <a:endParaRPr lang="de-DE" dirty="0"/>
              </a:p>
            </p:txBody>
          </p:sp>
          <p:sp>
            <p:nvSpPr>
              <p:cNvPr id="59" name="Freeform 105"/>
              <p:cNvSpPr>
                <a:spLocks/>
              </p:cNvSpPr>
              <p:nvPr/>
            </p:nvSpPr>
            <p:spPr bwMode="gray">
              <a:xfrm>
                <a:off x="4451" y="1283"/>
                <a:ext cx="180" cy="256"/>
              </a:xfrm>
              <a:custGeom>
                <a:avLst/>
                <a:gdLst>
                  <a:gd name="T0" fmla="*/ 0 w 876"/>
                  <a:gd name="T1" fmla="*/ 0 h 1243"/>
                  <a:gd name="T2" fmla="*/ 0 w 876"/>
                  <a:gd name="T3" fmla="*/ 0 h 1243"/>
                  <a:gd name="T4" fmla="*/ 0 w 876"/>
                  <a:gd name="T5" fmla="*/ 0 h 1243"/>
                  <a:gd name="T6" fmla="*/ 0 w 876"/>
                  <a:gd name="T7" fmla="*/ 0 h 1243"/>
                  <a:gd name="T8" fmla="*/ 0 w 876"/>
                  <a:gd name="T9" fmla="*/ 0 h 1243"/>
                  <a:gd name="T10" fmla="*/ 0 w 876"/>
                  <a:gd name="T11" fmla="*/ 0 h 1243"/>
                  <a:gd name="T12" fmla="*/ 0 w 876"/>
                  <a:gd name="T13" fmla="*/ 0 h 1243"/>
                  <a:gd name="T14" fmla="*/ 0 w 876"/>
                  <a:gd name="T15" fmla="*/ 0 h 1243"/>
                  <a:gd name="T16" fmla="*/ 0 w 876"/>
                  <a:gd name="T17" fmla="*/ 0 h 1243"/>
                  <a:gd name="T18" fmla="*/ 0 w 876"/>
                  <a:gd name="T19" fmla="*/ 0 h 1243"/>
                  <a:gd name="T20" fmla="*/ 0 w 876"/>
                  <a:gd name="T21" fmla="*/ 0 h 1243"/>
                  <a:gd name="T22" fmla="*/ 0 w 876"/>
                  <a:gd name="T23" fmla="*/ 0 h 1243"/>
                  <a:gd name="T24" fmla="*/ 0 w 876"/>
                  <a:gd name="T25" fmla="*/ 0 h 1243"/>
                  <a:gd name="T26" fmla="*/ 0 w 876"/>
                  <a:gd name="T27" fmla="*/ 0 h 1243"/>
                  <a:gd name="T28" fmla="*/ 0 w 876"/>
                  <a:gd name="T29" fmla="*/ 0 h 1243"/>
                  <a:gd name="T30" fmla="*/ 0 w 876"/>
                  <a:gd name="T31" fmla="*/ 0 h 1243"/>
                  <a:gd name="T32" fmla="*/ 0 w 876"/>
                  <a:gd name="T33" fmla="*/ 0 h 1243"/>
                  <a:gd name="T34" fmla="*/ 0 w 876"/>
                  <a:gd name="T35" fmla="*/ 0 h 1243"/>
                  <a:gd name="T36" fmla="*/ 0 w 876"/>
                  <a:gd name="T37" fmla="*/ 0 h 1243"/>
                  <a:gd name="T38" fmla="*/ 0 w 876"/>
                  <a:gd name="T39" fmla="*/ 0 h 1243"/>
                  <a:gd name="T40" fmla="*/ 0 w 876"/>
                  <a:gd name="T41" fmla="*/ 0 h 1243"/>
                  <a:gd name="T42" fmla="*/ 0 w 876"/>
                  <a:gd name="T43" fmla="*/ 0 h 1243"/>
                  <a:gd name="T44" fmla="*/ 0 w 876"/>
                  <a:gd name="T45" fmla="*/ 0 h 1243"/>
                  <a:gd name="T46" fmla="*/ 0 w 876"/>
                  <a:gd name="T47" fmla="*/ 0 h 1243"/>
                  <a:gd name="T48" fmla="*/ 0 w 876"/>
                  <a:gd name="T49" fmla="*/ 0 h 1243"/>
                  <a:gd name="T50" fmla="*/ 0 w 876"/>
                  <a:gd name="T51" fmla="*/ 0 h 1243"/>
                  <a:gd name="T52" fmla="*/ 0 w 876"/>
                  <a:gd name="T53" fmla="*/ 0 h 1243"/>
                  <a:gd name="T54" fmla="*/ 0 w 876"/>
                  <a:gd name="T55" fmla="*/ 0 h 1243"/>
                  <a:gd name="T56" fmla="*/ 0 w 876"/>
                  <a:gd name="T57" fmla="*/ 0 h 1243"/>
                  <a:gd name="T58" fmla="*/ 0 w 876"/>
                  <a:gd name="T59" fmla="*/ 0 h 1243"/>
                  <a:gd name="T60" fmla="*/ 0 w 876"/>
                  <a:gd name="T61" fmla="*/ 0 h 1243"/>
                  <a:gd name="T62" fmla="*/ 0 w 876"/>
                  <a:gd name="T63" fmla="*/ 0 h 1243"/>
                  <a:gd name="T64" fmla="*/ 0 w 876"/>
                  <a:gd name="T65" fmla="*/ 0 h 1243"/>
                  <a:gd name="T66" fmla="*/ 0 w 876"/>
                  <a:gd name="T67" fmla="*/ 0 h 1243"/>
                  <a:gd name="T68" fmla="*/ 0 w 876"/>
                  <a:gd name="T69" fmla="*/ 0 h 1243"/>
                  <a:gd name="T70" fmla="*/ 0 w 876"/>
                  <a:gd name="T71" fmla="*/ 0 h 1243"/>
                  <a:gd name="T72" fmla="*/ 0 w 876"/>
                  <a:gd name="T73" fmla="*/ 0 h 12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76"/>
                  <a:gd name="T112" fmla="*/ 0 h 1243"/>
                  <a:gd name="T113" fmla="*/ 876 w 876"/>
                  <a:gd name="T114" fmla="*/ 1243 h 124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76" h="1243">
                    <a:moveTo>
                      <a:pt x="876" y="57"/>
                    </a:moveTo>
                    <a:cubicBezTo>
                      <a:pt x="876" y="48"/>
                      <a:pt x="876" y="48"/>
                      <a:pt x="876" y="48"/>
                    </a:cubicBezTo>
                    <a:cubicBezTo>
                      <a:pt x="876" y="22"/>
                      <a:pt x="856" y="1"/>
                      <a:pt x="830" y="0"/>
                    </a:cubicBezTo>
                    <a:cubicBezTo>
                      <a:pt x="830" y="0"/>
                      <a:pt x="830" y="0"/>
                      <a:pt x="830" y="0"/>
                    </a:cubicBezTo>
                    <a:cubicBezTo>
                      <a:pt x="46" y="0"/>
                      <a:pt x="46" y="0"/>
                      <a:pt x="46" y="0"/>
                    </a:cubicBezTo>
                    <a:cubicBezTo>
                      <a:pt x="46" y="0"/>
                      <a:pt x="46" y="0"/>
                      <a:pt x="46" y="0"/>
                    </a:cubicBezTo>
                    <a:cubicBezTo>
                      <a:pt x="20" y="1"/>
                      <a:pt x="0" y="22"/>
                      <a:pt x="0" y="48"/>
                    </a:cubicBezTo>
                    <a:cubicBezTo>
                      <a:pt x="0" y="57"/>
                      <a:pt x="0" y="57"/>
                      <a:pt x="0" y="57"/>
                    </a:cubicBezTo>
                    <a:cubicBezTo>
                      <a:pt x="0" y="83"/>
                      <a:pt x="20" y="104"/>
                      <a:pt x="46" y="105"/>
                    </a:cubicBezTo>
                    <a:cubicBezTo>
                      <a:pt x="46" y="266"/>
                      <a:pt x="46" y="266"/>
                      <a:pt x="46" y="266"/>
                    </a:cubicBezTo>
                    <a:cubicBezTo>
                      <a:pt x="20" y="267"/>
                      <a:pt x="0" y="288"/>
                      <a:pt x="0" y="314"/>
                    </a:cubicBezTo>
                    <a:cubicBezTo>
                      <a:pt x="0" y="323"/>
                      <a:pt x="0" y="323"/>
                      <a:pt x="0" y="323"/>
                    </a:cubicBezTo>
                    <a:cubicBezTo>
                      <a:pt x="0" y="349"/>
                      <a:pt x="20" y="370"/>
                      <a:pt x="46" y="371"/>
                    </a:cubicBezTo>
                    <a:cubicBezTo>
                      <a:pt x="46" y="872"/>
                      <a:pt x="46" y="872"/>
                      <a:pt x="46" y="872"/>
                    </a:cubicBezTo>
                    <a:cubicBezTo>
                      <a:pt x="20" y="873"/>
                      <a:pt x="0" y="894"/>
                      <a:pt x="0" y="920"/>
                    </a:cubicBezTo>
                    <a:cubicBezTo>
                      <a:pt x="0" y="930"/>
                      <a:pt x="0" y="930"/>
                      <a:pt x="0" y="930"/>
                    </a:cubicBezTo>
                    <a:cubicBezTo>
                      <a:pt x="0" y="955"/>
                      <a:pt x="20" y="976"/>
                      <a:pt x="46" y="977"/>
                    </a:cubicBezTo>
                    <a:cubicBezTo>
                      <a:pt x="46" y="1138"/>
                      <a:pt x="46" y="1138"/>
                      <a:pt x="46" y="1138"/>
                    </a:cubicBezTo>
                    <a:cubicBezTo>
                      <a:pt x="20" y="1139"/>
                      <a:pt x="0" y="1160"/>
                      <a:pt x="0" y="1186"/>
                    </a:cubicBezTo>
                    <a:cubicBezTo>
                      <a:pt x="0" y="1195"/>
                      <a:pt x="0" y="1195"/>
                      <a:pt x="0" y="1195"/>
                    </a:cubicBezTo>
                    <a:cubicBezTo>
                      <a:pt x="0" y="1221"/>
                      <a:pt x="20" y="1242"/>
                      <a:pt x="46" y="1243"/>
                    </a:cubicBezTo>
                    <a:cubicBezTo>
                      <a:pt x="46" y="1243"/>
                      <a:pt x="46" y="1243"/>
                      <a:pt x="46" y="1243"/>
                    </a:cubicBezTo>
                    <a:cubicBezTo>
                      <a:pt x="830" y="1243"/>
                      <a:pt x="830" y="1243"/>
                      <a:pt x="830" y="1243"/>
                    </a:cubicBezTo>
                    <a:cubicBezTo>
                      <a:pt x="830" y="1243"/>
                      <a:pt x="830" y="1243"/>
                      <a:pt x="830" y="1243"/>
                    </a:cubicBezTo>
                    <a:cubicBezTo>
                      <a:pt x="856" y="1242"/>
                      <a:pt x="876" y="1221"/>
                      <a:pt x="876" y="1195"/>
                    </a:cubicBezTo>
                    <a:cubicBezTo>
                      <a:pt x="876" y="1186"/>
                      <a:pt x="876" y="1186"/>
                      <a:pt x="876" y="1186"/>
                    </a:cubicBezTo>
                    <a:cubicBezTo>
                      <a:pt x="876" y="1160"/>
                      <a:pt x="856" y="1139"/>
                      <a:pt x="830" y="1138"/>
                    </a:cubicBezTo>
                    <a:cubicBezTo>
                      <a:pt x="830" y="977"/>
                      <a:pt x="830" y="977"/>
                      <a:pt x="830" y="977"/>
                    </a:cubicBezTo>
                    <a:cubicBezTo>
                      <a:pt x="856" y="976"/>
                      <a:pt x="876" y="955"/>
                      <a:pt x="876" y="930"/>
                    </a:cubicBezTo>
                    <a:cubicBezTo>
                      <a:pt x="876" y="920"/>
                      <a:pt x="876" y="920"/>
                      <a:pt x="876" y="920"/>
                    </a:cubicBezTo>
                    <a:cubicBezTo>
                      <a:pt x="876" y="894"/>
                      <a:pt x="856" y="873"/>
                      <a:pt x="830" y="872"/>
                    </a:cubicBezTo>
                    <a:cubicBezTo>
                      <a:pt x="830" y="371"/>
                      <a:pt x="830" y="371"/>
                      <a:pt x="830" y="371"/>
                    </a:cubicBezTo>
                    <a:cubicBezTo>
                      <a:pt x="856" y="370"/>
                      <a:pt x="876" y="349"/>
                      <a:pt x="876" y="323"/>
                    </a:cubicBezTo>
                    <a:cubicBezTo>
                      <a:pt x="876" y="314"/>
                      <a:pt x="876" y="314"/>
                      <a:pt x="876" y="314"/>
                    </a:cubicBezTo>
                    <a:cubicBezTo>
                      <a:pt x="876" y="288"/>
                      <a:pt x="856" y="267"/>
                      <a:pt x="830" y="266"/>
                    </a:cubicBezTo>
                    <a:cubicBezTo>
                      <a:pt x="830" y="105"/>
                      <a:pt x="830" y="105"/>
                      <a:pt x="830" y="105"/>
                    </a:cubicBezTo>
                    <a:cubicBezTo>
                      <a:pt x="856" y="104"/>
                      <a:pt x="876" y="83"/>
                      <a:pt x="876" y="57"/>
                    </a:cubicBezTo>
                    <a:close/>
                  </a:path>
                </a:pathLst>
              </a:custGeom>
              <a:solidFill>
                <a:schemeClr val="hlink"/>
              </a:solidFill>
              <a:ln w="9525">
                <a:noFill/>
                <a:round/>
                <a:headEnd/>
                <a:tailEnd/>
              </a:ln>
            </p:spPr>
            <p:txBody>
              <a:bodyPr/>
              <a:lstStyle/>
              <a:p>
                <a:endParaRPr lang="de-DE" dirty="0"/>
              </a:p>
            </p:txBody>
          </p:sp>
          <p:sp>
            <p:nvSpPr>
              <p:cNvPr id="60" name="Freeform 106"/>
              <p:cNvSpPr>
                <a:spLocks noEditPoints="1"/>
              </p:cNvSpPr>
              <p:nvPr/>
            </p:nvSpPr>
            <p:spPr bwMode="gray">
              <a:xfrm>
                <a:off x="4474" y="1344"/>
                <a:ext cx="134" cy="134"/>
              </a:xfrm>
              <a:custGeom>
                <a:avLst/>
                <a:gdLst>
                  <a:gd name="T0" fmla="*/ 0 w 654"/>
                  <a:gd name="T1" fmla="*/ 0 h 655"/>
                  <a:gd name="T2" fmla="*/ 0 w 654"/>
                  <a:gd name="T3" fmla="*/ 0 h 655"/>
                  <a:gd name="T4" fmla="*/ 0 w 654"/>
                  <a:gd name="T5" fmla="*/ 0 h 655"/>
                  <a:gd name="T6" fmla="*/ 0 w 654"/>
                  <a:gd name="T7" fmla="*/ 0 h 655"/>
                  <a:gd name="T8" fmla="*/ 0 w 654"/>
                  <a:gd name="T9" fmla="*/ 0 h 655"/>
                  <a:gd name="T10" fmla="*/ 0 w 654"/>
                  <a:gd name="T11" fmla="*/ 0 h 655"/>
                  <a:gd name="T12" fmla="*/ 0 w 654"/>
                  <a:gd name="T13" fmla="*/ 0 h 655"/>
                  <a:gd name="T14" fmla="*/ 0 w 654"/>
                  <a:gd name="T15" fmla="*/ 0 h 655"/>
                  <a:gd name="T16" fmla="*/ 0 w 654"/>
                  <a:gd name="T17" fmla="*/ 0 h 655"/>
                  <a:gd name="T18" fmla="*/ 0 w 654"/>
                  <a:gd name="T19" fmla="*/ 0 h 655"/>
                  <a:gd name="T20" fmla="*/ 0 w 654"/>
                  <a:gd name="T21" fmla="*/ 0 h 655"/>
                  <a:gd name="T22" fmla="*/ 0 w 654"/>
                  <a:gd name="T23" fmla="*/ 0 h 655"/>
                  <a:gd name="T24" fmla="*/ 0 w 654"/>
                  <a:gd name="T25" fmla="*/ 0 h 655"/>
                  <a:gd name="T26" fmla="*/ 0 w 654"/>
                  <a:gd name="T27" fmla="*/ 0 h 655"/>
                  <a:gd name="T28" fmla="*/ 0 w 654"/>
                  <a:gd name="T29" fmla="*/ 0 h 655"/>
                  <a:gd name="T30" fmla="*/ 0 w 654"/>
                  <a:gd name="T31" fmla="*/ 0 h 655"/>
                  <a:gd name="T32" fmla="*/ 0 w 654"/>
                  <a:gd name="T33" fmla="*/ 0 h 655"/>
                  <a:gd name="T34" fmla="*/ 0 w 654"/>
                  <a:gd name="T35" fmla="*/ 0 h 655"/>
                  <a:gd name="T36" fmla="*/ 0 w 654"/>
                  <a:gd name="T37" fmla="*/ 0 h 655"/>
                  <a:gd name="T38" fmla="*/ 0 w 654"/>
                  <a:gd name="T39" fmla="*/ 0 h 655"/>
                  <a:gd name="T40" fmla="*/ 0 w 654"/>
                  <a:gd name="T41" fmla="*/ 0 h 655"/>
                  <a:gd name="T42" fmla="*/ 0 w 654"/>
                  <a:gd name="T43" fmla="*/ 0 h 655"/>
                  <a:gd name="T44" fmla="*/ 0 w 654"/>
                  <a:gd name="T45" fmla="*/ 0 h 655"/>
                  <a:gd name="T46" fmla="*/ 0 w 654"/>
                  <a:gd name="T47" fmla="*/ 0 h 655"/>
                  <a:gd name="T48" fmla="*/ 0 w 654"/>
                  <a:gd name="T49" fmla="*/ 0 h 655"/>
                  <a:gd name="T50" fmla="*/ 0 w 654"/>
                  <a:gd name="T51" fmla="*/ 0 h 655"/>
                  <a:gd name="T52" fmla="*/ 0 w 654"/>
                  <a:gd name="T53" fmla="*/ 0 h 655"/>
                  <a:gd name="T54" fmla="*/ 0 w 654"/>
                  <a:gd name="T55" fmla="*/ 0 h 655"/>
                  <a:gd name="T56" fmla="*/ 0 w 654"/>
                  <a:gd name="T57" fmla="*/ 0 h 655"/>
                  <a:gd name="T58" fmla="*/ 0 w 654"/>
                  <a:gd name="T59" fmla="*/ 0 h 655"/>
                  <a:gd name="T60" fmla="*/ 0 w 654"/>
                  <a:gd name="T61" fmla="*/ 0 h 655"/>
                  <a:gd name="T62" fmla="*/ 0 w 654"/>
                  <a:gd name="T63" fmla="*/ 0 h 655"/>
                  <a:gd name="T64" fmla="*/ 0 w 654"/>
                  <a:gd name="T65" fmla="*/ 0 h 655"/>
                  <a:gd name="T66" fmla="*/ 0 w 654"/>
                  <a:gd name="T67" fmla="*/ 0 h 655"/>
                  <a:gd name="T68" fmla="*/ 0 w 654"/>
                  <a:gd name="T69" fmla="*/ 0 h 655"/>
                  <a:gd name="T70" fmla="*/ 0 w 654"/>
                  <a:gd name="T71" fmla="*/ 0 h 655"/>
                  <a:gd name="T72" fmla="*/ 0 w 654"/>
                  <a:gd name="T73" fmla="*/ 0 h 655"/>
                  <a:gd name="T74" fmla="*/ 0 w 654"/>
                  <a:gd name="T75" fmla="*/ 0 h 655"/>
                  <a:gd name="T76" fmla="*/ 0 w 654"/>
                  <a:gd name="T77" fmla="*/ 0 h 655"/>
                  <a:gd name="T78" fmla="*/ 0 w 654"/>
                  <a:gd name="T79" fmla="*/ 0 h 655"/>
                  <a:gd name="T80" fmla="*/ 0 w 654"/>
                  <a:gd name="T81" fmla="*/ 0 h 655"/>
                  <a:gd name="T82" fmla="*/ 0 w 654"/>
                  <a:gd name="T83" fmla="*/ 0 h 655"/>
                  <a:gd name="T84" fmla="*/ 0 w 654"/>
                  <a:gd name="T85" fmla="*/ 0 h 655"/>
                  <a:gd name="T86" fmla="*/ 0 w 654"/>
                  <a:gd name="T87" fmla="*/ 0 h 655"/>
                  <a:gd name="T88" fmla="*/ 0 w 654"/>
                  <a:gd name="T89" fmla="*/ 0 h 655"/>
                  <a:gd name="T90" fmla="*/ 0 w 654"/>
                  <a:gd name="T91" fmla="*/ 0 h 655"/>
                  <a:gd name="T92" fmla="*/ 0 w 654"/>
                  <a:gd name="T93" fmla="*/ 0 h 655"/>
                  <a:gd name="T94" fmla="*/ 0 w 654"/>
                  <a:gd name="T95" fmla="*/ 0 h 655"/>
                  <a:gd name="T96" fmla="*/ 0 w 654"/>
                  <a:gd name="T97" fmla="*/ 0 h 655"/>
                  <a:gd name="T98" fmla="*/ 0 w 654"/>
                  <a:gd name="T99" fmla="*/ 0 h 655"/>
                  <a:gd name="T100" fmla="*/ 0 w 654"/>
                  <a:gd name="T101" fmla="*/ 0 h 655"/>
                  <a:gd name="T102" fmla="*/ 0 w 654"/>
                  <a:gd name="T103" fmla="*/ 0 h 655"/>
                  <a:gd name="T104" fmla="*/ 0 w 654"/>
                  <a:gd name="T105" fmla="*/ 0 h 655"/>
                  <a:gd name="T106" fmla="*/ 0 w 654"/>
                  <a:gd name="T107" fmla="*/ 0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4"/>
                  <a:gd name="T163" fmla="*/ 0 h 655"/>
                  <a:gd name="T164" fmla="*/ 654 w 654"/>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4" h="655">
                    <a:moveTo>
                      <a:pt x="504" y="298"/>
                    </a:moveTo>
                    <a:cubicBezTo>
                      <a:pt x="504" y="200"/>
                      <a:pt x="425" y="121"/>
                      <a:pt x="327" y="121"/>
                    </a:cubicBezTo>
                    <a:cubicBezTo>
                      <a:pt x="229" y="121"/>
                      <a:pt x="150" y="200"/>
                      <a:pt x="150" y="298"/>
                    </a:cubicBezTo>
                    <a:cubicBezTo>
                      <a:pt x="150" y="373"/>
                      <a:pt x="150" y="438"/>
                      <a:pt x="232" y="463"/>
                    </a:cubicBezTo>
                    <a:cubicBezTo>
                      <a:pt x="232" y="505"/>
                      <a:pt x="232" y="505"/>
                      <a:pt x="232" y="505"/>
                    </a:cubicBezTo>
                    <a:cubicBezTo>
                      <a:pt x="232" y="521"/>
                      <a:pt x="245" y="534"/>
                      <a:pt x="261" y="534"/>
                    </a:cubicBezTo>
                    <a:cubicBezTo>
                      <a:pt x="393" y="534"/>
                      <a:pt x="393" y="534"/>
                      <a:pt x="393" y="534"/>
                    </a:cubicBezTo>
                    <a:cubicBezTo>
                      <a:pt x="409" y="534"/>
                      <a:pt x="422" y="521"/>
                      <a:pt x="422" y="505"/>
                    </a:cubicBezTo>
                    <a:cubicBezTo>
                      <a:pt x="422" y="463"/>
                      <a:pt x="422" y="463"/>
                      <a:pt x="422" y="463"/>
                    </a:cubicBezTo>
                    <a:cubicBezTo>
                      <a:pt x="504" y="438"/>
                      <a:pt x="504" y="373"/>
                      <a:pt x="504" y="298"/>
                    </a:cubicBezTo>
                    <a:close/>
                    <a:moveTo>
                      <a:pt x="243" y="416"/>
                    </a:moveTo>
                    <a:cubicBezTo>
                      <a:pt x="177" y="416"/>
                      <a:pt x="177" y="387"/>
                      <a:pt x="177" y="351"/>
                    </a:cubicBezTo>
                    <a:cubicBezTo>
                      <a:pt x="177" y="315"/>
                      <a:pt x="207" y="286"/>
                      <a:pt x="243" y="286"/>
                    </a:cubicBezTo>
                    <a:cubicBezTo>
                      <a:pt x="279" y="286"/>
                      <a:pt x="308" y="315"/>
                      <a:pt x="308" y="351"/>
                    </a:cubicBezTo>
                    <a:cubicBezTo>
                      <a:pt x="308" y="387"/>
                      <a:pt x="308" y="416"/>
                      <a:pt x="243" y="416"/>
                    </a:cubicBezTo>
                    <a:close/>
                    <a:moveTo>
                      <a:pt x="411" y="416"/>
                    </a:moveTo>
                    <a:cubicBezTo>
                      <a:pt x="346" y="416"/>
                      <a:pt x="346" y="387"/>
                      <a:pt x="346" y="351"/>
                    </a:cubicBezTo>
                    <a:cubicBezTo>
                      <a:pt x="346" y="315"/>
                      <a:pt x="375" y="286"/>
                      <a:pt x="411" y="286"/>
                    </a:cubicBezTo>
                    <a:cubicBezTo>
                      <a:pt x="447" y="286"/>
                      <a:pt x="477" y="315"/>
                      <a:pt x="477" y="351"/>
                    </a:cubicBezTo>
                    <a:cubicBezTo>
                      <a:pt x="477" y="387"/>
                      <a:pt x="477" y="416"/>
                      <a:pt x="411" y="416"/>
                    </a:cubicBezTo>
                    <a:close/>
                    <a:moveTo>
                      <a:pt x="157" y="205"/>
                    </a:moveTo>
                    <a:cubicBezTo>
                      <a:pt x="159" y="207"/>
                      <a:pt x="159" y="207"/>
                      <a:pt x="159" y="207"/>
                    </a:cubicBezTo>
                    <a:cubicBezTo>
                      <a:pt x="168" y="191"/>
                      <a:pt x="179" y="176"/>
                      <a:pt x="192" y="163"/>
                    </a:cubicBezTo>
                    <a:cubicBezTo>
                      <a:pt x="195" y="160"/>
                      <a:pt x="198" y="157"/>
                      <a:pt x="202" y="154"/>
                    </a:cubicBezTo>
                    <a:cubicBezTo>
                      <a:pt x="163" y="114"/>
                      <a:pt x="151" y="63"/>
                      <a:pt x="128" y="40"/>
                    </a:cubicBezTo>
                    <a:cubicBezTo>
                      <a:pt x="95" y="7"/>
                      <a:pt x="49" y="0"/>
                      <a:pt x="24" y="25"/>
                    </a:cubicBezTo>
                    <a:cubicBezTo>
                      <a:pt x="0" y="49"/>
                      <a:pt x="7" y="96"/>
                      <a:pt x="40" y="129"/>
                    </a:cubicBezTo>
                    <a:cubicBezTo>
                      <a:pt x="63" y="152"/>
                      <a:pt x="116" y="164"/>
                      <a:pt x="157" y="205"/>
                    </a:cubicBezTo>
                    <a:close/>
                    <a:moveTo>
                      <a:pt x="614" y="526"/>
                    </a:moveTo>
                    <a:cubicBezTo>
                      <a:pt x="591" y="503"/>
                      <a:pt x="538" y="491"/>
                      <a:pt x="497" y="450"/>
                    </a:cubicBezTo>
                    <a:cubicBezTo>
                      <a:pt x="487" y="440"/>
                      <a:pt x="487" y="440"/>
                      <a:pt x="487" y="440"/>
                    </a:cubicBezTo>
                    <a:cubicBezTo>
                      <a:pt x="475" y="453"/>
                      <a:pt x="459" y="465"/>
                      <a:pt x="436" y="473"/>
                    </a:cubicBezTo>
                    <a:cubicBezTo>
                      <a:pt x="436" y="484"/>
                      <a:pt x="436" y="484"/>
                      <a:pt x="436" y="484"/>
                    </a:cubicBezTo>
                    <a:cubicBezTo>
                      <a:pt x="450" y="498"/>
                      <a:pt x="450" y="498"/>
                      <a:pt x="450" y="498"/>
                    </a:cubicBezTo>
                    <a:cubicBezTo>
                      <a:pt x="491" y="539"/>
                      <a:pt x="503" y="592"/>
                      <a:pt x="526" y="615"/>
                    </a:cubicBezTo>
                    <a:cubicBezTo>
                      <a:pt x="559" y="648"/>
                      <a:pt x="605" y="655"/>
                      <a:pt x="630" y="630"/>
                    </a:cubicBezTo>
                    <a:cubicBezTo>
                      <a:pt x="654" y="606"/>
                      <a:pt x="647" y="559"/>
                      <a:pt x="614" y="526"/>
                    </a:cubicBezTo>
                    <a:close/>
                    <a:moveTo>
                      <a:pt x="495" y="207"/>
                    </a:moveTo>
                    <a:cubicBezTo>
                      <a:pt x="497" y="205"/>
                      <a:pt x="497" y="205"/>
                      <a:pt x="497" y="205"/>
                    </a:cubicBezTo>
                    <a:cubicBezTo>
                      <a:pt x="538" y="164"/>
                      <a:pt x="591" y="152"/>
                      <a:pt x="614" y="129"/>
                    </a:cubicBezTo>
                    <a:cubicBezTo>
                      <a:pt x="647" y="96"/>
                      <a:pt x="654" y="49"/>
                      <a:pt x="630" y="25"/>
                    </a:cubicBezTo>
                    <a:cubicBezTo>
                      <a:pt x="605" y="0"/>
                      <a:pt x="559" y="7"/>
                      <a:pt x="526" y="40"/>
                    </a:cubicBezTo>
                    <a:cubicBezTo>
                      <a:pt x="503" y="63"/>
                      <a:pt x="491" y="114"/>
                      <a:pt x="452" y="154"/>
                    </a:cubicBezTo>
                    <a:cubicBezTo>
                      <a:pt x="456" y="157"/>
                      <a:pt x="459" y="160"/>
                      <a:pt x="462" y="163"/>
                    </a:cubicBezTo>
                    <a:cubicBezTo>
                      <a:pt x="475" y="176"/>
                      <a:pt x="486" y="191"/>
                      <a:pt x="495" y="207"/>
                    </a:cubicBezTo>
                    <a:close/>
                    <a:moveTo>
                      <a:pt x="167" y="440"/>
                    </a:moveTo>
                    <a:cubicBezTo>
                      <a:pt x="157" y="450"/>
                      <a:pt x="157" y="450"/>
                      <a:pt x="157" y="450"/>
                    </a:cubicBezTo>
                    <a:cubicBezTo>
                      <a:pt x="116" y="491"/>
                      <a:pt x="63" y="503"/>
                      <a:pt x="40" y="526"/>
                    </a:cubicBezTo>
                    <a:cubicBezTo>
                      <a:pt x="7" y="559"/>
                      <a:pt x="0" y="606"/>
                      <a:pt x="24" y="630"/>
                    </a:cubicBezTo>
                    <a:cubicBezTo>
                      <a:pt x="49" y="655"/>
                      <a:pt x="95" y="648"/>
                      <a:pt x="128" y="615"/>
                    </a:cubicBezTo>
                    <a:cubicBezTo>
                      <a:pt x="151" y="592"/>
                      <a:pt x="164" y="539"/>
                      <a:pt x="205" y="498"/>
                    </a:cubicBezTo>
                    <a:cubicBezTo>
                      <a:pt x="218" y="484"/>
                      <a:pt x="218" y="484"/>
                      <a:pt x="218" y="484"/>
                    </a:cubicBezTo>
                    <a:cubicBezTo>
                      <a:pt x="218" y="473"/>
                      <a:pt x="218" y="473"/>
                      <a:pt x="218" y="473"/>
                    </a:cubicBezTo>
                    <a:cubicBezTo>
                      <a:pt x="195" y="465"/>
                      <a:pt x="179" y="453"/>
                      <a:pt x="167" y="440"/>
                    </a:cubicBezTo>
                    <a:close/>
                  </a:path>
                </a:pathLst>
              </a:custGeom>
              <a:solidFill>
                <a:srgbClr val="FFFFFF"/>
              </a:solidFill>
              <a:ln w="9525">
                <a:noFill/>
                <a:round/>
                <a:headEnd/>
                <a:tailEnd/>
              </a:ln>
            </p:spPr>
            <p:txBody>
              <a:bodyPr/>
              <a:lstStyle/>
              <a:p>
                <a:endParaRPr lang="de-DE" dirty="0"/>
              </a:p>
            </p:txBody>
          </p:sp>
          <p:grpSp>
            <p:nvGrpSpPr>
              <p:cNvPr id="23" name="Group 100"/>
              <p:cNvGrpSpPr>
                <a:grpSpLocks/>
              </p:cNvGrpSpPr>
              <p:nvPr/>
            </p:nvGrpSpPr>
            <p:grpSpPr bwMode="gray">
              <a:xfrm>
                <a:off x="4592" y="1221"/>
                <a:ext cx="268" cy="381"/>
                <a:chOff x="1847" y="693"/>
                <a:chExt cx="2069" cy="2937"/>
              </a:xfrm>
            </p:grpSpPr>
            <p:sp>
              <p:nvSpPr>
                <p:cNvPr id="62" name="Freeform 97"/>
                <p:cNvSpPr>
                  <a:spLocks/>
                </p:cNvSpPr>
                <p:nvPr/>
              </p:nvSpPr>
              <p:spPr bwMode="gray">
                <a:xfrm>
                  <a:off x="1847" y="693"/>
                  <a:ext cx="2069" cy="2937"/>
                </a:xfrm>
                <a:custGeom>
                  <a:avLst/>
                  <a:gdLst>
                    <a:gd name="T0" fmla="*/ 821519216 w 876"/>
                    <a:gd name="T1" fmla="*/ 53969194 h 1243"/>
                    <a:gd name="T2" fmla="*/ 821519216 w 876"/>
                    <a:gd name="T3" fmla="*/ 45149748 h 1243"/>
                    <a:gd name="T4" fmla="*/ 778150872 w 876"/>
                    <a:gd name="T5" fmla="*/ 0 h 1243"/>
                    <a:gd name="T6" fmla="*/ 778150872 w 876"/>
                    <a:gd name="T7" fmla="*/ 0 h 1243"/>
                    <a:gd name="T8" fmla="*/ 43217430 w 876"/>
                    <a:gd name="T9" fmla="*/ 0 h 1243"/>
                    <a:gd name="T10" fmla="*/ 43217430 w 876"/>
                    <a:gd name="T11" fmla="*/ 0 h 1243"/>
                    <a:gd name="T12" fmla="*/ 0 w 876"/>
                    <a:gd name="T13" fmla="*/ 45149748 h 1243"/>
                    <a:gd name="T14" fmla="*/ 0 w 876"/>
                    <a:gd name="T15" fmla="*/ 53969194 h 1243"/>
                    <a:gd name="T16" fmla="*/ 43217430 w 876"/>
                    <a:gd name="T17" fmla="*/ 99118867 h 1243"/>
                    <a:gd name="T18" fmla="*/ 43217430 w 876"/>
                    <a:gd name="T19" fmla="*/ 251222309 h 1243"/>
                    <a:gd name="T20" fmla="*/ 0 w 876"/>
                    <a:gd name="T21" fmla="*/ 296371963 h 1243"/>
                    <a:gd name="T22" fmla="*/ 0 w 876"/>
                    <a:gd name="T23" fmla="*/ 304822354 h 1243"/>
                    <a:gd name="T24" fmla="*/ 43217430 w 876"/>
                    <a:gd name="T25" fmla="*/ 350305223 h 1243"/>
                    <a:gd name="T26" fmla="*/ 43217430 w 876"/>
                    <a:gd name="T27" fmla="*/ 822868536 h 1243"/>
                    <a:gd name="T28" fmla="*/ 0 w 876"/>
                    <a:gd name="T29" fmla="*/ 868507088 h 1243"/>
                    <a:gd name="T30" fmla="*/ 0 w 876"/>
                    <a:gd name="T31" fmla="*/ 877589432 h 1243"/>
                    <a:gd name="T32" fmla="*/ 43217430 w 876"/>
                    <a:gd name="T33" fmla="*/ 921950468 h 1243"/>
                    <a:gd name="T34" fmla="*/ 43217430 w 876"/>
                    <a:gd name="T35" fmla="*/ 1074213864 h 1243"/>
                    <a:gd name="T36" fmla="*/ 0 w 876"/>
                    <a:gd name="T37" fmla="*/ 1119370927 h 1243"/>
                    <a:gd name="T38" fmla="*/ 0 w 876"/>
                    <a:gd name="T39" fmla="*/ 1128172000 h 1243"/>
                    <a:gd name="T40" fmla="*/ 43217430 w 876"/>
                    <a:gd name="T41" fmla="*/ 1173325434 h 1243"/>
                    <a:gd name="T42" fmla="*/ 43217430 w 876"/>
                    <a:gd name="T43" fmla="*/ 1173325434 h 1243"/>
                    <a:gd name="T44" fmla="*/ 778150872 w 876"/>
                    <a:gd name="T45" fmla="*/ 1173325434 h 1243"/>
                    <a:gd name="T46" fmla="*/ 778150872 w 876"/>
                    <a:gd name="T47" fmla="*/ 1173325434 h 1243"/>
                    <a:gd name="T48" fmla="*/ 821519216 w 876"/>
                    <a:gd name="T49" fmla="*/ 1128172000 h 1243"/>
                    <a:gd name="T50" fmla="*/ 821519216 w 876"/>
                    <a:gd name="T51" fmla="*/ 1119370927 h 1243"/>
                    <a:gd name="T52" fmla="*/ 778150872 w 876"/>
                    <a:gd name="T53" fmla="*/ 1074213864 h 1243"/>
                    <a:gd name="T54" fmla="*/ 778150872 w 876"/>
                    <a:gd name="T55" fmla="*/ 921950468 h 1243"/>
                    <a:gd name="T56" fmla="*/ 821519216 w 876"/>
                    <a:gd name="T57" fmla="*/ 877589432 h 1243"/>
                    <a:gd name="T58" fmla="*/ 821519216 w 876"/>
                    <a:gd name="T59" fmla="*/ 868507088 h 1243"/>
                    <a:gd name="T60" fmla="*/ 778150872 w 876"/>
                    <a:gd name="T61" fmla="*/ 822868536 h 1243"/>
                    <a:gd name="T62" fmla="*/ 778150872 w 876"/>
                    <a:gd name="T63" fmla="*/ 350305223 h 1243"/>
                    <a:gd name="T64" fmla="*/ 821519216 w 876"/>
                    <a:gd name="T65" fmla="*/ 304822354 h 1243"/>
                    <a:gd name="T66" fmla="*/ 821519216 w 876"/>
                    <a:gd name="T67" fmla="*/ 296371963 h 1243"/>
                    <a:gd name="T68" fmla="*/ 778150872 w 876"/>
                    <a:gd name="T69" fmla="*/ 251222309 h 1243"/>
                    <a:gd name="T70" fmla="*/ 778150872 w 876"/>
                    <a:gd name="T71" fmla="*/ 99118867 h 1243"/>
                    <a:gd name="T72" fmla="*/ 821519216 w 876"/>
                    <a:gd name="T73" fmla="*/ 53969194 h 12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76"/>
                    <a:gd name="T112" fmla="*/ 0 h 1243"/>
                    <a:gd name="T113" fmla="*/ 876 w 876"/>
                    <a:gd name="T114" fmla="*/ 1243 h 124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76" h="1243">
                      <a:moveTo>
                        <a:pt x="876" y="57"/>
                      </a:moveTo>
                      <a:cubicBezTo>
                        <a:pt x="876" y="48"/>
                        <a:pt x="876" y="48"/>
                        <a:pt x="876" y="48"/>
                      </a:cubicBezTo>
                      <a:cubicBezTo>
                        <a:pt x="876" y="22"/>
                        <a:pt x="856" y="1"/>
                        <a:pt x="830" y="0"/>
                      </a:cubicBezTo>
                      <a:cubicBezTo>
                        <a:pt x="830" y="0"/>
                        <a:pt x="830" y="0"/>
                        <a:pt x="830" y="0"/>
                      </a:cubicBezTo>
                      <a:cubicBezTo>
                        <a:pt x="46" y="0"/>
                        <a:pt x="46" y="0"/>
                        <a:pt x="46" y="0"/>
                      </a:cubicBezTo>
                      <a:cubicBezTo>
                        <a:pt x="46" y="0"/>
                        <a:pt x="46" y="0"/>
                        <a:pt x="46" y="0"/>
                      </a:cubicBezTo>
                      <a:cubicBezTo>
                        <a:pt x="20" y="1"/>
                        <a:pt x="0" y="22"/>
                        <a:pt x="0" y="48"/>
                      </a:cubicBezTo>
                      <a:cubicBezTo>
                        <a:pt x="0" y="57"/>
                        <a:pt x="0" y="57"/>
                        <a:pt x="0" y="57"/>
                      </a:cubicBezTo>
                      <a:cubicBezTo>
                        <a:pt x="0" y="83"/>
                        <a:pt x="20" y="104"/>
                        <a:pt x="46" y="105"/>
                      </a:cubicBezTo>
                      <a:cubicBezTo>
                        <a:pt x="46" y="266"/>
                        <a:pt x="46" y="266"/>
                        <a:pt x="46" y="266"/>
                      </a:cubicBezTo>
                      <a:cubicBezTo>
                        <a:pt x="20" y="267"/>
                        <a:pt x="0" y="288"/>
                        <a:pt x="0" y="314"/>
                      </a:cubicBezTo>
                      <a:cubicBezTo>
                        <a:pt x="0" y="323"/>
                        <a:pt x="0" y="323"/>
                        <a:pt x="0" y="323"/>
                      </a:cubicBezTo>
                      <a:cubicBezTo>
                        <a:pt x="0" y="349"/>
                        <a:pt x="20" y="370"/>
                        <a:pt x="46" y="371"/>
                      </a:cubicBezTo>
                      <a:cubicBezTo>
                        <a:pt x="46" y="872"/>
                        <a:pt x="46" y="872"/>
                        <a:pt x="46" y="872"/>
                      </a:cubicBezTo>
                      <a:cubicBezTo>
                        <a:pt x="20" y="873"/>
                        <a:pt x="0" y="894"/>
                        <a:pt x="0" y="920"/>
                      </a:cubicBezTo>
                      <a:cubicBezTo>
                        <a:pt x="0" y="930"/>
                        <a:pt x="0" y="930"/>
                        <a:pt x="0" y="930"/>
                      </a:cubicBezTo>
                      <a:cubicBezTo>
                        <a:pt x="0" y="955"/>
                        <a:pt x="20" y="976"/>
                        <a:pt x="46" y="977"/>
                      </a:cubicBezTo>
                      <a:cubicBezTo>
                        <a:pt x="46" y="1138"/>
                        <a:pt x="46" y="1138"/>
                        <a:pt x="46" y="1138"/>
                      </a:cubicBezTo>
                      <a:cubicBezTo>
                        <a:pt x="20" y="1139"/>
                        <a:pt x="0" y="1160"/>
                        <a:pt x="0" y="1186"/>
                      </a:cubicBezTo>
                      <a:cubicBezTo>
                        <a:pt x="0" y="1195"/>
                        <a:pt x="0" y="1195"/>
                        <a:pt x="0" y="1195"/>
                      </a:cubicBezTo>
                      <a:cubicBezTo>
                        <a:pt x="0" y="1221"/>
                        <a:pt x="20" y="1242"/>
                        <a:pt x="46" y="1243"/>
                      </a:cubicBezTo>
                      <a:cubicBezTo>
                        <a:pt x="46" y="1243"/>
                        <a:pt x="46" y="1243"/>
                        <a:pt x="46" y="1243"/>
                      </a:cubicBezTo>
                      <a:cubicBezTo>
                        <a:pt x="830" y="1243"/>
                        <a:pt x="830" y="1243"/>
                        <a:pt x="830" y="1243"/>
                      </a:cubicBezTo>
                      <a:cubicBezTo>
                        <a:pt x="830" y="1243"/>
                        <a:pt x="830" y="1243"/>
                        <a:pt x="830" y="1243"/>
                      </a:cubicBezTo>
                      <a:cubicBezTo>
                        <a:pt x="856" y="1242"/>
                        <a:pt x="876" y="1221"/>
                        <a:pt x="876" y="1195"/>
                      </a:cubicBezTo>
                      <a:cubicBezTo>
                        <a:pt x="876" y="1186"/>
                        <a:pt x="876" y="1186"/>
                        <a:pt x="876" y="1186"/>
                      </a:cubicBezTo>
                      <a:cubicBezTo>
                        <a:pt x="876" y="1160"/>
                        <a:pt x="856" y="1139"/>
                        <a:pt x="830" y="1138"/>
                      </a:cubicBezTo>
                      <a:cubicBezTo>
                        <a:pt x="830" y="977"/>
                        <a:pt x="830" y="977"/>
                        <a:pt x="830" y="977"/>
                      </a:cubicBezTo>
                      <a:cubicBezTo>
                        <a:pt x="856" y="976"/>
                        <a:pt x="876" y="955"/>
                        <a:pt x="876" y="930"/>
                      </a:cubicBezTo>
                      <a:cubicBezTo>
                        <a:pt x="876" y="920"/>
                        <a:pt x="876" y="920"/>
                        <a:pt x="876" y="920"/>
                      </a:cubicBezTo>
                      <a:cubicBezTo>
                        <a:pt x="876" y="894"/>
                        <a:pt x="856" y="873"/>
                        <a:pt x="830" y="872"/>
                      </a:cubicBezTo>
                      <a:cubicBezTo>
                        <a:pt x="830" y="371"/>
                        <a:pt x="830" y="371"/>
                        <a:pt x="830" y="371"/>
                      </a:cubicBezTo>
                      <a:cubicBezTo>
                        <a:pt x="856" y="370"/>
                        <a:pt x="876" y="349"/>
                        <a:pt x="876" y="323"/>
                      </a:cubicBezTo>
                      <a:cubicBezTo>
                        <a:pt x="876" y="314"/>
                        <a:pt x="876" y="314"/>
                        <a:pt x="876" y="314"/>
                      </a:cubicBezTo>
                      <a:cubicBezTo>
                        <a:pt x="876" y="288"/>
                        <a:pt x="856" y="267"/>
                        <a:pt x="830" y="266"/>
                      </a:cubicBezTo>
                      <a:cubicBezTo>
                        <a:pt x="830" y="105"/>
                        <a:pt x="830" y="105"/>
                        <a:pt x="830" y="105"/>
                      </a:cubicBezTo>
                      <a:cubicBezTo>
                        <a:pt x="856" y="104"/>
                        <a:pt x="876" y="83"/>
                        <a:pt x="876" y="57"/>
                      </a:cubicBezTo>
                      <a:close/>
                    </a:path>
                  </a:pathLst>
                </a:custGeom>
                <a:solidFill>
                  <a:schemeClr val="accent1"/>
                </a:solidFill>
                <a:ln w="9525">
                  <a:noFill/>
                  <a:round/>
                  <a:headEnd/>
                  <a:tailEnd/>
                </a:ln>
              </p:spPr>
              <p:txBody>
                <a:bodyPr/>
                <a:lstStyle/>
                <a:p>
                  <a:endParaRPr lang="de-DE" dirty="0"/>
                </a:p>
              </p:txBody>
            </p:sp>
            <p:sp>
              <p:nvSpPr>
                <p:cNvPr id="63" name="Freeform 98"/>
                <p:cNvSpPr>
                  <a:spLocks noEditPoints="1"/>
                </p:cNvSpPr>
                <p:nvPr/>
              </p:nvSpPr>
              <p:spPr bwMode="gray">
                <a:xfrm>
                  <a:off x="2109" y="1388"/>
                  <a:ext cx="1545" cy="1547"/>
                </a:xfrm>
                <a:custGeom>
                  <a:avLst/>
                  <a:gdLst>
                    <a:gd name="T0" fmla="*/ 474507858 w 654"/>
                    <a:gd name="T1" fmla="*/ 279512253 h 655"/>
                    <a:gd name="T2" fmla="*/ 307906384 w 654"/>
                    <a:gd name="T3" fmla="*/ 113430438 h 655"/>
                    <a:gd name="T4" fmla="*/ 140983059 w 654"/>
                    <a:gd name="T5" fmla="*/ 279512253 h 655"/>
                    <a:gd name="T6" fmla="*/ 218356668 w 654"/>
                    <a:gd name="T7" fmla="*/ 434277797 h 655"/>
                    <a:gd name="T8" fmla="*/ 218356668 w 654"/>
                    <a:gd name="T9" fmla="*/ 473630666 h 655"/>
                    <a:gd name="T10" fmla="*/ 245815966 w 654"/>
                    <a:gd name="T11" fmla="*/ 500532717 h 655"/>
                    <a:gd name="T12" fmla="*/ 369582912 w 654"/>
                    <a:gd name="T13" fmla="*/ 500532717 h 655"/>
                    <a:gd name="T14" fmla="*/ 397067006 w 654"/>
                    <a:gd name="T15" fmla="*/ 473630666 h 655"/>
                    <a:gd name="T16" fmla="*/ 397067006 w 654"/>
                    <a:gd name="T17" fmla="*/ 434277797 h 655"/>
                    <a:gd name="T18" fmla="*/ 474507858 w 654"/>
                    <a:gd name="T19" fmla="*/ 279512253 h 655"/>
                    <a:gd name="T20" fmla="*/ 228628089 w 654"/>
                    <a:gd name="T21" fmla="*/ 390225753 h 655"/>
                    <a:gd name="T22" fmla="*/ 166443326 w 654"/>
                    <a:gd name="T23" fmla="*/ 329045181 h 655"/>
                    <a:gd name="T24" fmla="*/ 228628089 w 654"/>
                    <a:gd name="T25" fmla="*/ 267903531 h 655"/>
                    <a:gd name="T26" fmla="*/ 289993236 w 654"/>
                    <a:gd name="T27" fmla="*/ 329045181 h 655"/>
                    <a:gd name="T28" fmla="*/ 228628089 w 654"/>
                    <a:gd name="T29" fmla="*/ 390225753 h 655"/>
                    <a:gd name="T30" fmla="*/ 386798005 w 654"/>
                    <a:gd name="T31" fmla="*/ 390225753 h 655"/>
                    <a:gd name="T32" fmla="*/ 325406248 w 654"/>
                    <a:gd name="T33" fmla="*/ 329045181 h 655"/>
                    <a:gd name="T34" fmla="*/ 386798005 w 654"/>
                    <a:gd name="T35" fmla="*/ 267903531 h 655"/>
                    <a:gd name="T36" fmla="*/ 448889178 w 654"/>
                    <a:gd name="T37" fmla="*/ 329045181 h 655"/>
                    <a:gd name="T38" fmla="*/ 386798005 w 654"/>
                    <a:gd name="T39" fmla="*/ 390225753 h 655"/>
                    <a:gd name="T40" fmla="*/ 147678094 w 654"/>
                    <a:gd name="T41" fmla="*/ 192130545 h 655"/>
                    <a:gd name="T42" fmla="*/ 149741571 w 654"/>
                    <a:gd name="T43" fmla="*/ 194118413 h 655"/>
                    <a:gd name="T44" fmla="*/ 180946931 w 654"/>
                    <a:gd name="T45" fmla="*/ 152787388 h 655"/>
                    <a:gd name="T46" fmla="*/ 190015312 w 654"/>
                    <a:gd name="T47" fmla="*/ 144536699 h 655"/>
                    <a:gd name="T48" fmla="*/ 120198990 w 654"/>
                    <a:gd name="T49" fmla="*/ 37301127 h 655"/>
                    <a:gd name="T50" fmla="*/ 22777459 w 654"/>
                    <a:gd name="T51" fmla="*/ 23344840 h 655"/>
                    <a:gd name="T52" fmla="*/ 37409955 w 654"/>
                    <a:gd name="T53" fmla="*/ 121025331 h 655"/>
                    <a:gd name="T54" fmla="*/ 147678094 w 654"/>
                    <a:gd name="T55" fmla="*/ 192130545 h 655"/>
                    <a:gd name="T56" fmla="*/ 578025806 w 654"/>
                    <a:gd name="T57" fmla="*/ 492917115 h 655"/>
                    <a:gd name="T58" fmla="*/ 467589587 w 654"/>
                    <a:gd name="T59" fmla="*/ 422054017 h 655"/>
                    <a:gd name="T60" fmla="*/ 458163333 w 654"/>
                    <a:gd name="T61" fmla="*/ 412435280 h 655"/>
                    <a:gd name="T62" fmla="*/ 410278518 w 654"/>
                    <a:gd name="T63" fmla="*/ 443411320 h 655"/>
                    <a:gd name="T64" fmla="*/ 410278518 w 654"/>
                    <a:gd name="T65" fmla="*/ 453779796 h 655"/>
                    <a:gd name="T66" fmla="*/ 423412318 w 654"/>
                    <a:gd name="T67" fmla="*/ 466883614 h 655"/>
                    <a:gd name="T68" fmla="*/ 495085172 w 654"/>
                    <a:gd name="T69" fmla="*/ 576820544 h 655"/>
                    <a:gd name="T70" fmla="*/ 592709026 w 654"/>
                    <a:gd name="T71" fmla="*/ 590558919 h 655"/>
                    <a:gd name="T72" fmla="*/ 578025806 w 654"/>
                    <a:gd name="T73" fmla="*/ 492917115 h 655"/>
                    <a:gd name="T74" fmla="*/ 465749271 w 654"/>
                    <a:gd name="T75" fmla="*/ 194118413 h 655"/>
                    <a:gd name="T76" fmla="*/ 467589587 w 654"/>
                    <a:gd name="T77" fmla="*/ 192130545 h 655"/>
                    <a:gd name="T78" fmla="*/ 578025806 w 654"/>
                    <a:gd name="T79" fmla="*/ 121025331 h 655"/>
                    <a:gd name="T80" fmla="*/ 592709026 w 654"/>
                    <a:gd name="T81" fmla="*/ 23344840 h 655"/>
                    <a:gd name="T82" fmla="*/ 495085172 w 654"/>
                    <a:gd name="T83" fmla="*/ 37301127 h 655"/>
                    <a:gd name="T84" fmla="*/ 425410781 w 654"/>
                    <a:gd name="T85" fmla="*/ 144536699 h 655"/>
                    <a:gd name="T86" fmla="*/ 434536162 w 654"/>
                    <a:gd name="T87" fmla="*/ 152787388 h 655"/>
                    <a:gd name="T88" fmla="*/ 465749271 w 654"/>
                    <a:gd name="T89" fmla="*/ 194118413 h 655"/>
                    <a:gd name="T90" fmla="*/ 157326828 w 654"/>
                    <a:gd name="T91" fmla="*/ 412435280 h 655"/>
                    <a:gd name="T92" fmla="*/ 147678094 w 654"/>
                    <a:gd name="T93" fmla="*/ 422054017 h 655"/>
                    <a:gd name="T94" fmla="*/ 37409955 w 654"/>
                    <a:gd name="T95" fmla="*/ 492917115 h 655"/>
                    <a:gd name="T96" fmla="*/ 22777459 w 654"/>
                    <a:gd name="T97" fmla="*/ 590558919 h 655"/>
                    <a:gd name="T98" fmla="*/ 120198990 w 654"/>
                    <a:gd name="T99" fmla="*/ 576820544 h 655"/>
                    <a:gd name="T100" fmla="*/ 192701248 w 654"/>
                    <a:gd name="T101" fmla="*/ 466883614 h 655"/>
                    <a:gd name="T102" fmla="*/ 205206691 w 654"/>
                    <a:gd name="T103" fmla="*/ 453779796 h 655"/>
                    <a:gd name="T104" fmla="*/ 205206691 w 654"/>
                    <a:gd name="T105" fmla="*/ 443411320 h 655"/>
                    <a:gd name="T106" fmla="*/ 157326828 w 654"/>
                    <a:gd name="T107" fmla="*/ 412435280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4"/>
                    <a:gd name="T163" fmla="*/ 0 h 655"/>
                    <a:gd name="T164" fmla="*/ 654 w 654"/>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4" h="655">
                      <a:moveTo>
                        <a:pt x="504" y="298"/>
                      </a:moveTo>
                      <a:cubicBezTo>
                        <a:pt x="504" y="200"/>
                        <a:pt x="425" y="121"/>
                        <a:pt x="327" y="121"/>
                      </a:cubicBezTo>
                      <a:cubicBezTo>
                        <a:pt x="229" y="121"/>
                        <a:pt x="150" y="200"/>
                        <a:pt x="150" y="298"/>
                      </a:cubicBezTo>
                      <a:cubicBezTo>
                        <a:pt x="150" y="373"/>
                        <a:pt x="150" y="438"/>
                        <a:pt x="232" y="463"/>
                      </a:cubicBezTo>
                      <a:cubicBezTo>
                        <a:pt x="232" y="505"/>
                        <a:pt x="232" y="505"/>
                        <a:pt x="232" y="505"/>
                      </a:cubicBezTo>
                      <a:cubicBezTo>
                        <a:pt x="232" y="521"/>
                        <a:pt x="245" y="534"/>
                        <a:pt x="261" y="534"/>
                      </a:cubicBezTo>
                      <a:cubicBezTo>
                        <a:pt x="393" y="534"/>
                        <a:pt x="393" y="534"/>
                        <a:pt x="393" y="534"/>
                      </a:cubicBezTo>
                      <a:cubicBezTo>
                        <a:pt x="409" y="534"/>
                        <a:pt x="422" y="521"/>
                        <a:pt x="422" y="505"/>
                      </a:cubicBezTo>
                      <a:cubicBezTo>
                        <a:pt x="422" y="463"/>
                        <a:pt x="422" y="463"/>
                        <a:pt x="422" y="463"/>
                      </a:cubicBezTo>
                      <a:cubicBezTo>
                        <a:pt x="504" y="438"/>
                        <a:pt x="504" y="373"/>
                        <a:pt x="504" y="298"/>
                      </a:cubicBezTo>
                      <a:close/>
                      <a:moveTo>
                        <a:pt x="243" y="416"/>
                      </a:moveTo>
                      <a:cubicBezTo>
                        <a:pt x="177" y="416"/>
                        <a:pt x="177" y="387"/>
                        <a:pt x="177" y="351"/>
                      </a:cubicBezTo>
                      <a:cubicBezTo>
                        <a:pt x="177" y="315"/>
                        <a:pt x="207" y="286"/>
                        <a:pt x="243" y="286"/>
                      </a:cubicBezTo>
                      <a:cubicBezTo>
                        <a:pt x="279" y="286"/>
                        <a:pt x="308" y="315"/>
                        <a:pt x="308" y="351"/>
                      </a:cubicBezTo>
                      <a:cubicBezTo>
                        <a:pt x="308" y="387"/>
                        <a:pt x="308" y="416"/>
                        <a:pt x="243" y="416"/>
                      </a:cubicBezTo>
                      <a:close/>
                      <a:moveTo>
                        <a:pt x="411" y="416"/>
                      </a:moveTo>
                      <a:cubicBezTo>
                        <a:pt x="346" y="416"/>
                        <a:pt x="346" y="387"/>
                        <a:pt x="346" y="351"/>
                      </a:cubicBezTo>
                      <a:cubicBezTo>
                        <a:pt x="346" y="315"/>
                        <a:pt x="375" y="286"/>
                        <a:pt x="411" y="286"/>
                      </a:cubicBezTo>
                      <a:cubicBezTo>
                        <a:pt x="447" y="286"/>
                        <a:pt x="477" y="315"/>
                        <a:pt x="477" y="351"/>
                      </a:cubicBezTo>
                      <a:cubicBezTo>
                        <a:pt x="477" y="387"/>
                        <a:pt x="477" y="416"/>
                        <a:pt x="411" y="416"/>
                      </a:cubicBezTo>
                      <a:close/>
                      <a:moveTo>
                        <a:pt x="157" y="205"/>
                      </a:moveTo>
                      <a:cubicBezTo>
                        <a:pt x="159" y="207"/>
                        <a:pt x="159" y="207"/>
                        <a:pt x="159" y="207"/>
                      </a:cubicBezTo>
                      <a:cubicBezTo>
                        <a:pt x="168" y="191"/>
                        <a:pt x="179" y="176"/>
                        <a:pt x="192" y="163"/>
                      </a:cubicBezTo>
                      <a:cubicBezTo>
                        <a:pt x="195" y="160"/>
                        <a:pt x="198" y="157"/>
                        <a:pt x="202" y="154"/>
                      </a:cubicBezTo>
                      <a:cubicBezTo>
                        <a:pt x="163" y="114"/>
                        <a:pt x="151" y="63"/>
                        <a:pt x="128" y="40"/>
                      </a:cubicBezTo>
                      <a:cubicBezTo>
                        <a:pt x="95" y="7"/>
                        <a:pt x="49" y="0"/>
                        <a:pt x="24" y="25"/>
                      </a:cubicBezTo>
                      <a:cubicBezTo>
                        <a:pt x="0" y="49"/>
                        <a:pt x="7" y="96"/>
                        <a:pt x="40" y="129"/>
                      </a:cubicBezTo>
                      <a:cubicBezTo>
                        <a:pt x="63" y="152"/>
                        <a:pt x="116" y="164"/>
                        <a:pt x="157" y="205"/>
                      </a:cubicBezTo>
                      <a:close/>
                      <a:moveTo>
                        <a:pt x="614" y="526"/>
                      </a:moveTo>
                      <a:cubicBezTo>
                        <a:pt x="591" y="503"/>
                        <a:pt x="538" y="491"/>
                        <a:pt x="497" y="450"/>
                      </a:cubicBezTo>
                      <a:cubicBezTo>
                        <a:pt x="487" y="440"/>
                        <a:pt x="487" y="440"/>
                        <a:pt x="487" y="440"/>
                      </a:cubicBezTo>
                      <a:cubicBezTo>
                        <a:pt x="475" y="453"/>
                        <a:pt x="459" y="465"/>
                        <a:pt x="436" y="473"/>
                      </a:cubicBezTo>
                      <a:cubicBezTo>
                        <a:pt x="436" y="484"/>
                        <a:pt x="436" y="484"/>
                        <a:pt x="436" y="484"/>
                      </a:cubicBezTo>
                      <a:cubicBezTo>
                        <a:pt x="450" y="498"/>
                        <a:pt x="450" y="498"/>
                        <a:pt x="450" y="498"/>
                      </a:cubicBezTo>
                      <a:cubicBezTo>
                        <a:pt x="491" y="539"/>
                        <a:pt x="503" y="592"/>
                        <a:pt x="526" y="615"/>
                      </a:cubicBezTo>
                      <a:cubicBezTo>
                        <a:pt x="559" y="648"/>
                        <a:pt x="605" y="655"/>
                        <a:pt x="630" y="630"/>
                      </a:cubicBezTo>
                      <a:cubicBezTo>
                        <a:pt x="654" y="606"/>
                        <a:pt x="647" y="559"/>
                        <a:pt x="614" y="526"/>
                      </a:cubicBezTo>
                      <a:close/>
                      <a:moveTo>
                        <a:pt x="495" y="207"/>
                      </a:moveTo>
                      <a:cubicBezTo>
                        <a:pt x="497" y="205"/>
                        <a:pt x="497" y="205"/>
                        <a:pt x="497" y="205"/>
                      </a:cubicBezTo>
                      <a:cubicBezTo>
                        <a:pt x="538" y="164"/>
                        <a:pt x="591" y="152"/>
                        <a:pt x="614" y="129"/>
                      </a:cubicBezTo>
                      <a:cubicBezTo>
                        <a:pt x="647" y="96"/>
                        <a:pt x="654" y="49"/>
                        <a:pt x="630" y="25"/>
                      </a:cubicBezTo>
                      <a:cubicBezTo>
                        <a:pt x="605" y="0"/>
                        <a:pt x="559" y="7"/>
                        <a:pt x="526" y="40"/>
                      </a:cubicBezTo>
                      <a:cubicBezTo>
                        <a:pt x="503" y="63"/>
                        <a:pt x="491" y="114"/>
                        <a:pt x="452" y="154"/>
                      </a:cubicBezTo>
                      <a:cubicBezTo>
                        <a:pt x="456" y="157"/>
                        <a:pt x="459" y="160"/>
                        <a:pt x="462" y="163"/>
                      </a:cubicBezTo>
                      <a:cubicBezTo>
                        <a:pt x="475" y="176"/>
                        <a:pt x="486" y="191"/>
                        <a:pt x="495" y="207"/>
                      </a:cubicBezTo>
                      <a:close/>
                      <a:moveTo>
                        <a:pt x="167" y="440"/>
                      </a:moveTo>
                      <a:cubicBezTo>
                        <a:pt x="157" y="450"/>
                        <a:pt x="157" y="450"/>
                        <a:pt x="157" y="450"/>
                      </a:cubicBezTo>
                      <a:cubicBezTo>
                        <a:pt x="116" y="491"/>
                        <a:pt x="63" y="503"/>
                        <a:pt x="40" y="526"/>
                      </a:cubicBezTo>
                      <a:cubicBezTo>
                        <a:pt x="7" y="559"/>
                        <a:pt x="0" y="606"/>
                        <a:pt x="24" y="630"/>
                      </a:cubicBezTo>
                      <a:cubicBezTo>
                        <a:pt x="49" y="655"/>
                        <a:pt x="95" y="648"/>
                        <a:pt x="128" y="615"/>
                      </a:cubicBezTo>
                      <a:cubicBezTo>
                        <a:pt x="151" y="592"/>
                        <a:pt x="164" y="539"/>
                        <a:pt x="205" y="498"/>
                      </a:cubicBezTo>
                      <a:cubicBezTo>
                        <a:pt x="218" y="484"/>
                        <a:pt x="218" y="484"/>
                        <a:pt x="218" y="484"/>
                      </a:cubicBezTo>
                      <a:cubicBezTo>
                        <a:pt x="218" y="473"/>
                        <a:pt x="218" y="473"/>
                        <a:pt x="218" y="473"/>
                      </a:cubicBezTo>
                      <a:cubicBezTo>
                        <a:pt x="195" y="465"/>
                        <a:pt x="179" y="453"/>
                        <a:pt x="167" y="440"/>
                      </a:cubicBezTo>
                      <a:close/>
                    </a:path>
                  </a:pathLst>
                </a:custGeom>
                <a:solidFill>
                  <a:schemeClr val="bg1"/>
                </a:solidFill>
                <a:ln w="9525">
                  <a:noFill/>
                  <a:round/>
                  <a:headEnd/>
                  <a:tailEnd/>
                </a:ln>
              </p:spPr>
              <p:txBody>
                <a:bodyPr/>
                <a:lstStyle/>
                <a:p>
                  <a:endParaRPr lang="de-DE" dirty="0"/>
                </a:p>
              </p:txBody>
            </p:sp>
          </p:grpSp>
        </p:grpSp>
        <p:sp>
          <p:nvSpPr>
            <p:cNvPr id="173" name="Text Box 71"/>
            <p:cNvSpPr txBox="1">
              <a:spLocks noChangeArrowheads="1"/>
            </p:cNvSpPr>
            <p:nvPr/>
          </p:nvSpPr>
          <p:spPr bwMode="invGray">
            <a:xfrm>
              <a:off x="6652227" y="1986817"/>
              <a:ext cx="1088870" cy="39701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Hazardous Substances</a:t>
              </a:r>
            </a:p>
          </p:txBody>
        </p:sp>
      </p:grpSp>
      <p:grpSp>
        <p:nvGrpSpPr>
          <p:cNvPr id="24" name="Gruppieren 174"/>
          <p:cNvGrpSpPr/>
          <p:nvPr/>
        </p:nvGrpSpPr>
        <p:grpSpPr>
          <a:xfrm>
            <a:off x="3218857" y="5182266"/>
            <a:ext cx="1441933" cy="1237046"/>
            <a:chOff x="7246588" y="3373356"/>
            <a:chExt cx="1441933" cy="1237046"/>
          </a:xfrm>
        </p:grpSpPr>
        <p:pic>
          <p:nvPicPr>
            <p:cNvPr id="174" name="Grafik 173" descr="247766_h_ergb_s_gl.jpg"/>
            <p:cNvPicPr>
              <a:picLocks noChangeAspect="1"/>
            </p:cNvPicPr>
            <p:nvPr/>
          </p:nvPicPr>
          <p:blipFill>
            <a:blip r:embed="rId11" cstate="print"/>
            <a:stretch>
              <a:fillRect/>
            </a:stretch>
          </p:blipFill>
          <p:spPr>
            <a:xfrm>
              <a:off x="7286450" y="3373356"/>
              <a:ext cx="1362073" cy="909113"/>
            </a:xfrm>
            <a:prstGeom prst="rect">
              <a:avLst/>
            </a:prstGeom>
          </p:spPr>
        </p:pic>
        <p:sp>
          <p:nvSpPr>
            <p:cNvPr id="176" name="Text Box 71"/>
            <p:cNvSpPr txBox="1">
              <a:spLocks noChangeArrowheads="1"/>
            </p:cNvSpPr>
            <p:nvPr/>
          </p:nvSpPr>
          <p:spPr bwMode="invGray">
            <a:xfrm>
              <a:off x="7246588" y="4365738"/>
              <a:ext cx="1441933" cy="24466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Industrial Hygiene</a:t>
              </a:r>
              <a:endParaRPr lang="en-US" sz="1100" b="1" dirty="0">
                <a:solidFill>
                  <a:srgbClr val="226CA9"/>
                </a:solidFill>
              </a:endParaRPr>
            </a:p>
          </p:txBody>
        </p:sp>
      </p:grpSp>
      <p:grpSp>
        <p:nvGrpSpPr>
          <p:cNvPr id="25" name="Gruppieren 223"/>
          <p:cNvGrpSpPr/>
          <p:nvPr/>
        </p:nvGrpSpPr>
        <p:grpSpPr>
          <a:xfrm>
            <a:off x="1949364" y="1441077"/>
            <a:ext cx="867629" cy="832044"/>
            <a:chOff x="1327649" y="1579813"/>
            <a:chExt cx="867629" cy="832044"/>
          </a:xfrm>
        </p:grpSpPr>
        <p:sp>
          <p:nvSpPr>
            <p:cNvPr id="116" name="Text Box 71"/>
            <p:cNvSpPr txBox="1">
              <a:spLocks noChangeArrowheads="1"/>
            </p:cNvSpPr>
            <p:nvPr/>
          </p:nvSpPr>
          <p:spPr bwMode="invGray">
            <a:xfrm>
              <a:off x="1327649" y="2014843"/>
              <a:ext cx="867629" cy="39701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Legal Aspects</a:t>
              </a:r>
              <a:endParaRPr lang="en-US" sz="1100" b="1" dirty="0">
                <a:solidFill>
                  <a:srgbClr val="226CA9"/>
                </a:solidFill>
              </a:endParaRPr>
            </a:p>
          </p:txBody>
        </p:sp>
        <p:sp>
          <p:nvSpPr>
            <p:cNvPr id="115" name="Freeform 59"/>
            <p:cNvSpPr>
              <a:spLocks noChangeAspect="1" noEditPoints="1"/>
            </p:cNvSpPr>
            <p:nvPr/>
          </p:nvSpPr>
          <p:spPr bwMode="gray">
            <a:xfrm>
              <a:off x="1446504" y="1681413"/>
              <a:ext cx="158849" cy="305404"/>
            </a:xfrm>
            <a:custGeom>
              <a:avLst/>
              <a:gdLst/>
              <a:ahLst/>
              <a:cxnLst>
                <a:cxn ang="0">
                  <a:pos x="132" y="49"/>
                </a:cxn>
                <a:cxn ang="0">
                  <a:pos x="93" y="53"/>
                </a:cxn>
                <a:cxn ang="0">
                  <a:pos x="87" y="37"/>
                </a:cxn>
                <a:cxn ang="0">
                  <a:pos x="71" y="31"/>
                </a:cxn>
                <a:cxn ang="0">
                  <a:pos x="57" y="35"/>
                </a:cxn>
                <a:cxn ang="0">
                  <a:pos x="52" y="44"/>
                </a:cxn>
                <a:cxn ang="0">
                  <a:pos x="59" y="57"/>
                </a:cxn>
                <a:cxn ang="0">
                  <a:pos x="88" y="78"/>
                </a:cxn>
                <a:cxn ang="0">
                  <a:pos x="121" y="101"/>
                </a:cxn>
                <a:cxn ang="0">
                  <a:pos x="138" y="121"/>
                </a:cxn>
                <a:cxn ang="0">
                  <a:pos x="144" y="144"/>
                </a:cxn>
                <a:cxn ang="0">
                  <a:pos x="137" y="168"/>
                </a:cxn>
                <a:cxn ang="0">
                  <a:pos x="118" y="188"/>
                </a:cxn>
                <a:cxn ang="0">
                  <a:pos x="131" y="206"/>
                </a:cxn>
                <a:cxn ang="0">
                  <a:pos x="135" y="225"/>
                </a:cxn>
                <a:cxn ang="0">
                  <a:pos x="119" y="260"/>
                </a:cxn>
                <a:cxn ang="0">
                  <a:pos x="74" y="274"/>
                </a:cxn>
                <a:cxn ang="0">
                  <a:pos x="28" y="260"/>
                </a:cxn>
                <a:cxn ang="0">
                  <a:pos x="8" y="223"/>
                </a:cxn>
                <a:cxn ang="0">
                  <a:pos x="47" y="218"/>
                </a:cxn>
                <a:cxn ang="0">
                  <a:pos x="57" y="237"/>
                </a:cxn>
                <a:cxn ang="0">
                  <a:pos x="75" y="244"/>
                </a:cxn>
                <a:cxn ang="0">
                  <a:pos x="90" y="239"/>
                </a:cxn>
                <a:cxn ang="0">
                  <a:pos x="95" y="227"/>
                </a:cxn>
                <a:cxn ang="0">
                  <a:pos x="90" y="215"/>
                </a:cxn>
                <a:cxn ang="0">
                  <a:pos x="52" y="189"/>
                </a:cxn>
                <a:cxn ang="0">
                  <a:pos x="10" y="154"/>
                </a:cxn>
                <a:cxn ang="0">
                  <a:pos x="0" y="124"/>
                </a:cxn>
                <a:cxn ang="0">
                  <a:pos x="6" y="98"/>
                </a:cxn>
                <a:cxn ang="0">
                  <a:pos x="26" y="78"/>
                </a:cxn>
                <a:cxn ang="0">
                  <a:pos x="16" y="62"/>
                </a:cxn>
                <a:cxn ang="0">
                  <a:pos x="12" y="46"/>
                </a:cxn>
                <a:cxn ang="0">
                  <a:pos x="27" y="14"/>
                </a:cxn>
                <a:cxn ang="0">
                  <a:pos x="69" y="0"/>
                </a:cxn>
                <a:cxn ang="0">
                  <a:pos x="113" y="14"/>
                </a:cxn>
                <a:cxn ang="0">
                  <a:pos x="132" y="49"/>
                </a:cxn>
                <a:cxn ang="0">
                  <a:pos x="96" y="171"/>
                </a:cxn>
                <a:cxn ang="0">
                  <a:pos x="106" y="160"/>
                </a:cxn>
                <a:cxn ang="0">
                  <a:pos x="109" y="150"/>
                </a:cxn>
                <a:cxn ang="0">
                  <a:pos x="106" y="140"/>
                </a:cxn>
                <a:cxn ang="0">
                  <a:pos x="88" y="125"/>
                </a:cxn>
                <a:cxn ang="0">
                  <a:pos x="49" y="97"/>
                </a:cxn>
                <a:cxn ang="0">
                  <a:pos x="40" y="105"/>
                </a:cxn>
                <a:cxn ang="0">
                  <a:pos x="36" y="116"/>
                </a:cxn>
                <a:cxn ang="0">
                  <a:pos x="56" y="143"/>
                </a:cxn>
                <a:cxn ang="0">
                  <a:pos x="96" y="171"/>
                </a:cxn>
              </a:cxnLst>
              <a:rect l="0" t="0" r="r" b="b"/>
              <a:pathLst>
                <a:path w="144" h="274">
                  <a:moveTo>
                    <a:pt x="132" y="49"/>
                  </a:moveTo>
                  <a:cubicBezTo>
                    <a:pt x="93" y="53"/>
                    <a:pt x="93" y="53"/>
                    <a:pt x="93" y="53"/>
                  </a:cubicBezTo>
                  <a:cubicBezTo>
                    <a:pt x="92" y="46"/>
                    <a:pt x="90" y="40"/>
                    <a:pt x="87" y="37"/>
                  </a:cubicBezTo>
                  <a:cubicBezTo>
                    <a:pt x="83" y="33"/>
                    <a:pt x="78" y="31"/>
                    <a:pt x="71" y="31"/>
                  </a:cubicBezTo>
                  <a:cubicBezTo>
                    <a:pt x="65" y="31"/>
                    <a:pt x="60" y="32"/>
                    <a:pt x="57" y="35"/>
                  </a:cubicBezTo>
                  <a:cubicBezTo>
                    <a:pt x="54" y="38"/>
                    <a:pt x="52" y="41"/>
                    <a:pt x="52" y="44"/>
                  </a:cubicBezTo>
                  <a:cubicBezTo>
                    <a:pt x="52" y="49"/>
                    <a:pt x="54" y="53"/>
                    <a:pt x="59" y="57"/>
                  </a:cubicBezTo>
                  <a:cubicBezTo>
                    <a:pt x="62" y="60"/>
                    <a:pt x="71" y="67"/>
                    <a:pt x="88" y="78"/>
                  </a:cubicBezTo>
                  <a:cubicBezTo>
                    <a:pt x="105" y="88"/>
                    <a:pt x="115" y="96"/>
                    <a:pt x="121" y="101"/>
                  </a:cubicBezTo>
                  <a:cubicBezTo>
                    <a:pt x="129" y="107"/>
                    <a:pt x="135" y="114"/>
                    <a:pt x="138" y="121"/>
                  </a:cubicBezTo>
                  <a:cubicBezTo>
                    <a:pt x="142" y="128"/>
                    <a:pt x="144" y="135"/>
                    <a:pt x="144" y="144"/>
                  </a:cubicBezTo>
                  <a:cubicBezTo>
                    <a:pt x="144" y="153"/>
                    <a:pt x="142" y="161"/>
                    <a:pt x="137" y="168"/>
                  </a:cubicBezTo>
                  <a:cubicBezTo>
                    <a:pt x="133" y="176"/>
                    <a:pt x="126" y="182"/>
                    <a:pt x="118" y="188"/>
                  </a:cubicBezTo>
                  <a:cubicBezTo>
                    <a:pt x="124" y="194"/>
                    <a:pt x="128" y="200"/>
                    <a:pt x="131" y="206"/>
                  </a:cubicBezTo>
                  <a:cubicBezTo>
                    <a:pt x="134" y="212"/>
                    <a:pt x="135" y="218"/>
                    <a:pt x="135" y="225"/>
                  </a:cubicBezTo>
                  <a:cubicBezTo>
                    <a:pt x="135" y="239"/>
                    <a:pt x="130" y="251"/>
                    <a:pt x="119" y="260"/>
                  </a:cubicBezTo>
                  <a:cubicBezTo>
                    <a:pt x="109" y="270"/>
                    <a:pt x="94" y="274"/>
                    <a:pt x="74" y="274"/>
                  </a:cubicBezTo>
                  <a:cubicBezTo>
                    <a:pt x="55" y="274"/>
                    <a:pt x="40" y="270"/>
                    <a:pt x="28" y="260"/>
                  </a:cubicBezTo>
                  <a:cubicBezTo>
                    <a:pt x="17" y="251"/>
                    <a:pt x="10" y="238"/>
                    <a:pt x="8" y="223"/>
                  </a:cubicBezTo>
                  <a:cubicBezTo>
                    <a:pt x="47" y="218"/>
                    <a:pt x="47" y="218"/>
                    <a:pt x="47" y="218"/>
                  </a:cubicBezTo>
                  <a:cubicBezTo>
                    <a:pt x="49" y="226"/>
                    <a:pt x="52" y="233"/>
                    <a:pt x="57" y="237"/>
                  </a:cubicBezTo>
                  <a:cubicBezTo>
                    <a:pt x="62" y="241"/>
                    <a:pt x="68" y="244"/>
                    <a:pt x="75" y="244"/>
                  </a:cubicBezTo>
                  <a:cubicBezTo>
                    <a:pt x="81" y="244"/>
                    <a:pt x="86" y="242"/>
                    <a:pt x="90" y="239"/>
                  </a:cubicBezTo>
                  <a:cubicBezTo>
                    <a:pt x="93" y="235"/>
                    <a:pt x="95" y="231"/>
                    <a:pt x="95" y="227"/>
                  </a:cubicBezTo>
                  <a:cubicBezTo>
                    <a:pt x="95" y="222"/>
                    <a:pt x="94" y="218"/>
                    <a:pt x="90" y="215"/>
                  </a:cubicBezTo>
                  <a:cubicBezTo>
                    <a:pt x="86" y="211"/>
                    <a:pt x="74" y="203"/>
                    <a:pt x="52" y="189"/>
                  </a:cubicBezTo>
                  <a:cubicBezTo>
                    <a:pt x="30" y="175"/>
                    <a:pt x="16" y="164"/>
                    <a:pt x="10" y="154"/>
                  </a:cubicBezTo>
                  <a:cubicBezTo>
                    <a:pt x="3" y="145"/>
                    <a:pt x="0" y="135"/>
                    <a:pt x="0" y="124"/>
                  </a:cubicBezTo>
                  <a:cubicBezTo>
                    <a:pt x="0" y="114"/>
                    <a:pt x="2" y="106"/>
                    <a:pt x="6" y="98"/>
                  </a:cubicBezTo>
                  <a:cubicBezTo>
                    <a:pt x="11" y="90"/>
                    <a:pt x="17" y="83"/>
                    <a:pt x="26" y="78"/>
                  </a:cubicBezTo>
                  <a:cubicBezTo>
                    <a:pt x="22" y="73"/>
                    <a:pt x="18" y="68"/>
                    <a:pt x="16" y="62"/>
                  </a:cubicBezTo>
                  <a:cubicBezTo>
                    <a:pt x="13" y="57"/>
                    <a:pt x="12" y="52"/>
                    <a:pt x="12" y="46"/>
                  </a:cubicBezTo>
                  <a:cubicBezTo>
                    <a:pt x="12" y="33"/>
                    <a:pt x="17" y="23"/>
                    <a:pt x="27" y="14"/>
                  </a:cubicBezTo>
                  <a:cubicBezTo>
                    <a:pt x="37" y="5"/>
                    <a:pt x="51" y="0"/>
                    <a:pt x="69" y="0"/>
                  </a:cubicBezTo>
                  <a:cubicBezTo>
                    <a:pt x="88" y="0"/>
                    <a:pt x="102" y="5"/>
                    <a:pt x="113" y="14"/>
                  </a:cubicBezTo>
                  <a:cubicBezTo>
                    <a:pt x="124" y="23"/>
                    <a:pt x="130" y="34"/>
                    <a:pt x="132" y="49"/>
                  </a:cubicBezTo>
                  <a:close/>
                  <a:moveTo>
                    <a:pt x="96" y="171"/>
                  </a:moveTo>
                  <a:cubicBezTo>
                    <a:pt x="100" y="167"/>
                    <a:pt x="104" y="164"/>
                    <a:pt x="106" y="160"/>
                  </a:cubicBezTo>
                  <a:cubicBezTo>
                    <a:pt x="108" y="157"/>
                    <a:pt x="109" y="153"/>
                    <a:pt x="109" y="150"/>
                  </a:cubicBezTo>
                  <a:cubicBezTo>
                    <a:pt x="109" y="147"/>
                    <a:pt x="108" y="144"/>
                    <a:pt x="106" y="140"/>
                  </a:cubicBezTo>
                  <a:cubicBezTo>
                    <a:pt x="103" y="137"/>
                    <a:pt x="97" y="132"/>
                    <a:pt x="88" y="125"/>
                  </a:cubicBezTo>
                  <a:cubicBezTo>
                    <a:pt x="49" y="97"/>
                    <a:pt x="49" y="97"/>
                    <a:pt x="49" y="97"/>
                  </a:cubicBezTo>
                  <a:cubicBezTo>
                    <a:pt x="45" y="98"/>
                    <a:pt x="43" y="101"/>
                    <a:pt x="40" y="105"/>
                  </a:cubicBezTo>
                  <a:cubicBezTo>
                    <a:pt x="38" y="108"/>
                    <a:pt x="36" y="112"/>
                    <a:pt x="36" y="116"/>
                  </a:cubicBezTo>
                  <a:cubicBezTo>
                    <a:pt x="36" y="126"/>
                    <a:pt x="43" y="135"/>
                    <a:pt x="56" y="143"/>
                  </a:cubicBezTo>
                  <a:lnTo>
                    <a:pt x="96" y="171"/>
                  </a:lnTo>
                  <a:close/>
                </a:path>
              </a:pathLst>
            </a:custGeom>
            <a:gradFill rotWithShape="1">
              <a:gsLst>
                <a:gs pos="0">
                  <a:schemeClr val="accent1">
                    <a:gamma/>
                    <a:tint val="73725"/>
                    <a:invGamma/>
                  </a:schemeClr>
                </a:gs>
                <a:gs pos="100000">
                  <a:schemeClr val="accent1"/>
                </a:gs>
              </a:gsLst>
              <a:lin ang="5400000" scaled="1"/>
            </a:gradFill>
            <a:ln w="9525">
              <a:noFill/>
              <a:round/>
              <a:headEnd/>
              <a:tailEnd/>
            </a:ln>
          </p:spPr>
          <p:txBody>
            <a:bodyPr/>
            <a:lstStyle/>
            <a:p>
              <a:pPr fontAlgn="auto">
                <a:spcBef>
                  <a:spcPts val="0"/>
                </a:spcBef>
                <a:spcAft>
                  <a:spcPts val="0"/>
                </a:spcAft>
                <a:defRPr/>
              </a:pPr>
              <a:endParaRPr lang="de-DE">
                <a:latin typeface="Arial" pitchFamily="34" charset="0"/>
                <a:cs typeface="+mn-cs"/>
              </a:endParaRPr>
            </a:p>
          </p:txBody>
        </p:sp>
        <p:sp>
          <p:nvSpPr>
            <p:cNvPr id="296" name="Freeform 59"/>
            <p:cNvSpPr>
              <a:spLocks noChangeAspect="1" noEditPoints="1"/>
            </p:cNvSpPr>
            <p:nvPr/>
          </p:nvSpPr>
          <p:spPr bwMode="gray">
            <a:xfrm>
              <a:off x="1609064" y="1579813"/>
              <a:ext cx="158849" cy="305404"/>
            </a:xfrm>
            <a:custGeom>
              <a:avLst/>
              <a:gdLst/>
              <a:ahLst/>
              <a:cxnLst>
                <a:cxn ang="0">
                  <a:pos x="132" y="49"/>
                </a:cxn>
                <a:cxn ang="0">
                  <a:pos x="93" y="53"/>
                </a:cxn>
                <a:cxn ang="0">
                  <a:pos x="87" y="37"/>
                </a:cxn>
                <a:cxn ang="0">
                  <a:pos x="71" y="31"/>
                </a:cxn>
                <a:cxn ang="0">
                  <a:pos x="57" y="35"/>
                </a:cxn>
                <a:cxn ang="0">
                  <a:pos x="52" y="44"/>
                </a:cxn>
                <a:cxn ang="0">
                  <a:pos x="59" y="57"/>
                </a:cxn>
                <a:cxn ang="0">
                  <a:pos x="88" y="78"/>
                </a:cxn>
                <a:cxn ang="0">
                  <a:pos x="121" y="101"/>
                </a:cxn>
                <a:cxn ang="0">
                  <a:pos x="138" y="121"/>
                </a:cxn>
                <a:cxn ang="0">
                  <a:pos x="144" y="144"/>
                </a:cxn>
                <a:cxn ang="0">
                  <a:pos x="137" y="168"/>
                </a:cxn>
                <a:cxn ang="0">
                  <a:pos x="118" y="188"/>
                </a:cxn>
                <a:cxn ang="0">
                  <a:pos x="131" y="206"/>
                </a:cxn>
                <a:cxn ang="0">
                  <a:pos x="135" y="225"/>
                </a:cxn>
                <a:cxn ang="0">
                  <a:pos x="119" y="260"/>
                </a:cxn>
                <a:cxn ang="0">
                  <a:pos x="74" y="274"/>
                </a:cxn>
                <a:cxn ang="0">
                  <a:pos x="28" y="260"/>
                </a:cxn>
                <a:cxn ang="0">
                  <a:pos x="8" y="223"/>
                </a:cxn>
                <a:cxn ang="0">
                  <a:pos x="47" y="218"/>
                </a:cxn>
                <a:cxn ang="0">
                  <a:pos x="57" y="237"/>
                </a:cxn>
                <a:cxn ang="0">
                  <a:pos x="75" y="244"/>
                </a:cxn>
                <a:cxn ang="0">
                  <a:pos x="90" y="239"/>
                </a:cxn>
                <a:cxn ang="0">
                  <a:pos x="95" y="227"/>
                </a:cxn>
                <a:cxn ang="0">
                  <a:pos x="90" y="215"/>
                </a:cxn>
                <a:cxn ang="0">
                  <a:pos x="52" y="189"/>
                </a:cxn>
                <a:cxn ang="0">
                  <a:pos x="10" y="154"/>
                </a:cxn>
                <a:cxn ang="0">
                  <a:pos x="0" y="124"/>
                </a:cxn>
                <a:cxn ang="0">
                  <a:pos x="6" y="98"/>
                </a:cxn>
                <a:cxn ang="0">
                  <a:pos x="26" y="78"/>
                </a:cxn>
                <a:cxn ang="0">
                  <a:pos x="16" y="62"/>
                </a:cxn>
                <a:cxn ang="0">
                  <a:pos x="12" y="46"/>
                </a:cxn>
                <a:cxn ang="0">
                  <a:pos x="27" y="14"/>
                </a:cxn>
                <a:cxn ang="0">
                  <a:pos x="69" y="0"/>
                </a:cxn>
                <a:cxn ang="0">
                  <a:pos x="113" y="14"/>
                </a:cxn>
                <a:cxn ang="0">
                  <a:pos x="132" y="49"/>
                </a:cxn>
                <a:cxn ang="0">
                  <a:pos x="96" y="171"/>
                </a:cxn>
                <a:cxn ang="0">
                  <a:pos x="106" y="160"/>
                </a:cxn>
                <a:cxn ang="0">
                  <a:pos x="109" y="150"/>
                </a:cxn>
                <a:cxn ang="0">
                  <a:pos x="106" y="140"/>
                </a:cxn>
                <a:cxn ang="0">
                  <a:pos x="88" y="125"/>
                </a:cxn>
                <a:cxn ang="0">
                  <a:pos x="49" y="97"/>
                </a:cxn>
                <a:cxn ang="0">
                  <a:pos x="40" y="105"/>
                </a:cxn>
                <a:cxn ang="0">
                  <a:pos x="36" y="116"/>
                </a:cxn>
                <a:cxn ang="0">
                  <a:pos x="56" y="143"/>
                </a:cxn>
                <a:cxn ang="0">
                  <a:pos x="96" y="171"/>
                </a:cxn>
              </a:cxnLst>
              <a:rect l="0" t="0" r="r" b="b"/>
              <a:pathLst>
                <a:path w="144" h="274">
                  <a:moveTo>
                    <a:pt x="132" y="49"/>
                  </a:moveTo>
                  <a:cubicBezTo>
                    <a:pt x="93" y="53"/>
                    <a:pt x="93" y="53"/>
                    <a:pt x="93" y="53"/>
                  </a:cubicBezTo>
                  <a:cubicBezTo>
                    <a:pt x="92" y="46"/>
                    <a:pt x="90" y="40"/>
                    <a:pt x="87" y="37"/>
                  </a:cubicBezTo>
                  <a:cubicBezTo>
                    <a:pt x="83" y="33"/>
                    <a:pt x="78" y="31"/>
                    <a:pt x="71" y="31"/>
                  </a:cubicBezTo>
                  <a:cubicBezTo>
                    <a:pt x="65" y="31"/>
                    <a:pt x="60" y="32"/>
                    <a:pt x="57" y="35"/>
                  </a:cubicBezTo>
                  <a:cubicBezTo>
                    <a:pt x="54" y="38"/>
                    <a:pt x="52" y="41"/>
                    <a:pt x="52" y="44"/>
                  </a:cubicBezTo>
                  <a:cubicBezTo>
                    <a:pt x="52" y="49"/>
                    <a:pt x="54" y="53"/>
                    <a:pt x="59" y="57"/>
                  </a:cubicBezTo>
                  <a:cubicBezTo>
                    <a:pt x="62" y="60"/>
                    <a:pt x="71" y="67"/>
                    <a:pt x="88" y="78"/>
                  </a:cubicBezTo>
                  <a:cubicBezTo>
                    <a:pt x="105" y="88"/>
                    <a:pt x="115" y="96"/>
                    <a:pt x="121" y="101"/>
                  </a:cubicBezTo>
                  <a:cubicBezTo>
                    <a:pt x="129" y="107"/>
                    <a:pt x="135" y="114"/>
                    <a:pt x="138" y="121"/>
                  </a:cubicBezTo>
                  <a:cubicBezTo>
                    <a:pt x="142" y="128"/>
                    <a:pt x="144" y="135"/>
                    <a:pt x="144" y="144"/>
                  </a:cubicBezTo>
                  <a:cubicBezTo>
                    <a:pt x="144" y="153"/>
                    <a:pt x="142" y="161"/>
                    <a:pt x="137" y="168"/>
                  </a:cubicBezTo>
                  <a:cubicBezTo>
                    <a:pt x="133" y="176"/>
                    <a:pt x="126" y="182"/>
                    <a:pt x="118" y="188"/>
                  </a:cubicBezTo>
                  <a:cubicBezTo>
                    <a:pt x="124" y="194"/>
                    <a:pt x="128" y="200"/>
                    <a:pt x="131" y="206"/>
                  </a:cubicBezTo>
                  <a:cubicBezTo>
                    <a:pt x="134" y="212"/>
                    <a:pt x="135" y="218"/>
                    <a:pt x="135" y="225"/>
                  </a:cubicBezTo>
                  <a:cubicBezTo>
                    <a:pt x="135" y="239"/>
                    <a:pt x="130" y="251"/>
                    <a:pt x="119" y="260"/>
                  </a:cubicBezTo>
                  <a:cubicBezTo>
                    <a:pt x="109" y="270"/>
                    <a:pt x="94" y="274"/>
                    <a:pt x="74" y="274"/>
                  </a:cubicBezTo>
                  <a:cubicBezTo>
                    <a:pt x="55" y="274"/>
                    <a:pt x="40" y="270"/>
                    <a:pt x="28" y="260"/>
                  </a:cubicBezTo>
                  <a:cubicBezTo>
                    <a:pt x="17" y="251"/>
                    <a:pt x="10" y="238"/>
                    <a:pt x="8" y="223"/>
                  </a:cubicBezTo>
                  <a:cubicBezTo>
                    <a:pt x="47" y="218"/>
                    <a:pt x="47" y="218"/>
                    <a:pt x="47" y="218"/>
                  </a:cubicBezTo>
                  <a:cubicBezTo>
                    <a:pt x="49" y="226"/>
                    <a:pt x="52" y="233"/>
                    <a:pt x="57" y="237"/>
                  </a:cubicBezTo>
                  <a:cubicBezTo>
                    <a:pt x="62" y="241"/>
                    <a:pt x="68" y="244"/>
                    <a:pt x="75" y="244"/>
                  </a:cubicBezTo>
                  <a:cubicBezTo>
                    <a:pt x="81" y="244"/>
                    <a:pt x="86" y="242"/>
                    <a:pt x="90" y="239"/>
                  </a:cubicBezTo>
                  <a:cubicBezTo>
                    <a:pt x="93" y="235"/>
                    <a:pt x="95" y="231"/>
                    <a:pt x="95" y="227"/>
                  </a:cubicBezTo>
                  <a:cubicBezTo>
                    <a:pt x="95" y="222"/>
                    <a:pt x="94" y="218"/>
                    <a:pt x="90" y="215"/>
                  </a:cubicBezTo>
                  <a:cubicBezTo>
                    <a:pt x="86" y="211"/>
                    <a:pt x="74" y="203"/>
                    <a:pt x="52" y="189"/>
                  </a:cubicBezTo>
                  <a:cubicBezTo>
                    <a:pt x="30" y="175"/>
                    <a:pt x="16" y="164"/>
                    <a:pt x="10" y="154"/>
                  </a:cubicBezTo>
                  <a:cubicBezTo>
                    <a:pt x="3" y="145"/>
                    <a:pt x="0" y="135"/>
                    <a:pt x="0" y="124"/>
                  </a:cubicBezTo>
                  <a:cubicBezTo>
                    <a:pt x="0" y="114"/>
                    <a:pt x="2" y="106"/>
                    <a:pt x="6" y="98"/>
                  </a:cubicBezTo>
                  <a:cubicBezTo>
                    <a:pt x="11" y="90"/>
                    <a:pt x="17" y="83"/>
                    <a:pt x="26" y="78"/>
                  </a:cubicBezTo>
                  <a:cubicBezTo>
                    <a:pt x="22" y="73"/>
                    <a:pt x="18" y="68"/>
                    <a:pt x="16" y="62"/>
                  </a:cubicBezTo>
                  <a:cubicBezTo>
                    <a:pt x="13" y="57"/>
                    <a:pt x="12" y="52"/>
                    <a:pt x="12" y="46"/>
                  </a:cubicBezTo>
                  <a:cubicBezTo>
                    <a:pt x="12" y="33"/>
                    <a:pt x="17" y="23"/>
                    <a:pt x="27" y="14"/>
                  </a:cubicBezTo>
                  <a:cubicBezTo>
                    <a:pt x="37" y="5"/>
                    <a:pt x="51" y="0"/>
                    <a:pt x="69" y="0"/>
                  </a:cubicBezTo>
                  <a:cubicBezTo>
                    <a:pt x="88" y="0"/>
                    <a:pt x="102" y="5"/>
                    <a:pt x="113" y="14"/>
                  </a:cubicBezTo>
                  <a:cubicBezTo>
                    <a:pt x="124" y="23"/>
                    <a:pt x="130" y="34"/>
                    <a:pt x="132" y="49"/>
                  </a:cubicBezTo>
                  <a:close/>
                  <a:moveTo>
                    <a:pt x="96" y="171"/>
                  </a:moveTo>
                  <a:cubicBezTo>
                    <a:pt x="100" y="167"/>
                    <a:pt x="104" y="164"/>
                    <a:pt x="106" y="160"/>
                  </a:cubicBezTo>
                  <a:cubicBezTo>
                    <a:pt x="108" y="157"/>
                    <a:pt x="109" y="153"/>
                    <a:pt x="109" y="150"/>
                  </a:cubicBezTo>
                  <a:cubicBezTo>
                    <a:pt x="109" y="147"/>
                    <a:pt x="108" y="144"/>
                    <a:pt x="106" y="140"/>
                  </a:cubicBezTo>
                  <a:cubicBezTo>
                    <a:pt x="103" y="137"/>
                    <a:pt x="97" y="132"/>
                    <a:pt x="88" y="125"/>
                  </a:cubicBezTo>
                  <a:cubicBezTo>
                    <a:pt x="49" y="97"/>
                    <a:pt x="49" y="97"/>
                    <a:pt x="49" y="97"/>
                  </a:cubicBezTo>
                  <a:cubicBezTo>
                    <a:pt x="45" y="98"/>
                    <a:pt x="43" y="101"/>
                    <a:pt x="40" y="105"/>
                  </a:cubicBezTo>
                  <a:cubicBezTo>
                    <a:pt x="38" y="108"/>
                    <a:pt x="36" y="112"/>
                    <a:pt x="36" y="116"/>
                  </a:cubicBezTo>
                  <a:cubicBezTo>
                    <a:pt x="36" y="126"/>
                    <a:pt x="43" y="135"/>
                    <a:pt x="56" y="143"/>
                  </a:cubicBezTo>
                  <a:lnTo>
                    <a:pt x="96" y="171"/>
                  </a:lnTo>
                  <a:close/>
                </a:path>
              </a:pathLst>
            </a:custGeom>
            <a:gradFill rotWithShape="1">
              <a:gsLst>
                <a:gs pos="0">
                  <a:schemeClr val="accent1">
                    <a:gamma/>
                    <a:tint val="73725"/>
                    <a:invGamma/>
                  </a:schemeClr>
                </a:gs>
                <a:gs pos="100000">
                  <a:schemeClr val="accent1"/>
                </a:gs>
              </a:gsLst>
              <a:lin ang="5400000" scaled="1"/>
            </a:gradFill>
            <a:ln w="9525">
              <a:noFill/>
              <a:round/>
              <a:headEnd/>
              <a:tailEnd/>
            </a:ln>
          </p:spPr>
          <p:txBody>
            <a:bodyPr/>
            <a:lstStyle/>
            <a:p>
              <a:pPr fontAlgn="auto">
                <a:spcBef>
                  <a:spcPts val="0"/>
                </a:spcBef>
                <a:spcAft>
                  <a:spcPts val="0"/>
                </a:spcAft>
                <a:defRPr/>
              </a:pPr>
              <a:endParaRPr lang="de-DE">
                <a:latin typeface="Arial" pitchFamily="34" charset="0"/>
                <a:cs typeface="+mn-cs"/>
              </a:endParaRPr>
            </a:p>
          </p:txBody>
        </p:sp>
        <p:sp>
          <p:nvSpPr>
            <p:cNvPr id="297" name="Freeform 59"/>
            <p:cNvSpPr>
              <a:spLocks noChangeAspect="1" noEditPoints="1"/>
            </p:cNvSpPr>
            <p:nvPr/>
          </p:nvSpPr>
          <p:spPr bwMode="gray">
            <a:xfrm>
              <a:off x="1761464" y="1732213"/>
              <a:ext cx="158849" cy="305404"/>
            </a:xfrm>
            <a:custGeom>
              <a:avLst/>
              <a:gdLst/>
              <a:ahLst/>
              <a:cxnLst>
                <a:cxn ang="0">
                  <a:pos x="132" y="49"/>
                </a:cxn>
                <a:cxn ang="0">
                  <a:pos x="93" y="53"/>
                </a:cxn>
                <a:cxn ang="0">
                  <a:pos x="87" y="37"/>
                </a:cxn>
                <a:cxn ang="0">
                  <a:pos x="71" y="31"/>
                </a:cxn>
                <a:cxn ang="0">
                  <a:pos x="57" y="35"/>
                </a:cxn>
                <a:cxn ang="0">
                  <a:pos x="52" y="44"/>
                </a:cxn>
                <a:cxn ang="0">
                  <a:pos x="59" y="57"/>
                </a:cxn>
                <a:cxn ang="0">
                  <a:pos x="88" y="78"/>
                </a:cxn>
                <a:cxn ang="0">
                  <a:pos x="121" y="101"/>
                </a:cxn>
                <a:cxn ang="0">
                  <a:pos x="138" y="121"/>
                </a:cxn>
                <a:cxn ang="0">
                  <a:pos x="144" y="144"/>
                </a:cxn>
                <a:cxn ang="0">
                  <a:pos x="137" y="168"/>
                </a:cxn>
                <a:cxn ang="0">
                  <a:pos x="118" y="188"/>
                </a:cxn>
                <a:cxn ang="0">
                  <a:pos x="131" y="206"/>
                </a:cxn>
                <a:cxn ang="0">
                  <a:pos x="135" y="225"/>
                </a:cxn>
                <a:cxn ang="0">
                  <a:pos x="119" y="260"/>
                </a:cxn>
                <a:cxn ang="0">
                  <a:pos x="74" y="274"/>
                </a:cxn>
                <a:cxn ang="0">
                  <a:pos x="28" y="260"/>
                </a:cxn>
                <a:cxn ang="0">
                  <a:pos x="8" y="223"/>
                </a:cxn>
                <a:cxn ang="0">
                  <a:pos x="47" y="218"/>
                </a:cxn>
                <a:cxn ang="0">
                  <a:pos x="57" y="237"/>
                </a:cxn>
                <a:cxn ang="0">
                  <a:pos x="75" y="244"/>
                </a:cxn>
                <a:cxn ang="0">
                  <a:pos x="90" y="239"/>
                </a:cxn>
                <a:cxn ang="0">
                  <a:pos x="95" y="227"/>
                </a:cxn>
                <a:cxn ang="0">
                  <a:pos x="90" y="215"/>
                </a:cxn>
                <a:cxn ang="0">
                  <a:pos x="52" y="189"/>
                </a:cxn>
                <a:cxn ang="0">
                  <a:pos x="10" y="154"/>
                </a:cxn>
                <a:cxn ang="0">
                  <a:pos x="0" y="124"/>
                </a:cxn>
                <a:cxn ang="0">
                  <a:pos x="6" y="98"/>
                </a:cxn>
                <a:cxn ang="0">
                  <a:pos x="26" y="78"/>
                </a:cxn>
                <a:cxn ang="0">
                  <a:pos x="16" y="62"/>
                </a:cxn>
                <a:cxn ang="0">
                  <a:pos x="12" y="46"/>
                </a:cxn>
                <a:cxn ang="0">
                  <a:pos x="27" y="14"/>
                </a:cxn>
                <a:cxn ang="0">
                  <a:pos x="69" y="0"/>
                </a:cxn>
                <a:cxn ang="0">
                  <a:pos x="113" y="14"/>
                </a:cxn>
                <a:cxn ang="0">
                  <a:pos x="132" y="49"/>
                </a:cxn>
                <a:cxn ang="0">
                  <a:pos x="96" y="171"/>
                </a:cxn>
                <a:cxn ang="0">
                  <a:pos x="106" y="160"/>
                </a:cxn>
                <a:cxn ang="0">
                  <a:pos x="109" y="150"/>
                </a:cxn>
                <a:cxn ang="0">
                  <a:pos x="106" y="140"/>
                </a:cxn>
                <a:cxn ang="0">
                  <a:pos x="88" y="125"/>
                </a:cxn>
                <a:cxn ang="0">
                  <a:pos x="49" y="97"/>
                </a:cxn>
                <a:cxn ang="0">
                  <a:pos x="40" y="105"/>
                </a:cxn>
                <a:cxn ang="0">
                  <a:pos x="36" y="116"/>
                </a:cxn>
                <a:cxn ang="0">
                  <a:pos x="56" y="143"/>
                </a:cxn>
                <a:cxn ang="0">
                  <a:pos x="96" y="171"/>
                </a:cxn>
              </a:cxnLst>
              <a:rect l="0" t="0" r="r" b="b"/>
              <a:pathLst>
                <a:path w="144" h="274">
                  <a:moveTo>
                    <a:pt x="132" y="49"/>
                  </a:moveTo>
                  <a:cubicBezTo>
                    <a:pt x="93" y="53"/>
                    <a:pt x="93" y="53"/>
                    <a:pt x="93" y="53"/>
                  </a:cubicBezTo>
                  <a:cubicBezTo>
                    <a:pt x="92" y="46"/>
                    <a:pt x="90" y="40"/>
                    <a:pt x="87" y="37"/>
                  </a:cubicBezTo>
                  <a:cubicBezTo>
                    <a:pt x="83" y="33"/>
                    <a:pt x="78" y="31"/>
                    <a:pt x="71" y="31"/>
                  </a:cubicBezTo>
                  <a:cubicBezTo>
                    <a:pt x="65" y="31"/>
                    <a:pt x="60" y="32"/>
                    <a:pt x="57" y="35"/>
                  </a:cubicBezTo>
                  <a:cubicBezTo>
                    <a:pt x="54" y="38"/>
                    <a:pt x="52" y="41"/>
                    <a:pt x="52" y="44"/>
                  </a:cubicBezTo>
                  <a:cubicBezTo>
                    <a:pt x="52" y="49"/>
                    <a:pt x="54" y="53"/>
                    <a:pt x="59" y="57"/>
                  </a:cubicBezTo>
                  <a:cubicBezTo>
                    <a:pt x="62" y="60"/>
                    <a:pt x="71" y="67"/>
                    <a:pt x="88" y="78"/>
                  </a:cubicBezTo>
                  <a:cubicBezTo>
                    <a:pt x="105" y="88"/>
                    <a:pt x="115" y="96"/>
                    <a:pt x="121" y="101"/>
                  </a:cubicBezTo>
                  <a:cubicBezTo>
                    <a:pt x="129" y="107"/>
                    <a:pt x="135" y="114"/>
                    <a:pt x="138" y="121"/>
                  </a:cubicBezTo>
                  <a:cubicBezTo>
                    <a:pt x="142" y="128"/>
                    <a:pt x="144" y="135"/>
                    <a:pt x="144" y="144"/>
                  </a:cubicBezTo>
                  <a:cubicBezTo>
                    <a:pt x="144" y="153"/>
                    <a:pt x="142" y="161"/>
                    <a:pt x="137" y="168"/>
                  </a:cubicBezTo>
                  <a:cubicBezTo>
                    <a:pt x="133" y="176"/>
                    <a:pt x="126" y="182"/>
                    <a:pt x="118" y="188"/>
                  </a:cubicBezTo>
                  <a:cubicBezTo>
                    <a:pt x="124" y="194"/>
                    <a:pt x="128" y="200"/>
                    <a:pt x="131" y="206"/>
                  </a:cubicBezTo>
                  <a:cubicBezTo>
                    <a:pt x="134" y="212"/>
                    <a:pt x="135" y="218"/>
                    <a:pt x="135" y="225"/>
                  </a:cubicBezTo>
                  <a:cubicBezTo>
                    <a:pt x="135" y="239"/>
                    <a:pt x="130" y="251"/>
                    <a:pt x="119" y="260"/>
                  </a:cubicBezTo>
                  <a:cubicBezTo>
                    <a:pt x="109" y="270"/>
                    <a:pt x="94" y="274"/>
                    <a:pt x="74" y="274"/>
                  </a:cubicBezTo>
                  <a:cubicBezTo>
                    <a:pt x="55" y="274"/>
                    <a:pt x="40" y="270"/>
                    <a:pt x="28" y="260"/>
                  </a:cubicBezTo>
                  <a:cubicBezTo>
                    <a:pt x="17" y="251"/>
                    <a:pt x="10" y="238"/>
                    <a:pt x="8" y="223"/>
                  </a:cubicBezTo>
                  <a:cubicBezTo>
                    <a:pt x="47" y="218"/>
                    <a:pt x="47" y="218"/>
                    <a:pt x="47" y="218"/>
                  </a:cubicBezTo>
                  <a:cubicBezTo>
                    <a:pt x="49" y="226"/>
                    <a:pt x="52" y="233"/>
                    <a:pt x="57" y="237"/>
                  </a:cubicBezTo>
                  <a:cubicBezTo>
                    <a:pt x="62" y="241"/>
                    <a:pt x="68" y="244"/>
                    <a:pt x="75" y="244"/>
                  </a:cubicBezTo>
                  <a:cubicBezTo>
                    <a:pt x="81" y="244"/>
                    <a:pt x="86" y="242"/>
                    <a:pt x="90" y="239"/>
                  </a:cubicBezTo>
                  <a:cubicBezTo>
                    <a:pt x="93" y="235"/>
                    <a:pt x="95" y="231"/>
                    <a:pt x="95" y="227"/>
                  </a:cubicBezTo>
                  <a:cubicBezTo>
                    <a:pt x="95" y="222"/>
                    <a:pt x="94" y="218"/>
                    <a:pt x="90" y="215"/>
                  </a:cubicBezTo>
                  <a:cubicBezTo>
                    <a:pt x="86" y="211"/>
                    <a:pt x="74" y="203"/>
                    <a:pt x="52" y="189"/>
                  </a:cubicBezTo>
                  <a:cubicBezTo>
                    <a:pt x="30" y="175"/>
                    <a:pt x="16" y="164"/>
                    <a:pt x="10" y="154"/>
                  </a:cubicBezTo>
                  <a:cubicBezTo>
                    <a:pt x="3" y="145"/>
                    <a:pt x="0" y="135"/>
                    <a:pt x="0" y="124"/>
                  </a:cubicBezTo>
                  <a:cubicBezTo>
                    <a:pt x="0" y="114"/>
                    <a:pt x="2" y="106"/>
                    <a:pt x="6" y="98"/>
                  </a:cubicBezTo>
                  <a:cubicBezTo>
                    <a:pt x="11" y="90"/>
                    <a:pt x="17" y="83"/>
                    <a:pt x="26" y="78"/>
                  </a:cubicBezTo>
                  <a:cubicBezTo>
                    <a:pt x="22" y="73"/>
                    <a:pt x="18" y="68"/>
                    <a:pt x="16" y="62"/>
                  </a:cubicBezTo>
                  <a:cubicBezTo>
                    <a:pt x="13" y="57"/>
                    <a:pt x="12" y="52"/>
                    <a:pt x="12" y="46"/>
                  </a:cubicBezTo>
                  <a:cubicBezTo>
                    <a:pt x="12" y="33"/>
                    <a:pt x="17" y="23"/>
                    <a:pt x="27" y="14"/>
                  </a:cubicBezTo>
                  <a:cubicBezTo>
                    <a:pt x="37" y="5"/>
                    <a:pt x="51" y="0"/>
                    <a:pt x="69" y="0"/>
                  </a:cubicBezTo>
                  <a:cubicBezTo>
                    <a:pt x="88" y="0"/>
                    <a:pt x="102" y="5"/>
                    <a:pt x="113" y="14"/>
                  </a:cubicBezTo>
                  <a:cubicBezTo>
                    <a:pt x="124" y="23"/>
                    <a:pt x="130" y="34"/>
                    <a:pt x="132" y="49"/>
                  </a:cubicBezTo>
                  <a:close/>
                  <a:moveTo>
                    <a:pt x="96" y="171"/>
                  </a:moveTo>
                  <a:cubicBezTo>
                    <a:pt x="100" y="167"/>
                    <a:pt x="104" y="164"/>
                    <a:pt x="106" y="160"/>
                  </a:cubicBezTo>
                  <a:cubicBezTo>
                    <a:pt x="108" y="157"/>
                    <a:pt x="109" y="153"/>
                    <a:pt x="109" y="150"/>
                  </a:cubicBezTo>
                  <a:cubicBezTo>
                    <a:pt x="109" y="147"/>
                    <a:pt x="108" y="144"/>
                    <a:pt x="106" y="140"/>
                  </a:cubicBezTo>
                  <a:cubicBezTo>
                    <a:pt x="103" y="137"/>
                    <a:pt x="97" y="132"/>
                    <a:pt x="88" y="125"/>
                  </a:cubicBezTo>
                  <a:cubicBezTo>
                    <a:pt x="49" y="97"/>
                    <a:pt x="49" y="97"/>
                    <a:pt x="49" y="97"/>
                  </a:cubicBezTo>
                  <a:cubicBezTo>
                    <a:pt x="45" y="98"/>
                    <a:pt x="43" y="101"/>
                    <a:pt x="40" y="105"/>
                  </a:cubicBezTo>
                  <a:cubicBezTo>
                    <a:pt x="38" y="108"/>
                    <a:pt x="36" y="112"/>
                    <a:pt x="36" y="116"/>
                  </a:cubicBezTo>
                  <a:cubicBezTo>
                    <a:pt x="36" y="126"/>
                    <a:pt x="43" y="135"/>
                    <a:pt x="56" y="143"/>
                  </a:cubicBezTo>
                  <a:lnTo>
                    <a:pt x="96" y="171"/>
                  </a:lnTo>
                  <a:close/>
                </a:path>
              </a:pathLst>
            </a:custGeom>
            <a:gradFill rotWithShape="1">
              <a:gsLst>
                <a:gs pos="0">
                  <a:schemeClr val="accent1">
                    <a:gamma/>
                    <a:tint val="73725"/>
                    <a:invGamma/>
                  </a:schemeClr>
                </a:gs>
                <a:gs pos="100000">
                  <a:schemeClr val="accent1"/>
                </a:gs>
              </a:gsLst>
              <a:lin ang="5400000" scaled="1"/>
            </a:gradFill>
            <a:ln w="9525">
              <a:noFill/>
              <a:round/>
              <a:headEnd/>
              <a:tailEnd/>
            </a:ln>
          </p:spPr>
          <p:txBody>
            <a:bodyPr/>
            <a:lstStyle/>
            <a:p>
              <a:pPr fontAlgn="auto">
                <a:spcBef>
                  <a:spcPts val="0"/>
                </a:spcBef>
                <a:spcAft>
                  <a:spcPts val="0"/>
                </a:spcAft>
                <a:defRPr/>
              </a:pPr>
              <a:endParaRPr lang="de-DE">
                <a:latin typeface="Arial" pitchFamily="34" charset="0"/>
                <a:cs typeface="+mn-cs"/>
              </a:endParaRPr>
            </a:p>
          </p:txBody>
        </p:sp>
      </p:grpSp>
      <p:grpSp>
        <p:nvGrpSpPr>
          <p:cNvPr id="26" name="Gruppieren 221"/>
          <p:cNvGrpSpPr/>
          <p:nvPr/>
        </p:nvGrpSpPr>
        <p:grpSpPr>
          <a:xfrm>
            <a:off x="2977092" y="1259728"/>
            <a:ext cx="1222744" cy="1306009"/>
            <a:chOff x="4805917" y="1384052"/>
            <a:chExt cx="1222744" cy="1306009"/>
          </a:xfrm>
        </p:grpSpPr>
        <p:sp>
          <p:nvSpPr>
            <p:cNvPr id="166" name="Text Box 71"/>
            <p:cNvSpPr txBox="1">
              <a:spLocks noChangeArrowheads="1"/>
            </p:cNvSpPr>
            <p:nvPr/>
          </p:nvSpPr>
          <p:spPr bwMode="invGray">
            <a:xfrm>
              <a:off x="4805917" y="2140698"/>
              <a:ext cx="1222744" cy="549363"/>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Governance, Risk and Compliance</a:t>
              </a:r>
              <a:endParaRPr lang="en-US" sz="1100" b="1" dirty="0">
                <a:solidFill>
                  <a:srgbClr val="226CA9"/>
                </a:solidFill>
              </a:endParaRPr>
            </a:p>
          </p:txBody>
        </p:sp>
        <p:pic>
          <p:nvPicPr>
            <p:cNvPr id="316" name="Picture 2" descr="people"/>
            <p:cNvPicPr>
              <a:picLocks noChangeAspect="1" noChangeArrowheads="1"/>
            </p:cNvPicPr>
            <p:nvPr/>
          </p:nvPicPr>
          <p:blipFill>
            <a:blip r:embed="rId12" cstate="print"/>
            <a:srcRect l="77513"/>
            <a:stretch>
              <a:fillRect/>
            </a:stretch>
          </p:blipFill>
          <p:spPr bwMode="auto">
            <a:xfrm>
              <a:off x="5029715" y="1384052"/>
              <a:ext cx="832605" cy="778232"/>
            </a:xfrm>
            <a:prstGeom prst="rect">
              <a:avLst/>
            </a:prstGeom>
            <a:noFill/>
          </p:spPr>
        </p:pic>
      </p:grpSp>
      <p:grpSp>
        <p:nvGrpSpPr>
          <p:cNvPr id="27" name="Gruppieren 164"/>
          <p:cNvGrpSpPr/>
          <p:nvPr/>
        </p:nvGrpSpPr>
        <p:grpSpPr>
          <a:xfrm>
            <a:off x="1773561" y="5008468"/>
            <a:ext cx="1127414" cy="1180537"/>
            <a:chOff x="4657905" y="5445854"/>
            <a:chExt cx="1127414" cy="1180537"/>
          </a:xfrm>
        </p:grpSpPr>
        <p:pic>
          <p:nvPicPr>
            <p:cNvPr id="170" name="Picture 102" descr="\\Eric-pauls-power-mac-g5.local\desktop\Graphic Tank\nurse.tif"/>
            <p:cNvPicPr>
              <a:picLocks noChangeAspect="1" noChangeArrowheads="1"/>
            </p:cNvPicPr>
            <p:nvPr/>
          </p:nvPicPr>
          <p:blipFill>
            <a:blip r:embed="rId13" cstate="screen"/>
            <a:srcRect/>
            <a:stretch>
              <a:fillRect/>
            </a:stretch>
          </p:blipFill>
          <p:spPr bwMode="auto">
            <a:xfrm flipH="1">
              <a:off x="4781196" y="5445854"/>
              <a:ext cx="252000" cy="768815"/>
            </a:xfrm>
            <a:prstGeom prst="rect">
              <a:avLst/>
            </a:prstGeom>
            <a:noFill/>
            <a:ln w="9525">
              <a:noFill/>
              <a:miter lim="800000"/>
              <a:headEnd/>
              <a:tailEnd/>
            </a:ln>
          </p:spPr>
        </p:pic>
        <p:sp>
          <p:nvSpPr>
            <p:cNvPr id="171" name="Text Box 71"/>
            <p:cNvSpPr txBox="1">
              <a:spLocks noChangeArrowheads="1"/>
            </p:cNvSpPr>
            <p:nvPr/>
          </p:nvSpPr>
          <p:spPr bwMode="invGray">
            <a:xfrm>
              <a:off x="4657905" y="6229377"/>
              <a:ext cx="1127414" cy="39701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Occupational Health</a:t>
              </a:r>
            </a:p>
          </p:txBody>
        </p:sp>
        <p:grpSp>
          <p:nvGrpSpPr>
            <p:cNvPr id="28" name="Group 106"/>
            <p:cNvGrpSpPr>
              <a:grpSpLocks/>
            </p:cNvGrpSpPr>
            <p:nvPr/>
          </p:nvGrpSpPr>
          <p:grpSpPr bwMode="gray">
            <a:xfrm>
              <a:off x="5132296" y="5940095"/>
              <a:ext cx="284202" cy="280059"/>
              <a:chOff x="1891" y="1174"/>
              <a:chExt cx="1975" cy="1974"/>
            </a:xfrm>
          </p:grpSpPr>
          <p:sp>
            <p:nvSpPr>
              <p:cNvPr id="447" name="Freeform 107"/>
              <p:cNvSpPr>
                <a:spLocks/>
              </p:cNvSpPr>
              <p:nvPr/>
            </p:nvSpPr>
            <p:spPr bwMode="gray">
              <a:xfrm>
                <a:off x="1891" y="1174"/>
                <a:ext cx="1975" cy="1974"/>
              </a:xfrm>
              <a:custGeom>
                <a:avLst/>
                <a:gdLst>
                  <a:gd name="T0" fmla="*/ 787016670 w 836"/>
                  <a:gd name="T1" fmla="*/ 693695964 h 836"/>
                  <a:gd name="T2" fmla="*/ 699350735 w 836"/>
                  <a:gd name="T3" fmla="*/ 780657420 h 836"/>
                  <a:gd name="T4" fmla="*/ 87671415 w 836"/>
                  <a:gd name="T5" fmla="*/ 780657420 h 836"/>
                  <a:gd name="T6" fmla="*/ 0 w 836"/>
                  <a:gd name="T7" fmla="*/ 693695964 h 836"/>
                  <a:gd name="T8" fmla="*/ 0 w 836"/>
                  <a:gd name="T9" fmla="*/ 86905353 h 836"/>
                  <a:gd name="T10" fmla="*/ 87671415 w 836"/>
                  <a:gd name="T11" fmla="*/ 0 h 836"/>
                  <a:gd name="T12" fmla="*/ 699350735 w 836"/>
                  <a:gd name="T13" fmla="*/ 0 h 836"/>
                  <a:gd name="T14" fmla="*/ 787016670 w 836"/>
                  <a:gd name="T15" fmla="*/ 86905353 h 836"/>
                  <a:gd name="T16" fmla="*/ 787016670 w 836"/>
                  <a:gd name="T17" fmla="*/ 693695964 h 8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6"/>
                  <a:gd name="T28" fmla="*/ 0 h 836"/>
                  <a:gd name="T29" fmla="*/ 836 w 836"/>
                  <a:gd name="T30" fmla="*/ 836 h 8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6" h="836">
                    <a:moveTo>
                      <a:pt x="836" y="743"/>
                    </a:moveTo>
                    <a:cubicBezTo>
                      <a:pt x="836" y="794"/>
                      <a:pt x="794" y="836"/>
                      <a:pt x="743" y="836"/>
                    </a:cubicBezTo>
                    <a:cubicBezTo>
                      <a:pt x="93" y="836"/>
                      <a:pt x="93" y="836"/>
                      <a:pt x="93" y="836"/>
                    </a:cubicBezTo>
                    <a:cubicBezTo>
                      <a:pt x="41" y="836"/>
                      <a:pt x="0" y="794"/>
                      <a:pt x="0" y="743"/>
                    </a:cubicBezTo>
                    <a:cubicBezTo>
                      <a:pt x="0" y="93"/>
                      <a:pt x="0" y="93"/>
                      <a:pt x="0" y="93"/>
                    </a:cubicBezTo>
                    <a:cubicBezTo>
                      <a:pt x="0" y="41"/>
                      <a:pt x="41" y="0"/>
                      <a:pt x="93" y="0"/>
                    </a:cubicBezTo>
                    <a:cubicBezTo>
                      <a:pt x="743" y="0"/>
                      <a:pt x="743" y="0"/>
                      <a:pt x="743" y="0"/>
                    </a:cubicBezTo>
                    <a:cubicBezTo>
                      <a:pt x="794" y="0"/>
                      <a:pt x="836" y="41"/>
                      <a:pt x="836" y="93"/>
                    </a:cubicBezTo>
                    <a:lnTo>
                      <a:pt x="836" y="743"/>
                    </a:lnTo>
                    <a:close/>
                  </a:path>
                </a:pathLst>
              </a:custGeom>
              <a:gradFill rotWithShape="1">
                <a:gsLst>
                  <a:gs pos="0">
                    <a:srgbClr val="4C97CC"/>
                  </a:gs>
                  <a:gs pos="100000">
                    <a:srgbClr val="006BB6"/>
                  </a:gs>
                </a:gsLst>
                <a:lin ang="5400000" scaled="1"/>
              </a:gradFill>
              <a:ln w="9525">
                <a:solidFill>
                  <a:srgbClr val="FFFFFF"/>
                </a:solidFill>
                <a:round/>
                <a:headEnd/>
                <a:tailEnd/>
              </a:ln>
            </p:spPr>
            <p:txBody>
              <a:bodyPr/>
              <a:lstStyle/>
              <a:p>
                <a:endParaRPr lang="de-DE"/>
              </a:p>
            </p:txBody>
          </p:sp>
          <p:sp>
            <p:nvSpPr>
              <p:cNvPr id="448" name="Freeform 108"/>
              <p:cNvSpPr>
                <a:spLocks/>
              </p:cNvSpPr>
              <p:nvPr/>
            </p:nvSpPr>
            <p:spPr bwMode="gray">
              <a:xfrm>
                <a:off x="2134" y="1417"/>
                <a:ext cx="1488" cy="1488"/>
              </a:xfrm>
              <a:custGeom>
                <a:avLst/>
                <a:gdLst>
                  <a:gd name="T0" fmla="*/ 531851619 w 630"/>
                  <a:gd name="T1" fmla="*/ 200613462 h 630"/>
                  <a:gd name="T2" fmla="*/ 390409782 w 630"/>
                  <a:gd name="T3" fmla="*/ 200613462 h 630"/>
                  <a:gd name="T4" fmla="*/ 390409782 w 630"/>
                  <a:gd name="T5" fmla="*/ 59161402 h 630"/>
                  <a:gd name="T6" fmla="*/ 331238081 w 630"/>
                  <a:gd name="T7" fmla="*/ 0 h 630"/>
                  <a:gd name="T8" fmla="*/ 259775336 w 630"/>
                  <a:gd name="T9" fmla="*/ 0 h 630"/>
                  <a:gd name="T10" fmla="*/ 200613462 w 630"/>
                  <a:gd name="T11" fmla="*/ 59161402 h 630"/>
                  <a:gd name="T12" fmla="*/ 200613462 w 630"/>
                  <a:gd name="T13" fmla="*/ 200613462 h 630"/>
                  <a:gd name="T14" fmla="*/ 59161402 w 630"/>
                  <a:gd name="T15" fmla="*/ 200613462 h 630"/>
                  <a:gd name="T16" fmla="*/ 0 w 630"/>
                  <a:gd name="T17" fmla="*/ 259775336 h 630"/>
                  <a:gd name="T18" fmla="*/ 0 w 630"/>
                  <a:gd name="T19" fmla="*/ 331238081 h 630"/>
                  <a:gd name="T20" fmla="*/ 59161402 w 630"/>
                  <a:gd name="T21" fmla="*/ 390409782 h 630"/>
                  <a:gd name="T22" fmla="*/ 200613462 w 630"/>
                  <a:gd name="T23" fmla="*/ 390409782 h 630"/>
                  <a:gd name="T24" fmla="*/ 200613462 w 630"/>
                  <a:gd name="T25" fmla="*/ 531851619 h 630"/>
                  <a:gd name="T26" fmla="*/ 259775336 w 630"/>
                  <a:gd name="T27" fmla="*/ 591026947 h 630"/>
                  <a:gd name="T28" fmla="*/ 331238081 w 630"/>
                  <a:gd name="T29" fmla="*/ 591026947 h 630"/>
                  <a:gd name="T30" fmla="*/ 390409782 w 630"/>
                  <a:gd name="T31" fmla="*/ 531851619 h 630"/>
                  <a:gd name="T32" fmla="*/ 390409782 w 630"/>
                  <a:gd name="T33" fmla="*/ 390409782 h 630"/>
                  <a:gd name="T34" fmla="*/ 531851619 w 630"/>
                  <a:gd name="T35" fmla="*/ 390409782 h 630"/>
                  <a:gd name="T36" fmla="*/ 591026947 w 630"/>
                  <a:gd name="T37" fmla="*/ 331238081 h 630"/>
                  <a:gd name="T38" fmla="*/ 591026947 w 630"/>
                  <a:gd name="T39" fmla="*/ 259775336 h 630"/>
                  <a:gd name="T40" fmla="*/ 531851619 w 630"/>
                  <a:gd name="T41" fmla="*/ 200613462 h 6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30"/>
                  <a:gd name="T64" fmla="*/ 0 h 630"/>
                  <a:gd name="T65" fmla="*/ 630 w 630"/>
                  <a:gd name="T66" fmla="*/ 630 h 6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30" h="630">
                    <a:moveTo>
                      <a:pt x="567" y="214"/>
                    </a:moveTo>
                    <a:cubicBezTo>
                      <a:pt x="416" y="214"/>
                      <a:pt x="416" y="214"/>
                      <a:pt x="416" y="214"/>
                    </a:cubicBezTo>
                    <a:cubicBezTo>
                      <a:pt x="416" y="63"/>
                      <a:pt x="416" y="63"/>
                      <a:pt x="416" y="63"/>
                    </a:cubicBezTo>
                    <a:cubicBezTo>
                      <a:pt x="416" y="28"/>
                      <a:pt x="388" y="0"/>
                      <a:pt x="353" y="0"/>
                    </a:cubicBezTo>
                    <a:cubicBezTo>
                      <a:pt x="277" y="0"/>
                      <a:pt x="277" y="0"/>
                      <a:pt x="277" y="0"/>
                    </a:cubicBezTo>
                    <a:cubicBezTo>
                      <a:pt x="242" y="0"/>
                      <a:pt x="214" y="28"/>
                      <a:pt x="214" y="63"/>
                    </a:cubicBezTo>
                    <a:cubicBezTo>
                      <a:pt x="214" y="214"/>
                      <a:pt x="214" y="214"/>
                      <a:pt x="214" y="214"/>
                    </a:cubicBezTo>
                    <a:cubicBezTo>
                      <a:pt x="63" y="214"/>
                      <a:pt x="63" y="214"/>
                      <a:pt x="63" y="214"/>
                    </a:cubicBezTo>
                    <a:cubicBezTo>
                      <a:pt x="28" y="214"/>
                      <a:pt x="0" y="242"/>
                      <a:pt x="0" y="277"/>
                    </a:cubicBezTo>
                    <a:cubicBezTo>
                      <a:pt x="0" y="353"/>
                      <a:pt x="0" y="353"/>
                      <a:pt x="0" y="353"/>
                    </a:cubicBezTo>
                    <a:cubicBezTo>
                      <a:pt x="0" y="388"/>
                      <a:pt x="28" y="416"/>
                      <a:pt x="63" y="416"/>
                    </a:cubicBezTo>
                    <a:cubicBezTo>
                      <a:pt x="214" y="416"/>
                      <a:pt x="214" y="416"/>
                      <a:pt x="214" y="416"/>
                    </a:cubicBezTo>
                    <a:cubicBezTo>
                      <a:pt x="214" y="567"/>
                      <a:pt x="214" y="567"/>
                      <a:pt x="214" y="567"/>
                    </a:cubicBezTo>
                    <a:cubicBezTo>
                      <a:pt x="214" y="601"/>
                      <a:pt x="242" y="630"/>
                      <a:pt x="277" y="630"/>
                    </a:cubicBezTo>
                    <a:cubicBezTo>
                      <a:pt x="353" y="630"/>
                      <a:pt x="353" y="630"/>
                      <a:pt x="353" y="630"/>
                    </a:cubicBezTo>
                    <a:cubicBezTo>
                      <a:pt x="388" y="630"/>
                      <a:pt x="416" y="601"/>
                      <a:pt x="416" y="567"/>
                    </a:cubicBezTo>
                    <a:cubicBezTo>
                      <a:pt x="416" y="416"/>
                      <a:pt x="416" y="416"/>
                      <a:pt x="416" y="416"/>
                    </a:cubicBezTo>
                    <a:cubicBezTo>
                      <a:pt x="567" y="416"/>
                      <a:pt x="567" y="416"/>
                      <a:pt x="567" y="416"/>
                    </a:cubicBezTo>
                    <a:cubicBezTo>
                      <a:pt x="601" y="416"/>
                      <a:pt x="630" y="388"/>
                      <a:pt x="630" y="353"/>
                    </a:cubicBezTo>
                    <a:cubicBezTo>
                      <a:pt x="630" y="277"/>
                      <a:pt x="630" y="277"/>
                      <a:pt x="630" y="277"/>
                    </a:cubicBezTo>
                    <a:cubicBezTo>
                      <a:pt x="630" y="242"/>
                      <a:pt x="601" y="214"/>
                      <a:pt x="567" y="214"/>
                    </a:cubicBezTo>
                    <a:close/>
                  </a:path>
                </a:pathLst>
              </a:custGeom>
              <a:solidFill>
                <a:srgbClr val="FFFFFF"/>
              </a:solidFill>
              <a:ln w="9525">
                <a:noFill/>
                <a:round/>
                <a:headEnd/>
                <a:tailEnd/>
              </a:ln>
            </p:spPr>
            <p:txBody>
              <a:bodyPr/>
              <a:lstStyle/>
              <a:p>
                <a:endParaRPr lang="de-DE"/>
              </a:p>
            </p:txBody>
          </p:sp>
        </p:grpSp>
      </p:grpSp>
      <p:grpSp>
        <p:nvGrpSpPr>
          <p:cNvPr id="29" name="Gruppieren 168"/>
          <p:cNvGrpSpPr/>
          <p:nvPr/>
        </p:nvGrpSpPr>
        <p:grpSpPr>
          <a:xfrm>
            <a:off x="426719" y="1889445"/>
            <a:ext cx="1228979" cy="1259014"/>
            <a:chOff x="6218300" y="5128753"/>
            <a:chExt cx="1228979" cy="1259014"/>
          </a:xfrm>
        </p:grpSpPr>
        <p:sp>
          <p:nvSpPr>
            <p:cNvPr id="291" name="Text Box 71"/>
            <p:cNvSpPr txBox="1">
              <a:spLocks noChangeArrowheads="1"/>
            </p:cNvSpPr>
            <p:nvPr/>
          </p:nvSpPr>
          <p:spPr bwMode="invGray">
            <a:xfrm>
              <a:off x="6218300" y="5990753"/>
              <a:ext cx="1228979" cy="39701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Environmental Compliance</a:t>
              </a:r>
              <a:endParaRPr lang="en-US" sz="1100" b="1" dirty="0">
                <a:solidFill>
                  <a:srgbClr val="226CA9"/>
                </a:solidFill>
              </a:endParaRPr>
            </a:p>
          </p:txBody>
        </p:sp>
        <p:pic>
          <p:nvPicPr>
            <p:cNvPr id="163" name="Picture 4" descr="\\Eric-pauls-power-mac-g5.local\desktop\Graphic Tank\87794002.jpg"/>
            <p:cNvPicPr>
              <a:picLocks noChangeAspect="1" noChangeArrowheads="1"/>
            </p:cNvPicPr>
            <p:nvPr/>
          </p:nvPicPr>
          <p:blipFill>
            <a:blip r:embed="rId14" cstate="print"/>
            <a:srcRect l="17746" r="9901"/>
            <a:stretch>
              <a:fillRect/>
            </a:stretch>
          </p:blipFill>
          <p:spPr bwMode="auto">
            <a:xfrm>
              <a:off x="6355066" y="5128753"/>
              <a:ext cx="877584" cy="820916"/>
            </a:xfrm>
            <a:prstGeom prst="rect">
              <a:avLst/>
            </a:prstGeom>
            <a:noFill/>
            <a:ln w="12700" algn="ctr">
              <a:solidFill>
                <a:schemeClr val="bg2"/>
              </a:solidFill>
              <a:miter lim="800000"/>
              <a:headEnd/>
              <a:tailEnd/>
            </a:ln>
          </p:spPr>
        </p:pic>
      </p:grpSp>
      <p:grpSp>
        <p:nvGrpSpPr>
          <p:cNvPr id="30" name="Gruppieren 232"/>
          <p:cNvGrpSpPr/>
          <p:nvPr/>
        </p:nvGrpSpPr>
        <p:grpSpPr>
          <a:xfrm>
            <a:off x="2408945" y="3253243"/>
            <a:ext cx="2169515" cy="900290"/>
            <a:chOff x="2039148" y="3235528"/>
            <a:chExt cx="2169515" cy="900290"/>
          </a:xfrm>
        </p:grpSpPr>
        <p:pic>
          <p:nvPicPr>
            <p:cNvPr id="164" name="Picture 6" descr="http://www.clclaims.co.uk/images/accident-work.jpg"/>
            <p:cNvPicPr>
              <a:picLocks noChangeAspect="1" noChangeArrowheads="1"/>
            </p:cNvPicPr>
            <p:nvPr/>
          </p:nvPicPr>
          <p:blipFill>
            <a:blip r:embed="rId15" cstate="print"/>
            <a:srcRect/>
            <a:stretch>
              <a:fillRect/>
            </a:stretch>
          </p:blipFill>
          <p:spPr bwMode="auto">
            <a:xfrm>
              <a:off x="2966720" y="3235528"/>
              <a:ext cx="1241943" cy="900290"/>
            </a:xfrm>
            <a:prstGeom prst="rect">
              <a:avLst/>
            </a:prstGeom>
            <a:noFill/>
            <a:ln w="9525">
              <a:noFill/>
              <a:miter lim="800000"/>
              <a:headEnd/>
              <a:tailEnd/>
            </a:ln>
          </p:spPr>
        </p:pic>
        <p:sp>
          <p:nvSpPr>
            <p:cNvPr id="230" name="Text Box 71"/>
            <p:cNvSpPr txBox="1">
              <a:spLocks noChangeArrowheads="1"/>
            </p:cNvSpPr>
            <p:nvPr/>
          </p:nvSpPr>
          <p:spPr bwMode="invGray">
            <a:xfrm>
              <a:off x="2039148" y="3406389"/>
              <a:ext cx="844532" cy="397014"/>
            </a:xfrm>
            <a:prstGeom prst="rect">
              <a:avLst/>
            </a:prstGeom>
            <a:solidFill>
              <a:schemeClr val="bg1"/>
            </a:solid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Industrial Accident</a:t>
              </a:r>
            </a:p>
          </p:txBody>
        </p:sp>
      </p:grpSp>
      <p:grpSp>
        <p:nvGrpSpPr>
          <p:cNvPr id="31" name="Group 15"/>
          <p:cNvGrpSpPr>
            <a:grpSpLocks/>
          </p:cNvGrpSpPr>
          <p:nvPr/>
        </p:nvGrpSpPr>
        <p:grpSpPr bwMode="auto">
          <a:xfrm>
            <a:off x="4492186" y="3329697"/>
            <a:ext cx="1096962" cy="1255712"/>
            <a:chOff x="4537" y="386"/>
            <a:chExt cx="300" cy="342"/>
          </a:xfrm>
        </p:grpSpPr>
        <p:sp>
          <p:nvSpPr>
            <p:cNvPr id="180" name="Freeform 16"/>
            <p:cNvSpPr>
              <a:spLocks/>
            </p:cNvSpPr>
            <p:nvPr/>
          </p:nvSpPr>
          <p:spPr bwMode="auto">
            <a:xfrm>
              <a:off x="4537" y="544"/>
              <a:ext cx="300" cy="129"/>
            </a:xfrm>
            <a:custGeom>
              <a:avLst/>
              <a:gdLst/>
              <a:ahLst/>
              <a:cxnLst>
                <a:cxn ang="0">
                  <a:pos x="1842" y="78"/>
                </a:cxn>
                <a:cxn ang="0">
                  <a:pos x="1677" y="339"/>
                </a:cxn>
                <a:cxn ang="0">
                  <a:pos x="1704" y="378"/>
                </a:cxn>
                <a:cxn ang="0">
                  <a:pos x="1620" y="441"/>
                </a:cxn>
                <a:cxn ang="0">
                  <a:pos x="1656" y="519"/>
                </a:cxn>
                <a:cxn ang="0">
                  <a:pos x="1602" y="654"/>
                </a:cxn>
                <a:cxn ang="0">
                  <a:pos x="1560" y="513"/>
                </a:cxn>
                <a:cxn ang="0">
                  <a:pos x="1470" y="516"/>
                </a:cxn>
                <a:cxn ang="0">
                  <a:pos x="1407" y="606"/>
                </a:cxn>
                <a:cxn ang="0">
                  <a:pos x="1464" y="678"/>
                </a:cxn>
                <a:cxn ang="0">
                  <a:pos x="1317" y="696"/>
                </a:cxn>
                <a:cxn ang="0">
                  <a:pos x="1281" y="720"/>
                </a:cxn>
                <a:cxn ang="0">
                  <a:pos x="1176" y="732"/>
                </a:cxn>
                <a:cxn ang="0">
                  <a:pos x="1113" y="735"/>
                </a:cxn>
                <a:cxn ang="0">
                  <a:pos x="1080" y="507"/>
                </a:cxn>
                <a:cxn ang="0">
                  <a:pos x="1077" y="588"/>
                </a:cxn>
                <a:cxn ang="0">
                  <a:pos x="1134" y="669"/>
                </a:cxn>
                <a:cxn ang="0">
                  <a:pos x="1197" y="654"/>
                </a:cxn>
                <a:cxn ang="0">
                  <a:pos x="1278" y="669"/>
                </a:cxn>
                <a:cxn ang="0">
                  <a:pos x="1371" y="519"/>
                </a:cxn>
                <a:cxn ang="0">
                  <a:pos x="1368" y="519"/>
                </a:cxn>
                <a:cxn ang="0">
                  <a:pos x="1053" y="510"/>
                </a:cxn>
                <a:cxn ang="0">
                  <a:pos x="984" y="405"/>
                </a:cxn>
                <a:cxn ang="0">
                  <a:pos x="909" y="612"/>
                </a:cxn>
                <a:cxn ang="0">
                  <a:pos x="843" y="750"/>
                </a:cxn>
                <a:cxn ang="0">
                  <a:pos x="831" y="462"/>
                </a:cxn>
                <a:cxn ang="0">
                  <a:pos x="834" y="585"/>
                </a:cxn>
                <a:cxn ang="0">
                  <a:pos x="705" y="528"/>
                </a:cxn>
                <a:cxn ang="0">
                  <a:pos x="810" y="456"/>
                </a:cxn>
                <a:cxn ang="0">
                  <a:pos x="762" y="588"/>
                </a:cxn>
                <a:cxn ang="0">
                  <a:pos x="810" y="651"/>
                </a:cxn>
                <a:cxn ang="0">
                  <a:pos x="828" y="714"/>
                </a:cxn>
                <a:cxn ang="0">
                  <a:pos x="828" y="726"/>
                </a:cxn>
                <a:cxn ang="0">
                  <a:pos x="669" y="582"/>
                </a:cxn>
                <a:cxn ang="0">
                  <a:pos x="693" y="732"/>
                </a:cxn>
                <a:cxn ang="0">
                  <a:pos x="627" y="444"/>
                </a:cxn>
                <a:cxn ang="0">
                  <a:pos x="630" y="405"/>
                </a:cxn>
                <a:cxn ang="0">
                  <a:pos x="627" y="423"/>
                </a:cxn>
                <a:cxn ang="0">
                  <a:pos x="633" y="504"/>
                </a:cxn>
                <a:cxn ang="0">
                  <a:pos x="543" y="519"/>
                </a:cxn>
                <a:cxn ang="0">
                  <a:pos x="546" y="528"/>
                </a:cxn>
                <a:cxn ang="0">
                  <a:pos x="636" y="666"/>
                </a:cxn>
                <a:cxn ang="0">
                  <a:pos x="633" y="684"/>
                </a:cxn>
                <a:cxn ang="0">
                  <a:pos x="639" y="768"/>
                </a:cxn>
                <a:cxn ang="0">
                  <a:pos x="417" y="420"/>
                </a:cxn>
                <a:cxn ang="0">
                  <a:pos x="417" y="504"/>
                </a:cxn>
                <a:cxn ang="0">
                  <a:pos x="468" y="603"/>
                </a:cxn>
                <a:cxn ang="0">
                  <a:pos x="423" y="684"/>
                </a:cxn>
                <a:cxn ang="0">
                  <a:pos x="375" y="381"/>
                </a:cxn>
                <a:cxn ang="0">
                  <a:pos x="237" y="165"/>
                </a:cxn>
                <a:cxn ang="0">
                  <a:pos x="63" y="57"/>
                </a:cxn>
                <a:cxn ang="0">
                  <a:pos x="93" y="6"/>
                </a:cxn>
                <a:cxn ang="0">
                  <a:pos x="396" y="21"/>
                </a:cxn>
                <a:cxn ang="0">
                  <a:pos x="315" y="87"/>
                </a:cxn>
                <a:cxn ang="0">
                  <a:pos x="210" y="75"/>
                </a:cxn>
                <a:cxn ang="0">
                  <a:pos x="210" y="105"/>
                </a:cxn>
                <a:cxn ang="0">
                  <a:pos x="345" y="120"/>
                </a:cxn>
                <a:cxn ang="0">
                  <a:pos x="405" y="6"/>
                </a:cxn>
              </a:cxnLst>
              <a:rect l="0" t="0" r="r" b="b"/>
              <a:pathLst>
                <a:path w="1879" h="813">
                  <a:moveTo>
                    <a:pt x="1476" y="297"/>
                  </a:moveTo>
                  <a:cubicBezTo>
                    <a:pt x="1451" y="322"/>
                    <a:pt x="1752" y="222"/>
                    <a:pt x="1818" y="204"/>
                  </a:cubicBezTo>
                  <a:cubicBezTo>
                    <a:pt x="1816" y="212"/>
                    <a:pt x="1850" y="175"/>
                    <a:pt x="1848" y="183"/>
                  </a:cubicBezTo>
                  <a:cubicBezTo>
                    <a:pt x="1846" y="189"/>
                    <a:pt x="1842" y="78"/>
                    <a:pt x="1842" y="78"/>
                  </a:cubicBezTo>
                  <a:cubicBezTo>
                    <a:pt x="1841" y="86"/>
                    <a:pt x="1857" y="78"/>
                    <a:pt x="1857" y="78"/>
                  </a:cubicBezTo>
                  <a:cubicBezTo>
                    <a:pt x="1853" y="221"/>
                    <a:pt x="1879" y="170"/>
                    <a:pt x="1836" y="213"/>
                  </a:cubicBezTo>
                  <a:lnTo>
                    <a:pt x="1677" y="258"/>
                  </a:lnTo>
                  <a:lnTo>
                    <a:pt x="1677" y="339"/>
                  </a:lnTo>
                  <a:lnTo>
                    <a:pt x="1707" y="339"/>
                  </a:lnTo>
                  <a:lnTo>
                    <a:pt x="1677" y="339"/>
                  </a:lnTo>
                  <a:lnTo>
                    <a:pt x="1677" y="378"/>
                  </a:lnTo>
                  <a:lnTo>
                    <a:pt x="1704" y="378"/>
                  </a:lnTo>
                  <a:lnTo>
                    <a:pt x="1698" y="399"/>
                  </a:lnTo>
                  <a:lnTo>
                    <a:pt x="1641" y="399"/>
                  </a:lnTo>
                  <a:lnTo>
                    <a:pt x="1641" y="417"/>
                  </a:lnTo>
                  <a:lnTo>
                    <a:pt x="1620" y="441"/>
                  </a:lnTo>
                  <a:lnTo>
                    <a:pt x="1632" y="465"/>
                  </a:lnTo>
                  <a:lnTo>
                    <a:pt x="1677" y="468"/>
                  </a:lnTo>
                  <a:lnTo>
                    <a:pt x="1680" y="498"/>
                  </a:lnTo>
                  <a:lnTo>
                    <a:pt x="1656" y="519"/>
                  </a:lnTo>
                  <a:lnTo>
                    <a:pt x="1632" y="522"/>
                  </a:lnTo>
                  <a:lnTo>
                    <a:pt x="1575" y="516"/>
                  </a:lnTo>
                  <a:cubicBezTo>
                    <a:pt x="1576" y="562"/>
                    <a:pt x="1577" y="608"/>
                    <a:pt x="1578" y="654"/>
                  </a:cubicBezTo>
                  <a:lnTo>
                    <a:pt x="1602" y="654"/>
                  </a:lnTo>
                  <a:lnTo>
                    <a:pt x="1581" y="660"/>
                  </a:lnTo>
                  <a:cubicBezTo>
                    <a:pt x="1579" y="674"/>
                    <a:pt x="1580" y="689"/>
                    <a:pt x="1575" y="702"/>
                  </a:cubicBezTo>
                  <a:cubicBezTo>
                    <a:pt x="1573" y="706"/>
                    <a:pt x="1563" y="705"/>
                    <a:pt x="1563" y="705"/>
                  </a:cubicBezTo>
                  <a:lnTo>
                    <a:pt x="1560" y="513"/>
                  </a:lnTo>
                  <a:lnTo>
                    <a:pt x="1491" y="513"/>
                  </a:lnTo>
                  <a:cubicBezTo>
                    <a:pt x="1489" y="576"/>
                    <a:pt x="1490" y="639"/>
                    <a:pt x="1485" y="702"/>
                  </a:cubicBezTo>
                  <a:cubicBezTo>
                    <a:pt x="1485" y="707"/>
                    <a:pt x="1470" y="696"/>
                    <a:pt x="1470" y="696"/>
                  </a:cubicBezTo>
                  <a:lnTo>
                    <a:pt x="1470" y="516"/>
                  </a:lnTo>
                  <a:lnTo>
                    <a:pt x="1413" y="516"/>
                  </a:lnTo>
                  <a:lnTo>
                    <a:pt x="1398" y="531"/>
                  </a:lnTo>
                  <a:lnTo>
                    <a:pt x="1395" y="591"/>
                  </a:lnTo>
                  <a:lnTo>
                    <a:pt x="1407" y="606"/>
                  </a:lnTo>
                  <a:lnTo>
                    <a:pt x="1407" y="660"/>
                  </a:lnTo>
                  <a:lnTo>
                    <a:pt x="1455" y="657"/>
                  </a:lnTo>
                  <a:lnTo>
                    <a:pt x="1476" y="663"/>
                  </a:lnTo>
                  <a:lnTo>
                    <a:pt x="1464" y="678"/>
                  </a:lnTo>
                  <a:lnTo>
                    <a:pt x="1425" y="681"/>
                  </a:lnTo>
                  <a:cubicBezTo>
                    <a:pt x="1419" y="751"/>
                    <a:pt x="1425" y="682"/>
                    <a:pt x="1410" y="726"/>
                  </a:cubicBezTo>
                  <a:cubicBezTo>
                    <a:pt x="1406" y="757"/>
                    <a:pt x="1406" y="747"/>
                    <a:pt x="1383" y="747"/>
                  </a:cubicBezTo>
                  <a:lnTo>
                    <a:pt x="1317" y="696"/>
                  </a:lnTo>
                  <a:lnTo>
                    <a:pt x="1302" y="708"/>
                  </a:lnTo>
                  <a:lnTo>
                    <a:pt x="1323" y="741"/>
                  </a:lnTo>
                  <a:lnTo>
                    <a:pt x="1302" y="747"/>
                  </a:lnTo>
                  <a:lnTo>
                    <a:pt x="1281" y="720"/>
                  </a:lnTo>
                  <a:lnTo>
                    <a:pt x="1251" y="747"/>
                  </a:lnTo>
                  <a:lnTo>
                    <a:pt x="1212" y="750"/>
                  </a:lnTo>
                  <a:lnTo>
                    <a:pt x="1206" y="732"/>
                  </a:lnTo>
                  <a:lnTo>
                    <a:pt x="1176" y="732"/>
                  </a:lnTo>
                  <a:lnTo>
                    <a:pt x="1179" y="690"/>
                  </a:lnTo>
                  <a:lnTo>
                    <a:pt x="1092" y="690"/>
                  </a:lnTo>
                  <a:lnTo>
                    <a:pt x="1137" y="735"/>
                  </a:lnTo>
                  <a:lnTo>
                    <a:pt x="1113" y="735"/>
                  </a:lnTo>
                  <a:lnTo>
                    <a:pt x="1086" y="705"/>
                  </a:lnTo>
                  <a:cubicBezTo>
                    <a:pt x="1083" y="750"/>
                    <a:pt x="1096" y="744"/>
                    <a:pt x="1065" y="744"/>
                  </a:cubicBezTo>
                  <a:lnTo>
                    <a:pt x="1056" y="510"/>
                  </a:lnTo>
                  <a:lnTo>
                    <a:pt x="1080" y="507"/>
                  </a:lnTo>
                  <a:lnTo>
                    <a:pt x="1077" y="675"/>
                  </a:lnTo>
                  <a:lnTo>
                    <a:pt x="1122" y="666"/>
                  </a:lnTo>
                  <a:lnTo>
                    <a:pt x="1080" y="606"/>
                  </a:lnTo>
                  <a:lnTo>
                    <a:pt x="1077" y="588"/>
                  </a:lnTo>
                  <a:lnTo>
                    <a:pt x="1143" y="510"/>
                  </a:lnTo>
                  <a:lnTo>
                    <a:pt x="1164" y="504"/>
                  </a:lnTo>
                  <a:lnTo>
                    <a:pt x="1083" y="594"/>
                  </a:lnTo>
                  <a:lnTo>
                    <a:pt x="1134" y="669"/>
                  </a:lnTo>
                  <a:lnTo>
                    <a:pt x="1179" y="654"/>
                  </a:lnTo>
                  <a:lnTo>
                    <a:pt x="1179" y="507"/>
                  </a:lnTo>
                  <a:lnTo>
                    <a:pt x="1197" y="504"/>
                  </a:lnTo>
                  <a:lnTo>
                    <a:pt x="1197" y="654"/>
                  </a:lnTo>
                  <a:lnTo>
                    <a:pt x="1215" y="654"/>
                  </a:lnTo>
                  <a:lnTo>
                    <a:pt x="1215" y="513"/>
                  </a:lnTo>
                  <a:cubicBezTo>
                    <a:pt x="1287" y="525"/>
                    <a:pt x="1272" y="539"/>
                    <a:pt x="1284" y="567"/>
                  </a:cubicBezTo>
                  <a:lnTo>
                    <a:pt x="1278" y="669"/>
                  </a:lnTo>
                  <a:lnTo>
                    <a:pt x="1296" y="657"/>
                  </a:lnTo>
                  <a:lnTo>
                    <a:pt x="1290" y="576"/>
                  </a:lnTo>
                  <a:lnTo>
                    <a:pt x="1344" y="525"/>
                  </a:lnTo>
                  <a:lnTo>
                    <a:pt x="1371" y="519"/>
                  </a:lnTo>
                  <a:lnTo>
                    <a:pt x="1305" y="576"/>
                  </a:lnTo>
                  <a:lnTo>
                    <a:pt x="1308" y="642"/>
                  </a:lnTo>
                  <a:lnTo>
                    <a:pt x="1365" y="645"/>
                  </a:lnTo>
                  <a:lnTo>
                    <a:pt x="1368" y="519"/>
                  </a:lnTo>
                  <a:lnTo>
                    <a:pt x="1278" y="531"/>
                  </a:lnTo>
                  <a:lnTo>
                    <a:pt x="1179" y="510"/>
                  </a:lnTo>
                  <a:lnTo>
                    <a:pt x="1077" y="519"/>
                  </a:lnTo>
                  <a:lnTo>
                    <a:pt x="1053" y="510"/>
                  </a:lnTo>
                  <a:lnTo>
                    <a:pt x="942" y="498"/>
                  </a:lnTo>
                  <a:lnTo>
                    <a:pt x="936" y="477"/>
                  </a:lnTo>
                  <a:lnTo>
                    <a:pt x="969" y="474"/>
                  </a:lnTo>
                  <a:lnTo>
                    <a:pt x="984" y="405"/>
                  </a:lnTo>
                  <a:lnTo>
                    <a:pt x="963" y="393"/>
                  </a:lnTo>
                  <a:lnTo>
                    <a:pt x="915" y="396"/>
                  </a:lnTo>
                  <a:cubicBezTo>
                    <a:pt x="914" y="464"/>
                    <a:pt x="911" y="532"/>
                    <a:pt x="912" y="600"/>
                  </a:cubicBezTo>
                  <a:cubicBezTo>
                    <a:pt x="912" y="614"/>
                    <a:pt x="928" y="606"/>
                    <a:pt x="909" y="612"/>
                  </a:cubicBezTo>
                  <a:cubicBezTo>
                    <a:pt x="894" y="607"/>
                    <a:pt x="903" y="609"/>
                    <a:pt x="903" y="597"/>
                  </a:cubicBezTo>
                  <a:lnTo>
                    <a:pt x="903" y="396"/>
                  </a:lnTo>
                  <a:lnTo>
                    <a:pt x="837" y="402"/>
                  </a:lnTo>
                  <a:lnTo>
                    <a:pt x="843" y="750"/>
                  </a:lnTo>
                  <a:lnTo>
                    <a:pt x="828" y="762"/>
                  </a:lnTo>
                  <a:lnTo>
                    <a:pt x="828" y="402"/>
                  </a:lnTo>
                  <a:lnTo>
                    <a:pt x="768" y="405"/>
                  </a:lnTo>
                  <a:lnTo>
                    <a:pt x="831" y="462"/>
                  </a:lnTo>
                  <a:lnTo>
                    <a:pt x="768" y="468"/>
                  </a:lnTo>
                  <a:lnTo>
                    <a:pt x="831" y="528"/>
                  </a:lnTo>
                  <a:lnTo>
                    <a:pt x="771" y="534"/>
                  </a:lnTo>
                  <a:lnTo>
                    <a:pt x="834" y="585"/>
                  </a:lnTo>
                  <a:lnTo>
                    <a:pt x="828" y="603"/>
                  </a:lnTo>
                  <a:cubicBezTo>
                    <a:pt x="825" y="597"/>
                    <a:pt x="816" y="585"/>
                    <a:pt x="816" y="579"/>
                  </a:cubicBezTo>
                  <a:lnTo>
                    <a:pt x="756" y="537"/>
                  </a:lnTo>
                  <a:cubicBezTo>
                    <a:pt x="708" y="534"/>
                    <a:pt x="722" y="545"/>
                    <a:pt x="705" y="528"/>
                  </a:cubicBezTo>
                  <a:lnTo>
                    <a:pt x="813" y="519"/>
                  </a:lnTo>
                  <a:cubicBezTo>
                    <a:pt x="752" y="470"/>
                    <a:pt x="779" y="471"/>
                    <a:pt x="750" y="471"/>
                  </a:cubicBezTo>
                  <a:cubicBezTo>
                    <a:pt x="696" y="468"/>
                    <a:pt x="687" y="480"/>
                    <a:pt x="705" y="462"/>
                  </a:cubicBezTo>
                  <a:lnTo>
                    <a:pt x="810" y="456"/>
                  </a:lnTo>
                  <a:lnTo>
                    <a:pt x="744" y="408"/>
                  </a:lnTo>
                  <a:lnTo>
                    <a:pt x="711" y="411"/>
                  </a:lnTo>
                  <a:lnTo>
                    <a:pt x="711" y="645"/>
                  </a:lnTo>
                  <a:lnTo>
                    <a:pt x="762" y="588"/>
                  </a:lnTo>
                  <a:cubicBezTo>
                    <a:pt x="818" y="637"/>
                    <a:pt x="848" y="654"/>
                    <a:pt x="819" y="654"/>
                  </a:cubicBezTo>
                  <a:lnTo>
                    <a:pt x="765" y="600"/>
                  </a:lnTo>
                  <a:lnTo>
                    <a:pt x="714" y="654"/>
                  </a:lnTo>
                  <a:cubicBezTo>
                    <a:pt x="746" y="653"/>
                    <a:pt x="778" y="651"/>
                    <a:pt x="810" y="651"/>
                  </a:cubicBezTo>
                  <a:cubicBezTo>
                    <a:pt x="813" y="651"/>
                    <a:pt x="819" y="651"/>
                    <a:pt x="819" y="654"/>
                  </a:cubicBezTo>
                  <a:cubicBezTo>
                    <a:pt x="819" y="659"/>
                    <a:pt x="809" y="658"/>
                    <a:pt x="804" y="660"/>
                  </a:cubicBezTo>
                  <a:lnTo>
                    <a:pt x="771" y="660"/>
                  </a:lnTo>
                  <a:cubicBezTo>
                    <a:pt x="795" y="678"/>
                    <a:pt x="842" y="700"/>
                    <a:pt x="828" y="714"/>
                  </a:cubicBezTo>
                  <a:cubicBezTo>
                    <a:pt x="760" y="664"/>
                    <a:pt x="781" y="647"/>
                    <a:pt x="756" y="672"/>
                  </a:cubicBezTo>
                  <a:lnTo>
                    <a:pt x="714" y="717"/>
                  </a:lnTo>
                  <a:cubicBezTo>
                    <a:pt x="754" y="716"/>
                    <a:pt x="844" y="684"/>
                    <a:pt x="834" y="723"/>
                  </a:cubicBezTo>
                  <a:cubicBezTo>
                    <a:pt x="833" y="725"/>
                    <a:pt x="830" y="725"/>
                    <a:pt x="828" y="726"/>
                  </a:cubicBezTo>
                  <a:lnTo>
                    <a:pt x="717" y="732"/>
                  </a:lnTo>
                  <a:cubicBezTo>
                    <a:pt x="715" y="744"/>
                    <a:pt x="715" y="761"/>
                    <a:pt x="699" y="753"/>
                  </a:cubicBezTo>
                  <a:lnTo>
                    <a:pt x="675" y="741"/>
                  </a:lnTo>
                  <a:lnTo>
                    <a:pt x="669" y="582"/>
                  </a:lnTo>
                  <a:lnTo>
                    <a:pt x="690" y="408"/>
                  </a:lnTo>
                  <a:lnTo>
                    <a:pt x="666" y="408"/>
                  </a:lnTo>
                  <a:cubicBezTo>
                    <a:pt x="667" y="434"/>
                    <a:pt x="699" y="653"/>
                    <a:pt x="699" y="711"/>
                  </a:cubicBezTo>
                  <a:cubicBezTo>
                    <a:pt x="703" y="765"/>
                    <a:pt x="699" y="724"/>
                    <a:pt x="693" y="732"/>
                  </a:cubicBezTo>
                  <a:cubicBezTo>
                    <a:pt x="687" y="740"/>
                    <a:pt x="669" y="813"/>
                    <a:pt x="663" y="759"/>
                  </a:cubicBezTo>
                  <a:lnTo>
                    <a:pt x="654" y="408"/>
                  </a:lnTo>
                  <a:cubicBezTo>
                    <a:pt x="643" y="404"/>
                    <a:pt x="646" y="402"/>
                    <a:pt x="642" y="411"/>
                  </a:cubicBezTo>
                  <a:cubicBezTo>
                    <a:pt x="646" y="444"/>
                    <a:pt x="627" y="382"/>
                    <a:pt x="627" y="444"/>
                  </a:cubicBezTo>
                  <a:cubicBezTo>
                    <a:pt x="627" y="506"/>
                    <a:pt x="636" y="734"/>
                    <a:pt x="639" y="786"/>
                  </a:cubicBezTo>
                  <a:lnTo>
                    <a:pt x="648" y="759"/>
                  </a:lnTo>
                  <a:lnTo>
                    <a:pt x="642" y="480"/>
                  </a:lnTo>
                  <a:lnTo>
                    <a:pt x="630" y="405"/>
                  </a:lnTo>
                  <a:lnTo>
                    <a:pt x="516" y="396"/>
                  </a:lnTo>
                  <a:lnTo>
                    <a:pt x="483" y="390"/>
                  </a:lnTo>
                  <a:lnTo>
                    <a:pt x="480" y="426"/>
                  </a:lnTo>
                  <a:cubicBezTo>
                    <a:pt x="529" y="425"/>
                    <a:pt x="578" y="423"/>
                    <a:pt x="627" y="423"/>
                  </a:cubicBezTo>
                  <a:cubicBezTo>
                    <a:pt x="639" y="423"/>
                    <a:pt x="638" y="435"/>
                    <a:pt x="630" y="435"/>
                  </a:cubicBezTo>
                  <a:lnTo>
                    <a:pt x="480" y="438"/>
                  </a:lnTo>
                  <a:lnTo>
                    <a:pt x="477" y="507"/>
                  </a:lnTo>
                  <a:cubicBezTo>
                    <a:pt x="529" y="506"/>
                    <a:pt x="581" y="504"/>
                    <a:pt x="633" y="504"/>
                  </a:cubicBezTo>
                  <a:cubicBezTo>
                    <a:pt x="651" y="504"/>
                    <a:pt x="639" y="516"/>
                    <a:pt x="630" y="516"/>
                  </a:cubicBezTo>
                  <a:lnTo>
                    <a:pt x="486" y="519"/>
                  </a:lnTo>
                  <a:lnTo>
                    <a:pt x="480" y="591"/>
                  </a:lnTo>
                  <a:lnTo>
                    <a:pt x="543" y="519"/>
                  </a:lnTo>
                  <a:cubicBezTo>
                    <a:pt x="566" y="514"/>
                    <a:pt x="611" y="569"/>
                    <a:pt x="627" y="582"/>
                  </a:cubicBezTo>
                  <a:cubicBezTo>
                    <a:pt x="643" y="595"/>
                    <a:pt x="639" y="599"/>
                    <a:pt x="639" y="600"/>
                  </a:cubicBezTo>
                  <a:lnTo>
                    <a:pt x="624" y="591"/>
                  </a:lnTo>
                  <a:lnTo>
                    <a:pt x="546" y="528"/>
                  </a:lnTo>
                  <a:lnTo>
                    <a:pt x="483" y="600"/>
                  </a:lnTo>
                  <a:lnTo>
                    <a:pt x="483" y="660"/>
                  </a:lnTo>
                  <a:lnTo>
                    <a:pt x="558" y="588"/>
                  </a:lnTo>
                  <a:cubicBezTo>
                    <a:pt x="586" y="615"/>
                    <a:pt x="637" y="664"/>
                    <a:pt x="636" y="666"/>
                  </a:cubicBezTo>
                  <a:lnTo>
                    <a:pt x="555" y="600"/>
                  </a:lnTo>
                  <a:lnTo>
                    <a:pt x="483" y="678"/>
                  </a:lnTo>
                  <a:cubicBezTo>
                    <a:pt x="488" y="687"/>
                    <a:pt x="587" y="674"/>
                    <a:pt x="612" y="675"/>
                  </a:cubicBezTo>
                  <a:cubicBezTo>
                    <a:pt x="637" y="676"/>
                    <a:pt x="654" y="682"/>
                    <a:pt x="633" y="684"/>
                  </a:cubicBezTo>
                  <a:lnTo>
                    <a:pt x="486" y="687"/>
                  </a:lnTo>
                  <a:lnTo>
                    <a:pt x="489" y="762"/>
                  </a:lnTo>
                  <a:cubicBezTo>
                    <a:pt x="541" y="763"/>
                    <a:pt x="569" y="758"/>
                    <a:pt x="621" y="762"/>
                  </a:cubicBezTo>
                  <a:cubicBezTo>
                    <a:pt x="624" y="762"/>
                    <a:pt x="639" y="768"/>
                    <a:pt x="639" y="768"/>
                  </a:cubicBezTo>
                  <a:lnTo>
                    <a:pt x="471" y="774"/>
                  </a:lnTo>
                  <a:lnTo>
                    <a:pt x="465" y="384"/>
                  </a:lnTo>
                  <a:lnTo>
                    <a:pt x="420" y="375"/>
                  </a:lnTo>
                  <a:lnTo>
                    <a:pt x="417" y="420"/>
                  </a:lnTo>
                  <a:cubicBezTo>
                    <a:pt x="434" y="422"/>
                    <a:pt x="452" y="421"/>
                    <a:pt x="468" y="426"/>
                  </a:cubicBezTo>
                  <a:cubicBezTo>
                    <a:pt x="474" y="428"/>
                    <a:pt x="472" y="444"/>
                    <a:pt x="465" y="444"/>
                  </a:cubicBezTo>
                  <a:lnTo>
                    <a:pt x="417" y="435"/>
                  </a:lnTo>
                  <a:lnTo>
                    <a:pt x="417" y="504"/>
                  </a:lnTo>
                  <a:cubicBezTo>
                    <a:pt x="499" y="509"/>
                    <a:pt x="468" y="490"/>
                    <a:pt x="468" y="522"/>
                  </a:cubicBezTo>
                  <a:cubicBezTo>
                    <a:pt x="410" y="516"/>
                    <a:pt x="392" y="516"/>
                    <a:pt x="414" y="516"/>
                  </a:cubicBezTo>
                  <a:lnTo>
                    <a:pt x="417" y="585"/>
                  </a:lnTo>
                  <a:cubicBezTo>
                    <a:pt x="499" y="590"/>
                    <a:pt x="468" y="571"/>
                    <a:pt x="468" y="603"/>
                  </a:cubicBezTo>
                  <a:lnTo>
                    <a:pt x="417" y="597"/>
                  </a:lnTo>
                  <a:cubicBezTo>
                    <a:pt x="418" y="622"/>
                    <a:pt x="419" y="647"/>
                    <a:pt x="420" y="672"/>
                  </a:cubicBezTo>
                  <a:cubicBezTo>
                    <a:pt x="434" y="673"/>
                    <a:pt x="489" y="663"/>
                    <a:pt x="465" y="687"/>
                  </a:cubicBezTo>
                  <a:lnTo>
                    <a:pt x="423" y="684"/>
                  </a:lnTo>
                  <a:lnTo>
                    <a:pt x="423" y="753"/>
                  </a:lnTo>
                  <a:cubicBezTo>
                    <a:pt x="427" y="753"/>
                    <a:pt x="493" y="746"/>
                    <a:pt x="468" y="771"/>
                  </a:cubicBezTo>
                  <a:cubicBezTo>
                    <a:pt x="451" y="772"/>
                    <a:pt x="400" y="784"/>
                    <a:pt x="384" y="768"/>
                  </a:cubicBezTo>
                  <a:lnTo>
                    <a:pt x="375" y="381"/>
                  </a:lnTo>
                  <a:cubicBezTo>
                    <a:pt x="344" y="342"/>
                    <a:pt x="312" y="366"/>
                    <a:pt x="276" y="342"/>
                  </a:cubicBezTo>
                  <a:cubicBezTo>
                    <a:pt x="274" y="336"/>
                    <a:pt x="270" y="324"/>
                    <a:pt x="270" y="324"/>
                  </a:cubicBezTo>
                  <a:lnTo>
                    <a:pt x="270" y="171"/>
                  </a:lnTo>
                  <a:cubicBezTo>
                    <a:pt x="253" y="154"/>
                    <a:pt x="255" y="153"/>
                    <a:pt x="237" y="165"/>
                  </a:cubicBezTo>
                  <a:cubicBezTo>
                    <a:pt x="221" y="161"/>
                    <a:pt x="221" y="160"/>
                    <a:pt x="210" y="150"/>
                  </a:cubicBezTo>
                  <a:cubicBezTo>
                    <a:pt x="205" y="145"/>
                    <a:pt x="192" y="138"/>
                    <a:pt x="192" y="138"/>
                  </a:cubicBezTo>
                  <a:cubicBezTo>
                    <a:pt x="175" y="113"/>
                    <a:pt x="182" y="127"/>
                    <a:pt x="195" y="114"/>
                  </a:cubicBezTo>
                  <a:cubicBezTo>
                    <a:pt x="103" y="63"/>
                    <a:pt x="128" y="69"/>
                    <a:pt x="63" y="57"/>
                  </a:cubicBezTo>
                  <a:cubicBezTo>
                    <a:pt x="63" y="57"/>
                    <a:pt x="33" y="50"/>
                    <a:pt x="27" y="48"/>
                  </a:cubicBezTo>
                  <a:cubicBezTo>
                    <a:pt x="18" y="46"/>
                    <a:pt x="0" y="39"/>
                    <a:pt x="0" y="39"/>
                  </a:cubicBezTo>
                  <a:cubicBezTo>
                    <a:pt x="8" y="6"/>
                    <a:pt x="25" y="9"/>
                    <a:pt x="57" y="3"/>
                  </a:cubicBezTo>
                  <a:cubicBezTo>
                    <a:pt x="69" y="4"/>
                    <a:pt x="81" y="7"/>
                    <a:pt x="93" y="6"/>
                  </a:cubicBezTo>
                  <a:cubicBezTo>
                    <a:pt x="105" y="5"/>
                    <a:pt x="129" y="0"/>
                    <a:pt x="129" y="0"/>
                  </a:cubicBezTo>
                  <a:cubicBezTo>
                    <a:pt x="177" y="3"/>
                    <a:pt x="222" y="1"/>
                    <a:pt x="270" y="3"/>
                  </a:cubicBezTo>
                  <a:cubicBezTo>
                    <a:pt x="300" y="8"/>
                    <a:pt x="330" y="9"/>
                    <a:pt x="360" y="12"/>
                  </a:cubicBezTo>
                  <a:cubicBezTo>
                    <a:pt x="372" y="15"/>
                    <a:pt x="384" y="17"/>
                    <a:pt x="396" y="21"/>
                  </a:cubicBezTo>
                  <a:cubicBezTo>
                    <a:pt x="394" y="31"/>
                    <a:pt x="398" y="44"/>
                    <a:pt x="390" y="51"/>
                  </a:cubicBezTo>
                  <a:cubicBezTo>
                    <a:pt x="383" y="57"/>
                    <a:pt x="360" y="60"/>
                    <a:pt x="351" y="63"/>
                  </a:cubicBezTo>
                  <a:cubicBezTo>
                    <a:pt x="347" y="69"/>
                    <a:pt x="346" y="79"/>
                    <a:pt x="339" y="81"/>
                  </a:cubicBezTo>
                  <a:cubicBezTo>
                    <a:pt x="331" y="83"/>
                    <a:pt x="315" y="87"/>
                    <a:pt x="315" y="87"/>
                  </a:cubicBezTo>
                  <a:cubicBezTo>
                    <a:pt x="320" y="101"/>
                    <a:pt x="325" y="104"/>
                    <a:pt x="339" y="108"/>
                  </a:cubicBezTo>
                  <a:cubicBezTo>
                    <a:pt x="347" y="131"/>
                    <a:pt x="299" y="129"/>
                    <a:pt x="282" y="132"/>
                  </a:cubicBezTo>
                  <a:cubicBezTo>
                    <a:pt x="287" y="116"/>
                    <a:pt x="294" y="94"/>
                    <a:pt x="273" y="87"/>
                  </a:cubicBezTo>
                  <a:cubicBezTo>
                    <a:pt x="240" y="91"/>
                    <a:pt x="239" y="82"/>
                    <a:pt x="210" y="75"/>
                  </a:cubicBezTo>
                  <a:cubicBezTo>
                    <a:pt x="193" y="76"/>
                    <a:pt x="175" y="74"/>
                    <a:pt x="159" y="78"/>
                  </a:cubicBezTo>
                  <a:cubicBezTo>
                    <a:pt x="156" y="79"/>
                    <a:pt x="162" y="85"/>
                    <a:pt x="165" y="87"/>
                  </a:cubicBezTo>
                  <a:cubicBezTo>
                    <a:pt x="170" y="90"/>
                    <a:pt x="177" y="91"/>
                    <a:pt x="183" y="93"/>
                  </a:cubicBezTo>
                  <a:cubicBezTo>
                    <a:pt x="193" y="96"/>
                    <a:pt x="200" y="102"/>
                    <a:pt x="210" y="105"/>
                  </a:cubicBezTo>
                  <a:cubicBezTo>
                    <a:pt x="223" y="101"/>
                    <a:pt x="236" y="96"/>
                    <a:pt x="249" y="93"/>
                  </a:cubicBezTo>
                  <a:cubicBezTo>
                    <a:pt x="273" y="101"/>
                    <a:pt x="265" y="93"/>
                    <a:pt x="273" y="117"/>
                  </a:cubicBezTo>
                  <a:cubicBezTo>
                    <a:pt x="275" y="123"/>
                    <a:pt x="279" y="135"/>
                    <a:pt x="279" y="135"/>
                  </a:cubicBezTo>
                  <a:cubicBezTo>
                    <a:pt x="301" y="129"/>
                    <a:pt x="322" y="123"/>
                    <a:pt x="345" y="120"/>
                  </a:cubicBezTo>
                  <a:cubicBezTo>
                    <a:pt x="350" y="104"/>
                    <a:pt x="341" y="96"/>
                    <a:pt x="336" y="81"/>
                  </a:cubicBezTo>
                  <a:cubicBezTo>
                    <a:pt x="344" y="56"/>
                    <a:pt x="371" y="60"/>
                    <a:pt x="390" y="48"/>
                  </a:cubicBezTo>
                  <a:cubicBezTo>
                    <a:pt x="398" y="36"/>
                    <a:pt x="401" y="33"/>
                    <a:pt x="393" y="21"/>
                  </a:cubicBezTo>
                  <a:cubicBezTo>
                    <a:pt x="395" y="14"/>
                    <a:pt x="403" y="9"/>
                    <a:pt x="405" y="6"/>
                  </a:cubicBezTo>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81" name="Freeform 17"/>
            <p:cNvSpPr>
              <a:spLocks/>
            </p:cNvSpPr>
            <p:nvPr/>
          </p:nvSpPr>
          <p:spPr bwMode="auto">
            <a:xfrm>
              <a:off x="4601" y="386"/>
              <a:ext cx="209" cy="214"/>
            </a:xfrm>
            <a:custGeom>
              <a:avLst/>
              <a:gdLst/>
              <a:ahLst/>
              <a:cxnLst>
                <a:cxn ang="0">
                  <a:pos x="1059" y="1341"/>
                </a:cxn>
                <a:cxn ang="0">
                  <a:pos x="1272" y="1236"/>
                </a:cxn>
                <a:cxn ang="0">
                  <a:pos x="1218" y="1233"/>
                </a:cxn>
                <a:cxn ang="0">
                  <a:pos x="1218" y="1218"/>
                </a:cxn>
                <a:cxn ang="0">
                  <a:pos x="1308" y="1224"/>
                </a:cxn>
                <a:cxn ang="0">
                  <a:pos x="1275" y="1215"/>
                </a:cxn>
                <a:cxn ang="0">
                  <a:pos x="1158" y="1188"/>
                </a:cxn>
                <a:cxn ang="0">
                  <a:pos x="1020" y="1164"/>
                </a:cxn>
                <a:cxn ang="0">
                  <a:pos x="1077" y="1149"/>
                </a:cxn>
                <a:cxn ang="0">
                  <a:pos x="1017" y="1086"/>
                </a:cxn>
                <a:cxn ang="0">
                  <a:pos x="1017" y="957"/>
                </a:cxn>
                <a:cxn ang="0">
                  <a:pos x="1002" y="990"/>
                </a:cxn>
                <a:cxn ang="0">
                  <a:pos x="987" y="222"/>
                </a:cxn>
                <a:cxn ang="0">
                  <a:pos x="813" y="201"/>
                </a:cxn>
                <a:cxn ang="0">
                  <a:pos x="981" y="1071"/>
                </a:cxn>
                <a:cxn ang="0">
                  <a:pos x="894" y="1065"/>
                </a:cxn>
                <a:cxn ang="0">
                  <a:pos x="816" y="174"/>
                </a:cxn>
                <a:cxn ang="0">
                  <a:pos x="789" y="330"/>
                </a:cxn>
                <a:cxn ang="0">
                  <a:pos x="768" y="378"/>
                </a:cxn>
                <a:cxn ang="0">
                  <a:pos x="774" y="435"/>
                </a:cxn>
                <a:cxn ang="0">
                  <a:pos x="672" y="876"/>
                </a:cxn>
                <a:cxn ang="0">
                  <a:pos x="786" y="612"/>
                </a:cxn>
                <a:cxn ang="0">
                  <a:pos x="804" y="465"/>
                </a:cxn>
                <a:cxn ang="0">
                  <a:pos x="777" y="672"/>
                </a:cxn>
                <a:cxn ang="0">
                  <a:pos x="756" y="681"/>
                </a:cxn>
                <a:cxn ang="0">
                  <a:pos x="711" y="738"/>
                </a:cxn>
                <a:cxn ang="0">
                  <a:pos x="750" y="1032"/>
                </a:cxn>
                <a:cxn ang="0">
                  <a:pos x="771" y="861"/>
                </a:cxn>
                <a:cxn ang="0">
                  <a:pos x="777" y="744"/>
                </a:cxn>
                <a:cxn ang="0">
                  <a:pos x="819" y="972"/>
                </a:cxn>
                <a:cxn ang="0">
                  <a:pos x="828" y="729"/>
                </a:cxn>
                <a:cxn ang="0">
                  <a:pos x="834" y="1023"/>
                </a:cxn>
                <a:cxn ang="0">
                  <a:pos x="675" y="1062"/>
                </a:cxn>
                <a:cxn ang="0">
                  <a:pos x="672" y="963"/>
                </a:cxn>
                <a:cxn ang="0">
                  <a:pos x="687" y="900"/>
                </a:cxn>
                <a:cxn ang="0">
                  <a:pos x="624" y="750"/>
                </a:cxn>
                <a:cxn ang="0">
                  <a:pos x="555" y="876"/>
                </a:cxn>
                <a:cxn ang="0">
                  <a:pos x="606" y="936"/>
                </a:cxn>
                <a:cxn ang="0">
                  <a:pos x="570" y="951"/>
                </a:cxn>
                <a:cxn ang="0">
                  <a:pos x="546" y="924"/>
                </a:cxn>
                <a:cxn ang="0">
                  <a:pos x="492" y="912"/>
                </a:cxn>
                <a:cxn ang="0">
                  <a:pos x="564" y="630"/>
                </a:cxn>
                <a:cxn ang="0">
                  <a:pos x="516" y="702"/>
                </a:cxn>
                <a:cxn ang="0">
                  <a:pos x="435" y="849"/>
                </a:cxn>
                <a:cxn ang="0">
                  <a:pos x="264" y="336"/>
                </a:cxn>
                <a:cxn ang="0">
                  <a:pos x="258" y="912"/>
                </a:cxn>
                <a:cxn ang="0">
                  <a:pos x="267" y="360"/>
                </a:cxn>
                <a:cxn ang="0">
                  <a:pos x="297" y="915"/>
                </a:cxn>
                <a:cxn ang="0">
                  <a:pos x="270" y="348"/>
                </a:cxn>
                <a:cxn ang="0">
                  <a:pos x="414" y="828"/>
                </a:cxn>
                <a:cxn ang="0">
                  <a:pos x="381" y="861"/>
                </a:cxn>
                <a:cxn ang="0">
                  <a:pos x="351" y="891"/>
                </a:cxn>
                <a:cxn ang="0">
                  <a:pos x="249" y="63"/>
                </a:cxn>
                <a:cxn ang="0">
                  <a:pos x="180" y="930"/>
                </a:cxn>
                <a:cxn ang="0">
                  <a:pos x="114" y="966"/>
                </a:cxn>
                <a:cxn ang="0">
                  <a:pos x="66" y="120"/>
                </a:cxn>
                <a:cxn ang="0">
                  <a:pos x="33" y="981"/>
                </a:cxn>
                <a:cxn ang="0">
                  <a:pos x="6" y="6"/>
                </a:cxn>
              </a:cxnLst>
              <a:rect l="0" t="0" r="r" b="b"/>
              <a:pathLst>
                <a:path w="1314" h="1341">
                  <a:moveTo>
                    <a:pt x="6" y="6"/>
                  </a:moveTo>
                  <a:lnTo>
                    <a:pt x="0" y="1050"/>
                  </a:lnTo>
                  <a:lnTo>
                    <a:pt x="1059" y="1341"/>
                  </a:lnTo>
                  <a:lnTo>
                    <a:pt x="1284" y="1242"/>
                  </a:lnTo>
                  <a:cubicBezTo>
                    <a:pt x="1281" y="1205"/>
                    <a:pt x="1292" y="1209"/>
                    <a:pt x="1269" y="1209"/>
                  </a:cubicBezTo>
                  <a:lnTo>
                    <a:pt x="1272" y="1236"/>
                  </a:lnTo>
                  <a:lnTo>
                    <a:pt x="1239" y="1230"/>
                  </a:lnTo>
                  <a:lnTo>
                    <a:pt x="1233" y="1209"/>
                  </a:lnTo>
                  <a:cubicBezTo>
                    <a:pt x="1206" y="1218"/>
                    <a:pt x="1218" y="1209"/>
                    <a:pt x="1218" y="1233"/>
                  </a:cubicBezTo>
                  <a:lnTo>
                    <a:pt x="1107" y="1242"/>
                  </a:lnTo>
                  <a:lnTo>
                    <a:pt x="1110" y="1224"/>
                  </a:lnTo>
                  <a:lnTo>
                    <a:pt x="1218" y="1218"/>
                  </a:lnTo>
                  <a:cubicBezTo>
                    <a:pt x="1234" y="1215"/>
                    <a:pt x="1256" y="1207"/>
                    <a:pt x="1263" y="1227"/>
                  </a:cubicBezTo>
                  <a:cubicBezTo>
                    <a:pt x="1270" y="1206"/>
                    <a:pt x="1278" y="1213"/>
                    <a:pt x="1284" y="1230"/>
                  </a:cubicBezTo>
                  <a:cubicBezTo>
                    <a:pt x="1292" y="1228"/>
                    <a:pt x="1302" y="1230"/>
                    <a:pt x="1308" y="1224"/>
                  </a:cubicBezTo>
                  <a:cubicBezTo>
                    <a:pt x="1310" y="1222"/>
                    <a:pt x="1314" y="1216"/>
                    <a:pt x="1311" y="1215"/>
                  </a:cubicBezTo>
                  <a:cubicBezTo>
                    <a:pt x="1306" y="1213"/>
                    <a:pt x="1301" y="1217"/>
                    <a:pt x="1296" y="1218"/>
                  </a:cubicBezTo>
                  <a:cubicBezTo>
                    <a:pt x="1287" y="1231"/>
                    <a:pt x="1283" y="1227"/>
                    <a:pt x="1275" y="1215"/>
                  </a:cubicBezTo>
                  <a:cubicBezTo>
                    <a:pt x="1277" y="1210"/>
                    <a:pt x="1281" y="1202"/>
                    <a:pt x="1275" y="1197"/>
                  </a:cubicBezTo>
                  <a:cubicBezTo>
                    <a:pt x="1262" y="1187"/>
                    <a:pt x="1263" y="1200"/>
                    <a:pt x="1263" y="1191"/>
                  </a:cubicBezTo>
                  <a:lnTo>
                    <a:pt x="1158" y="1188"/>
                  </a:lnTo>
                  <a:lnTo>
                    <a:pt x="1038" y="1194"/>
                  </a:lnTo>
                  <a:lnTo>
                    <a:pt x="1020" y="1182"/>
                  </a:lnTo>
                  <a:lnTo>
                    <a:pt x="1020" y="1164"/>
                  </a:lnTo>
                  <a:cubicBezTo>
                    <a:pt x="1030" y="1186"/>
                    <a:pt x="1026" y="1194"/>
                    <a:pt x="1047" y="1194"/>
                  </a:cubicBezTo>
                  <a:lnTo>
                    <a:pt x="1044" y="1158"/>
                  </a:lnTo>
                  <a:cubicBezTo>
                    <a:pt x="1055" y="1155"/>
                    <a:pt x="1067" y="1155"/>
                    <a:pt x="1077" y="1149"/>
                  </a:cubicBezTo>
                  <a:cubicBezTo>
                    <a:pt x="1094" y="1139"/>
                    <a:pt x="1066" y="1137"/>
                    <a:pt x="1053" y="1137"/>
                  </a:cubicBezTo>
                  <a:lnTo>
                    <a:pt x="1047" y="1098"/>
                  </a:lnTo>
                  <a:cubicBezTo>
                    <a:pt x="1037" y="1094"/>
                    <a:pt x="1028" y="1086"/>
                    <a:pt x="1017" y="1086"/>
                  </a:cubicBezTo>
                  <a:cubicBezTo>
                    <a:pt x="1014" y="1086"/>
                    <a:pt x="1008" y="1089"/>
                    <a:pt x="1008" y="1089"/>
                  </a:cubicBezTo>
                  <a:lnTo>
                    <a:pt x="1008" y="975"/>
                  </a:lnTo>
                  <a:cubicBezTo>
                    <a:pt x="1009" y="973"/>
                    <a:pt x="1013" y="957"/>
                    <a:pt x="1017" y="957"/>
                  </a:cubicBezTo>
                  <a:cubicBezTo>
                    <a:pt x="1020" y="957"/>
                    <a:pt x="1016" y="964"/>
                    <a:pt x="1014" y="966"/>
                  </a:cubicBezTo>
                  <a:cubicBezTo>
                    <a:pt x="1008" y="974"/>
                    <a:pt x="993" y="976"/>
                    <a:pt x="984" y="978"/>
                  </a:cubicBezTo>
                  <a:cubicBezTo>
                    <a:pt x="988" y="981"/>
                    <a:pt x="1002" y="986"/>
                    <a:pt x="1002" y="990"/>
                  </a:cubicBezTo>
                  <a:cubicBezTo>
                    <a:pt x="1001" y="1022"/>
                    <a:pt x="1002" y="1054"/>
                    <a:pt x="999" y="1086"/>
                  </a:cubicBezTo>
                  <a:cubicBezTo>
                    <a:pt x="999" y="1090"/>
                    <a:pt x="993" y="1077"/>
                    <a:pt x="993" y="1077"/>
                  </a:cubicBezTo>
                  <a:cubicBezTo>
                    <a:pt x="991" y="792"/>
                    <a:pt x="992" y="507"/>
                    <a:pt x="987" y="222"/>
                  </a:cubicBezTo>
                  <a:cubicBezTo>
                    <a:pt x="987" y="213"/>
                    <a:pt x="972" y="243"/>
                    <a:pt x="972" y="243"/>
                  </a:cubicBezTo>
                  <a:cubicBezTo>
                    <a:pt x="975" y="253"/>
                    <a:pt x="973" y="250"/>
                    <a:pt x="978" y="255"/>
                  </a:cubicBezTo>
                  <a:cubicBezTo>
                    <a:pt x="969" y="254"/>
                    <a:pt x="839" y="209"/>
                    <a:pt x="813" y="201"/>
                  </a:cubicBezTo>
                  <a:cubicBezTo>
                    <a:pt x="787" y="193"/>
                    <a:pt x="792" y="197"/>
                    <a:pt x="819" y="207"/>
                  </a:cubicBezTo>
                  <a:lnTo>
                    <a:pt x="975" y="264"/>
                  </a:lnTo>
                  <a:lnTo>
                    <a:pt x="981" y="1071"/>
                  </a:lnTo>
                  <a:cubicBezTo>
                    <a:pt x="971" y="1081"/>
                    <a:pt x="976" y="1080"/>
                    <a:pt x="966" y="1080"/>
                  </a:cubicBezTo>
                  <a:cubicBezTo>
                    <a:pt x="957" y="1076"/>
                    <a:pt x="949" y="1070"/>
                    <a:pt x="939" y="1068"/>
                  </a:cubicBezTo>
                  <a:cubicBezTo>
                    <a:pt x="924" y="1065"/>
                    <a:pt x="908" y="1071"/>
                    <a:pt x="894" y="1065"/>
                  </a:cubicBezTo>
                  <a:cubicBezTo>
                    <a:pt x="841" y="1043"/>
                    <a:pt x="923" y="1047"/>
                    <a:pt x="876" y="1047"/>
                  </a:cubicBezTo>
                  <a:lnTo>
                    <a:pt x="828" y="639"/>
                  </a:lnTo>
                  <a:cubicBezTo>
                    <a:pt x="824" y="484"/>
                    <a:pt x="819" y="279"/>
                    <a:pt x="816" y="174"/>
                  </a:cubicBezTo>
                  <a:cubicBezTo>
                    <a:pt x="816" y="166"/>
                    <a:pt x="789" y="186"/>
                    <a:pt x="804" y="186"/>
                  </a:cubicBezTo>
                  <a:cubicBezTo>
                    <a:pt x="804" y="210"/>
                    <a:pt x="812" y="249"/>
                    <a:pt x="810" y="273"/>
                  </a:cubicBezTo>
                  <a:cubicBezTo>
                    <a:pt x="808" y="297"/>
                    <a:pt x="797" y="321"/>
                    <a:pt x="789" y="330"/>
                  </a:cubicBezTo>
                  <a:cubicBezTo>
                    <a:pt x="780" y="316"/>
                    <a:pt x="774" y="322"/>
                    <a:pt x="762" y="330"/>
                  </a:cubicBezTo>
                  <a:cubicBezTo>
                    <a:pt x="759" y="339"/>
                    <a:pt x="741" y="351"/>
                    <a:pt x="741" y="351"/>
                  </a:cubicBezTo>
                  <a:cubicBezTo>
                    <a:pt x="744" y="364"/>
                    <a:pt x="755" y="374"/>
                    <a:pt x="768" y="378"/>
                  </a:cubicBezTo>
                  <a:cubicBezTo>
                    <a:pt x="774" y="395"/>
                    <a:pt x="767" y="411"/>
                    <a:pt x="753" y="420"/>
                  </a:cubicBezTo>
                  <a:cubicBezTo>
                    <a:pt x="770" y="426"/>
                    <a:pt x="774" y="407"/>
                    <a:pt x="768" y="426"/>
                  </a:cubicBezTo>
                  <a:cubicBezTo>
                    <a:pt x="770" y="429"/>
                    <a:pt x="776" y="432"/>
                    <a:pt x="774" y="435"/>
                  </a:cubicBezTo>
                  <a:cubicBezTo>
                    <a:pt x="773" y="438"/>
                    <a:pt x="766" y="429"/>
                    <a:pt x="765" y="432"/>
                  </a:cubicBezTo>
                  <a:cubicBezTo>
                    <a:pt x="764" y="435"/>
                    <a:pt x="775" y="445"/>
                    <a:pt x="777" y="447"/>
                  </a:cubicBezTo>
                  <a:cubicBezTo>
                    <a:pt x="742" y="590"/>
                    <a:pt x="705" y="733"/>
                    <a:pt x="672" y="876"/>
                  </a:cubicBezTo>
                  <a:cubicBezTo>
                    <a:pt x="671" y="878"/>
                    <a:pt x="677" y="881"/>
                    <a:pt x="678" y="879"/>
                  </a:cubicBezTo>
                  <a:cubicBezTo>
                    <a:pt x="771" y="496"/>
                    <a:pt x="771" y="367"/>
                    <a:pt x="771" y="504"/>
                  </a:cubicBezTo>
                  <a:cubicBezTo>
                    <a:pt x="772" y="540"/>
                    <a:pt x="752" y="623"/>
                    <a:pt x="786" y="612"/>
                  </a:cubicBezTo>
                  <a:cubicBezTo>
                    <a:pt x="793" y="602"/>
                    <a:pt x="795" y="606"/>
                    <a:pt x="789" y="600"/>
                  </a:cubicBezTo>
                  <a:lnTo>
                    <a:pt x="786" y="438"/>
                  </a:lnTo>
                  <a:cubicBezTo>
                    <a:pt x="802" y="442"/>
                    <a:pt x="804" y="450"/>
                    <a:pt x="804" y="465"/>
                  </a:cubicBezTo>
                  <a:cubicBezTo>
                    <a:pt x="808" y="539"/>
                    <a:pt x="815" y="613"/>
                    <a:pt x="816" y="687"/>
                  </a:cubicBezTo>
                  <a:cubicBezTo>
                    <a:pt x="816" y="700"/>
                    <a:pt x="780" y="702"/>
                    <a:pt x="780" y="702"/>
                  </a:cubicBezTo>
                  <a:cubicBezTo>
                    <a:pt x="779" y="692"/>
                    <a:pt x="781" y="681"/>
                    <a:pt x="777" y="672"/>
                  </a:cubicBezTo>
                  <a:cubicBezTo>
                    <a:pt x="776" y="669"/>
                    <a:pt x="769" y="672"/>
                    <a:pt x="768" y="675"/>
                  </a:cubicBezTo>
                  <a:cubicBezTo>
                    <a:pt x="766" y="683"/>
                    <a:pt x="770" y="691"/>
                    <a:pt x="771" y="699"/>
                  </a:cubicBezTo>
                  <a:cubicBezTo>
                    <a:pt x="752" y="712"/>
                    <a:pt x="753" y="701"/>
                    <a:pt x="756" y="681"/>
                  </a:cubicBezTo>
                  <a:cubicBezTo>
                    <a:pt x="743" y="672"/>
                    <a:pt x="737" y="674"/>
                    <a:pt x="729" y="687"/>
                  </a:cubicBezTo>
                  <a:cubicBezTo>
                    <a:pt x="726" y="697"/>
                    <a:pt x="720" y="717"/>
                    <a:pt x="720" y="717"/>
                  </a:cubicBezTo>
                  <a:cubicBezTo>
                    <a:pt x="733" y="737"/>
                    <a:pt x="718" y="717"/>
                    <a:pt x="711" y="738"/>
                  </a:cubicBezTo>
                  <a:cubicBezTo>
                    <a:pt x="717" y="740"/>
                    <a:pt x="729" y="742"/>
                    <a:pt x="729" y="750"/>
                  </a:cubicBezTo>
                  <a:cubicBezTo>
                    <a:pt x="730" y="847"/>
                    <a:pt x="728" y="944"/>
                    <a:pt x="732" y="1041"/>
                  </a:cubicBezTo>
                  <a:cubicBezTo>
                    <a:pt x="732" y="1048"/>
                    <a:pt x="750" y="1032"/>
                    <a:pt x="750" y="1032"/>
                  </a:cubicBezTo>
                  <a:cubicBezTo>
                    <a:pt x="751" y="932"/>
                    <a:pt x="745" y="835"/>
                    <a:pt x="750" y="735"/>
                  </a:cubicBezTo>
                  <a:cubicBezTo>
                    <a:pt x="762" y="735"/>
                    <a:pt x="765" y="736"/>
                    <a:pt x="765" y="741"/>
                  </a:cubicBezTo>
                  <a:cubicBezTo>
                    <a:pt x="766" y="754"/>
                    <a:pt x="769" y="813"/>
                    <a:pt x="771" y="861"/>
                  </a:cubicBezTo>
                  <a:cubicBezTo>
                    <a:pt x="773" y="909"/>
                    <a:pt x="778" y="1007"/>
                    <a:pt x="780" y="1032"/>
                  </a:cubicBezTo>
                  <a:cubicBezTo>
                    <a:pt x="779" y="1029"/>
                    <a:pt x="786" y="1011"/>
                    <a:pt x="786" y="1011"/>
                  </a:cubicBezTo>
                  <a:cubicBezTo>
                    <a:pt x="792" y="978"/>
                    <a:pt x="775" y="792"/>
                    <a:pt x="777" y="744"/>
                  </a:cubicBezTo>
                  <a:cubicBezTo>
                    <a:pt x="779" y="696"/>
                    <a:pt x="792" y="723"/>
                    <a:pt x="798" y="720"/>
                  </a:cubicBezTo>
                  <a:cubicBezTo>
                    <a:pt x="809" y="727"/>
                    <a:pt x="808" y="714"/>
                    <a:pt x="813" y="723"/>
                  </a:cubicBezTo>
                  <a:cubicBezTo>
                    <a:pt x="811" y="748"/>
                    <a:pt x="818" y="922"/>
                    <a:pt x="819" y="972"/>
                  </a:cubicBezTo>
                  <a:cubicBezTo>
                    <a:pt x="820" y="1022"/>
                    <a:pt x="817" y="1014"/>
                    <a:pt x="819" y="1023"/>
                  </a:cubicBezTo>
                  <a:cubicBezTo>
                    <a:pt x="823" y="1024"/>
                    <a:pt x="831" y="1026"/>
                    <a:pt x="831" y="1026"/>
                  </a:cubicBezTo>
                  <a:lnTo>
                    <a:pt x="828" y="729"/>
                  </a:lnTo>
                  <a:lnTo>
                    <a:pt x="867" y="1056"/>
                  </a:lnTo>
                  <a:cubicBezTo>
                    <a:pt x="862" y="1044"/>
                    <a:pt x="859" y="1031"/>
                    <a:pt x="852" y="1020"/>
                  </a:cubicBezTo>
                  <a:cubicBezTo>
                    <a:pt x="849" y="1015"/>
                    <a:pt x="834" y="1016"/>
                    <a:pt x="834" y="1023"/>
                  </a:cubicBezTo>
                  <a:lnTo>
                    <a:pt x="708" y="1041"/>
                  </a:lnTo>
                  <a:lnTo>
                    <a:pt x="708" y="1062"/>
                  </a:lnTo>
                  <a:lnTo>
                    <a:pt x="675" y="1062"/>
                  </a:lnTo>
                  <a:cubicBezTo>
                    <a:pt x="659" y="1058"/>
                    <a:pt x="663" y="1063"/>
                    <a:pt x="663" y="1047"/>
                  </a:cubicBezTo>
                  <a:cubicBezTo>
                    <a:pt x="669" y="994"/>
                    <a:pt x="665" y="981"/>
                    <a:pt x="711" y="969"/>
                  </a:cubicBezTo>
                  <a:cubicBezTo>
                    <a:pt x="725" y="948"/>
                    <a:pt x="687" y="963"/>
                    <a:pt x="672" y="963"/>
                  </a:cubicBezTo>
                  <a:cubicBezTo>
                    <a:pt x="676" y="926"/>
                    <a:pt x="665" y="933"/>
                    <a:pt x="696" y="933"/>
                  </a:cubicBezTo>
                  <a:cubicBezTo>
                    <a:pt x="726" y="931"/>
                    <a:pt x="748" y="937"/>
                    <a:pt x="726" y="915"/>
                  </a:cubicBezTo>
                  <a:cubicBezTo>
                    <a:pt x="689" y="903"/>
                    <a:pt x="699" y="912"/>
                    <a:pt x="687" y="900"/>
                  </a:cubicBezTo>
                  <a:cubicBezTo>
                    <a:pt x="682" y="887"/>
                    <a:pt x="673" y="876"/>
                    <a:pt x="657" y="876"/>
                  </a:cubicBezTo>
                  <a:lnTo>
                    <a:pt x="618" y="864"/>
                  </a:lnTo>
                  <a:cubicBezTo>
                    <a:pt x="620" y="826"/>
                    <a:pt x="625" y="788"/>
                    <a:pt x="624" y="750"/>
                  </a:cubicBezTo>
                  <a:cubicBezTo>
                    <a:pt x="624" y="738"/>
                    <a:pt x="609" y="758"/>
                    <a:pt x="609" y="765"/>
                  </a:cubicBezTo>
                  <a:cubicBezTo>
                    <a:pt x="600" y="863"/>
                    <a:pt x="630" y="867"/>
                    <a:pt x="576" y="867"/>
                  </a:cubicBezTo>
                  <a:lnTo>
                    <a:pt x="555" y="876"/>
                  </a:lnTo>
                  <a:cubicBezTo>
                    <a:pt x="554" y="885"/>
                    <a:pt x="555" y="895"/>
                    <a:pt x="552" y="903"/>
                  </a:cubicBezTo>
                  <a:cubicBezTo>
                    <a:pt x="549" y="912"/>
                    <a:pt x="520" y="895"/>
                    <a:pt x="546" y="921"/>
                  </a:cubicBezTo>
                  <a:cubicBezTo>
                    <a:pt x="566" y="926"/>
                    <a:pt x="586" y="933"/>
                    <a:pt x="606" y="936"/>
                  </a:cubicBezTo>
                  <a:cubicBezTo>
                    <a:pt x="626" y="939"/>
                    <a:pt x="609" y="924"/>
                    <a:pt x="618" y="933"/>
                  </a:cubicBezTo>
                  <a:cubicBezTo>
                    <a:pt x="631" y="942"/>
                    <a:pt x="651" y="957"/>
                    <a:pt x="624" y="957"/>
                  </a:cubicBezTo>
                  <a:cubicBezTo>
                    <a:pt x="606" y="955"/>
                    <a:pt x="587" y="956"/>
                    <a:pt x="570" y="951"/>
                  </a:cubicBezTo>
                  <a:cubicBezTo>
                    <a:pt x="567" y="950"/>
                    <a:pt x="575" y="946"/>
                    <a:pt x="576" y="942"/>
                  </a:cubicBezTo>
                  <a:cubicBezTo>
                    <a:pt x="577" y="939"/>
                    <a:pt x="576" y="935"/>
                    <a:pt x="573" y="933"/>
                  </a:cubicBezTo>
                  <a:cubicBezTo>
                    <a:pt x="565" y="927"/>
                    <a:pt x="546" y="924"/>
                    <a:pt x="546" y="924"/>
                  </a:cubicBezTo>
                  <a:cubicBezTo>
                    <a:pt x="523" y="926"/>
                    <a:pt x="510" y="921"/>
                    <a:pt x="498" y="939"/>
                  </a:cubicBezTo>
                  <a:cubicBezTo>
                    <a:pt x="495" y="938"/>
                    <a:pt x="489" y="936"/>
                    <a:pt x="489" y="936"/>
                  </a:cubicBezTo>
                  <a:lnTo>
                    <a:pt x="492" y="912"/>
                  </a:lnTo>
                  <a:lnTo>
                    <a:pt x="456" y="888"/>
                  </a:lnTo>
                  <a:cubicBezTo>
                    <a:pt x="445" y="877"/>
                    <a:pt x="447" y="883"/>
                    <a:pt x="447" y="870"/>
                  </a:cubicBezTo>
                  <a:cubicBezTo>
                    <a:pt x="574" y="589"/>
                    <a:pt x="505" y="719"/>
                    <a:pt x="564" y="630"/>
                  </a:cubicBezTo>
                  <a:cubicBezTo>
                    <a:pt x="569" y="609"/>
                    <a:pt x="579" y="624"/>
                    <a:pt x="573" y="606"/>
                  </a:cubicBezTo>
                  <a:cubicBezTo>
                    <a:pt x="560" y="610"/>
                    <a:pt x="565" y="617"/>
                    <a:pt x="552" y="621"/>
                  </a:cubicBezTo>
                  <a:cubicBezTo>
                    <a:pt x="543" y="647"/>
                    <a:pt x="531" y="679"/>
                    <a:pt x="516" y="702"/>
                  </a:cubicBezTo>
                  <a:cubicBezTo>
                    <a:pt x="513" y="722"/>
                    <a:pt x="513" y="723"/>
                    <a:pt x="495" y="729"/>
                  </a:cubicBezTo>
                  <a:cubicBezTo>
                    <a:pt x="499" y="740"/>
                    <a:pt x="495" y="738"/>
                    <a:pt x="504" y="738"/>
                  </a:cubicBezTo>
                  <a:cubicBezTo>
                    <a:pt x="484" y="777"/>
                    <a:pt x="466" y="880"/>
                    <a:pt x="435" y="849"/>
                  </a:cubicBezTo>
                  <a:cubicBezTo>
                    <a:pt x="433" y="681"/>
                    <a:pt x="433" y="513"/>
                    <a:pt x="429" y="345"/>
                  </a:cubicBezTo>
                  <a:cubicBezTo>
                    <a:pt x="429" y="337"/>
                    <a:pt x="419" y="362"/>
                    <a:pt x="423" y="369"/>
                  </a:cubicBezTo>
                  <a:lnTo>
                    <a:pt x="264" y="336"/>
                  </a:lnTo>
                  <a:cubicBezTo>
                    <a:pt x="265" y="327"/>
                    <a:pt x="270" y="317"/>
                    <a:pt x="267" y="309"/>
                  </a:cubicBezTo>
                  <a:cubicBezTo>
                    <a:pt x="265" y="304"/>
                    <a:pt x="255" y="313"/>
                    <a:pt x="255" y="318"/>
                  </a:cubicBezTo>
                  <a:lnTo>
                    <a:pt x="258" y="912"/>
                  </a:lnTo>
                  <a:cubicBezTo>
                    <a:pt x="262" y="914"/>
                    <a:pt x="266" y="919"/>
                    <a:pt x="270" y="918"/>
                  </a:cubicBezTo>
                  <a:cubicBezTo>
                    <a:pt x="273" y="917"/>
                    <a:pt x="273" y="909"/>
                    <a:pt x="273" y="909"/>
                  </a:cubicBezTo>
                  <a:lnTo>
                    <a:pt x="267" y="360"/>
                  </a:lnTo>
                  <a:lnTo>
                    <a:pt x="291" y="399"/>
                  </a:lnTo>
                  <a:cubicBezTo>
                    <a:pt x="290" y="572"/>
                    <a:pt x="286" y="745"/>
                    <a:pt x="288" y="918"/>
                  </a:cubicBezTo>
                  <a:cubicBezTo>
                    <a:pt x="288" y="921"/>
                    <a:pt x="294" y="916"/>
                    <a:pt x="297" y="915"/>
                  </a:cubicBezTo>
                  <a:cubicBezTo>
                    <a:pt x="300" y="915"/>
                    <a:pt x="303" y="915"/>
                    <a:pt x="306" y="915"/>
                  </a:cubicBezTo>
                  <a:cubicBezTo>
                    <a:pt x="305" y="739"/>
                    <a:pt x="303" y="387"/>
                    <a:pt x="303" y="387"/>
                  </a:cubicBezTo>
                  <a:lnTo>
                    <a:pt x="270" y="348"/>
                  </a:lnTo>
                  <a:lnTo>
                    <a:pt x="417" y="378"/>
                  </a:lnTo>
                  <a:cubicBezTo>
                    <a:pt x="419" y="530"/>
                    <a:pt x="424" y="682"/>
                    <a:pt x="423" y="834"/>
                  </a:cubicBezTo>
                  <a:cubicBezTo>
                    <a:pt x="423" y="838"/>
                    <a:pt x="416" y="831"/>
                    <a:pt x="414" y="828"/>
                  </a:cubicBezTo>
                  <a:cubicBezTo>
                    <a:pt x="409" y="821"/>
                    <a:pt x="393" y="813"/>
                    <a:pt x="393" y="813"/>
                  </a:cubicBezTo>
                  <a:cubicBezTo>
                    <a:pt x="379" y="816"/>
                    <a:pt x="371" y="814"/>
                    <a:pt x="366" y="828"/>
                  </a:cubicBezTo>
                  <a:cubicBezTo>
                    <a:pt x="370" y="850"/>
                    <a:pt x="366" y="839"/>
                    <a:pt x="381" y="861"/>
                  </a:cubicBezTo>
                  <a:cubicBezTo>
                    <a:pt x="385" y="867"/>
                    <a:pt x="393" y="879"/>
                    <a:pt x="393" y="879"/>
                  </a:cubicBezTo>
                  <a:cubicBezTo>
                    <a:pt x="383" y="882"/>
                    <a:pt x="387" y="882"/>
                    <a:pt x="381" y="882"/>
                  </a:cubicBezTo>
                  <a:lnTo>
                    <a:pt x="351" y="891"/>
                  </a:lnTo>
                  <a:lnTo>
                    <a:pt x="288" y="918"/>
                  </a:lnTo>
                  <a:lnTo>
                    <a:pt x="240" y="921"/>
                  </a:lnTo>
                  <a:cubicBezTo>
                    <a:pt x="243" y="635"/>
                    <a:pt x="251" y="349"/>
                    <a:pt x="249" y="63"/>
                  </a:cubicBezTo>
                  <a:cubicBezTo>
                    <a:pt x="249" y="57"/>
                    <a:pt x="231" y="60"/>
                    <a:pt x="231" y="69"/>
                  </a:cubicBezTo>
                  <a:cubicBezTo>
                    <a:pt x="229" y="346"/>
                    <a:pt x="228" y="648"/>
                    <a:pt x="225" y="918"/>
                  </a:cubicBezTo>
                  <a:cubicBezTo>
                    <a:pt x="225" y="935"/>
                    <a:pt x="180" y="930"/>
                    <a:pt x="180" y="930"/>
                  </a:cubicBezTo>
                  <a:cubicBezTo>
                    <a:pt x="182" y="944"/>
                    <a:pt x="189" y="958"/>
                    <a:pt x="186" y="972"/>
                  </a:cubicBezTo>
                  <a:cubicBezTo>
                    <a:pt x="184" y="978"/>
                    <a:pt x="168" y="978"/>
                    <a:pt x="168" y="978"/>
                  </a:cubicBezTo>
                  <a:cubicBezTo>
                    <a:pt x="157" y="944"/>
                    <a:pt x="143" y="961"/>
                    <a:pt x="114" y="966"/>
                  </a:cubicBezTo>
                  <a:cubicBezTo>
                    <a:pt x="105" y="972"/>
                    <a:pt x="95" y="978"/>
                    <a:pt x="84" y="978"/>
                  </a:cubicBezTo>
                  <a:cubicBezTo>
                    <a:pt x="76" y="835"/>
                    <a:pt x="85" y="260"/>
                    <a:pt x="81" y="117"/>
                  </a:cubicBezTo>
                  <a:cubicBezTo>
                    <a:pt x="78" y="118"/>
                    <a:pt x="66" y="120"/>
                    <a:pt x="66" y="120"/>
                  </a:cubicBezTo>
                  <a:cubicBezTo>
                    <a:pt x="75" y="261"/>
                    <a:pt x="69" y="698"/>
                    <a:pt x="69" y="840"/>
                  </a:cubicBezTo>
                  <a:cubicBezTo>
                    <a:pt x="69" y="982"/>
                    <a:pt x="72" y="949"/>
                    <a:pt x="66" y="972"/>
                  </a:cubicBezTo>
                  <a:lnTo>
                    <a:pt x="33" y="981"/>
                  </a:lnTo>
                  <a:lnTo>
                    <a:pt x="18" y="969"/>
                  </a:lnTo>
                  <a:lnTo>
                    <a:pt x="18" y="0"/>
                  </a:lnTo>
                  <a:lnTo>
                    <a:pt x="6" y="6"/>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82" name="Freeform 18"/>
            <p:cNvSpPr>
              <a:spLocks/>
            </p:cNvSpPr>
            <p:nvPr/>
          </p:nvSpPr>
          <p:spPr bwMode="auto">
            <a:xfrm>
              <a:off x="4613" y="528"/>
              <a:ext cx="57" cy="39"/>
            </a:xfrm>
            <a:custGeom>
              <a:avLst/>
              <a:gdLst/>
              <a:ahLst/>
              <a:cxnLst>
                <a:cxn ang="0">
                  <a:pos x="330" y="0"/>
                </a:cxn>
                <a:cxn ang="0">
                  <a:pos x="102" y="42"/>
                </a:cxn>
                <a:cxn ang="0">
                  <a:pos x="99" y="84"/>
                </a:cxn>
                <a:cxn ang="0">
                  <a:pos x="0" y="96"/>
                </a:cxn>
                <a:cxn ang="0">
                  <a:pos x="6" y="216"/>
                </a:cxn>
                <a:cxn ang="0">
                  <a:pos x="255" y="237"/>
                </a:cxn>
                <a:cxn ang="0">
                  <a:pos x="354" y="243"/>
                </a:cxn>
                <a:cxn ang="0">
                  <a:pos x="357" y="57"/>
                </a:cxn>
                <a:cxn ang="0">
                  <a:pos x="327" y="57"/>
                </a:cxn>
                <a:cxn ang="0">
                  <a:pos x="327" y="0"/>
                </a:cxn>
                <a:cxn ang="0">
                  <a:pos x="330" y="0"/>
                </a:cxn>
              </a:cxnLst>
              <a:rect l="0" t="0" r="r" b="b"/>
              <a:pathLst>
                <a:path w="357" h="243">
                  <a:moveTo>
                    <a:pt x="330" y="0"/>
                  </a:moveTo>
                  <a:lnTo>
                    <a:pt x="102" y="42"/>
                  </a:lnTo>
                  <a:lnTo>
                    <a:pt x="99" y="84"/>
                  </a:lnTo>
                  <a:lnTo>
                    <a:pt x="0" y="96"/>
                  </a:lnTo>
                  <a:lnTo>
                    <a:pt x="6" y="216"/>
                  </a:lnTo>
                  <a:lnTo>
                    <a:pt x="255" y="237"/>
                  </a:lnTo>
                  <a:lnTo>
                    <a:pt x="354" y="243"/>
                  </a:lnTo>
                  <a:lnTo>
                    <a:pt x="357" y="57"/>
                  </a:lnTo>
                  <a:lnTo>
                    <a:pt x="327" y="57"/>
                  </a:lnTo>
                  <a:lnTo>
                    <a:pt x="327" y="0"/>
                  </a:lnTo>
                  <a:lnTo>
                    <a:pt x="330" y="0"/>
                  </a:lnTo>
                  <a:close/>
                </a:path>
              </a:pathLst>
            </a:custGeom>
            <a:gradFill rotWithShape="1">
              <a:gsLst>
                <a:gs pos="0">
                  <a:srgbClr val="A290AA">
                    <a:gamma/>
                    <a:shade val="46275"/>
                    <a:invGamma/>
                  </a:srgbClr>
                </a:gs>
                <a:gs pos="100000">
                  <a:srgbClr val="A290AA"/>
                </a:gs>
              </a:gsLst>
              <a:lin ang="0" scaled="1"/>
            </a:gradFill>
            <a:ln w="12700" cap="flat" cmpd="sng">
              <a:noFill/>
              <a:prstDash val="solid"/>
              <a:round/>
              <a:headEnd/>
              <a:tailEnd/>
            </a:ln>
            <a:effectLst/>
          </p:spPr>
          <p:txBody>
            <a:bodyPr wrap="none" lIns="90000" tIns="46800" rIns="90000" bIns="46800" anchor="ctr">
              <a:spAutoFit/>
            </a:bodyPr>
            <a:lstStyle/>
            <a:p>
              <a:endParaRPr lang="de-DE"/>
            </a:p>
          </p:txBody>
        </p:sp>
        <p:sp>
          <p:nvSpPr>
            <p:cNvPr id="183" name="Freeform 19"/>
            <p:cNvSpPr>
              <a:spLocks/>
            </p:cNvSpPr>
            <p:nvPr/>
          </p:nvSpPr>
          <p:spPr bwMode="auto">
            <a:xfrm>
              <a:off x="4600" y="393"/>
              <a:ext cx="45" cy="153"/>
            </a:xfrm>
            <a:custGeom>
              <a:avLst/>
              <a:gdLst/>
              <a:ahLst/>
              <a:cxnLst>
                <a:cxn ang="0">
                  <a:pos x="235" y="48"/>
                </a:cxn>
                <a:cxn ang="0">
                  <a:pos x="85" y="108"/>
                </a:cxn>
                <a:cxn ang="0">
                  <a:pos x="247" y="144"/>
                </a:cxn>
                <a:cxn ang="0">
                  <a:pos x="16" y="174"/>
                </a:cxn>
                <a:cxn ang="0">
                  <a:pos x="232" y="225"/>
                </a:cxn>
                <a:cxn ang="0">
                  <a:pos x="16" y="252"/>
                </a:cxn>
                <a:cxn ang="0">
                  <a:pos x="235" y="303"/>
                </a:cxn>
                <a:cxn ang="0">
                  <a:pos x="82" y="354"/>
                </a:cxn>
                <a:cxn ang="0">
                  <a:pos x="16" y="357"/>
                </a:cxn>
                <a:cxn ang="0">
                  <a:pos x="82" y="420"/>
                </a:cxn>
                <a:cxn ang="0">
                  <a:pos x="16" y="426"/>
                </a:cxn>
                <a:cxn ang="0">
                  <a:pos x="226" y="465"/>
                </a:cxn>
                <a:cxn ang="0">
                  <a:pos x="82" y="510"/>
                </a:cxn>
                <a:cxn ang="0">
                  <a:pos x="19" y="525"/>
                </a:cxn>
                <a:cxn ang="0">
                  <a:pos x="82" y="576"/>
                </a:cxn>
                <a:cxn ang="0">
                  <a:pos x="16" y="597"/>
                </a:cxn>
                <a:cxn ang="0">
                  <a:pos x="226" y="630"/>
                </a:cxn>
                <a:cxn ang="0">
                  <a:pos x="82" y="690"/>
                </a:cxn>
                <a:cxn ang="0">
                  <a:pos x="13" y="693"/>
                </a:cxn>
                <a:cxn ang="0">
                  <a:pos x="82" y="741"/>
                </a:cxn>
                <a:cxn ang="0">
                  <a:pos x="13" y="786"/>
                </a:cxn>
                <a:cxn ang="0">
                  <a:pos x="79" y="816"/>
                </a:cxn>
                <a:cxn ang="0">
                  <a:pos x="16" y="864"/>
                </a:cxn>
                <a:cxn ang="0">
                  <a:pos x="58" y="936"/>
                </a:cxn>
                <a:cxn ang="0">
                  <a:pos x="61" y="876"/>
                </a:cxn>
                <a:cxn ang="0">
                  <a:pos x="127" y="870"/>
                </a:cxn>
                <a:cxn ang="0">
                  <a:pos x="193" y="915"/>
                </a:cxn>
                <a:cxn ang="0">
                  <a:pos x="217" y="876"/>
                </a:cxn>
                <a:cxn ang="0">
                  <a:pos x="73" y="855"/>
                </a:cxn>
                <a:cxn ang="0">
                  <a:pos x="22" y="858"/>
                </a:cxn>
                <a:cxn ang="0">
                  <a:pos x="223" y="801"/>
                </a:cxn>
                <a:cxn ang="0">
                  <a:pos x="79" y="777"/>
                </a:cxn>
                <a:cxn ang="0">
                  <a:pos x="238" y="711"/>
                </a:cxn>
                <a:cxn ang="0">
                  <a:pos x="82" y="690"/>
                </a:cxn>
                <a:cxn ang="0">
                  <a:pos x="238" y="633"/>
                </a:cxn>
                <a:cxn ang="0">
                  <a:pos x="85" y="582"/>
                </a:cxn>
                <a:cxn ang="0">
                  <a:pos x="235" y="543"/>
                </a:cxn>
                <a:cxn ang="0">
                  <a:pos x="244" y="468"/>
                </a:cxn>
                <a:cxn ang="0">
                  <a:pos x="85" y="426"/>
                </a:cxn>
                <a:cxn ang="0">
                  <a:pos x="238" y="381"/>
                </a:cxn>
                <a:cxn ang="0">
                  <a:pos x="85" y="345"/>
                </a:cxn>
                <a:cxn ang="0">
                  <a:pos x="244" y="294"/>
                </a:cxn>
                <a:cxn ang="0">
                  <a:pos x="88" y="273"/>
                </a:cxn>
                <a:cxn ang="0">
                  <a:pos x="244" y="213"/>
                </a:cxn>
                <a:cxn ang="0">
                  <a:pos x="235" y="156"/>
                </a:cxn>
                <a:cxn ang="0">
                  <a:pos x="76" y="117"/>
                </a:cxn>
                <a:cxn ang="0">
                  <a:pos x="238" y="60"/>
                </a:cxn>
                <a:cxn ang="0">
                  <a:pos x="79" y="93"/>
                </a:cxn>
                <a:cxn ang="0">
                  <a:pos x="13" y="3"/>
                </a:cxn>
              </a:cxnLst>
              <a:rect l="0" t="0" r="r" b="b"/>
              <a:pathLst>
                <a:path w="279" h="957">
                  <a:moveTo>
                    <a:pt x="22" y="0"/>
                  </a:moveTo>
                  <a:cubicBezTo>
                    <a:pt x="55" y="3"/>
                    <a:pt x="198" y="37"/>
                    <a:pt x="235" y="48"/>
                  </a:cubicBezTo>
                  <a:cubicBezTo>
                    <a:pt x="272" y="59"/>
                    <a:pt x="272" y="56"/>
                    <a:pt x="247" y="66"/>
                  </a:cubicBezTo>
                  <a:lnTo>
                    <a:pt x="85" y="108"/>
                  </a:lnTo>
                  <a:cubicBezTo>
                    <a:pt x="138" y="117"/>
                    <a:pt x="192" y="123"/>
                    <a:pt x="244" y="135"/>
                  </a:cubicBezTo>
                  <a:cubicBezTo>
                    <a:pt x="247" y="136"/>
                    <a:pt x="247" y="144"/>
                    <a:pt x="247" y="144"/>
                  </a:cubicBezTo>
                  <a:lnTo>
                    <a:pt x="82" y="189"/>
                  </a:lnTo>
                  <a:cubicBezTo>
                    <a:pt x="60" y="184"/>
                    <a:pt x="38" y="176"/>
                    <a:pt x="16" y="174"/>
                  </a:cubicBezTo>
                  <a:cubicBezTo>
                    <a:pt x="13" y="174"/>
                    <a:pt x="13" y="183"/>
                    <a:pt x="16" y="183"/>
                  </a:cubicBezTo>
                  <a:lnTo>
                    <a:pt x="232" y="225"/>
                  </a:lnTo>
                  <a:lnTo>
                    <a:pt x="85" y="267"/>
                  </a:lnTo>
                  <a:cubicBezTo>
                    <a:pt x="62" y="262"/>
                    <a:pt x="39" y="254"/>
                    <a:pt x="16" y="252"/>
                  </a:cubicBezTo>
                  <a:cubicBezTo>
                    <a:pt x="1" y="251"/>
                    <a:pt x="16" y="264"/>
                    <a:pt x="16" y="264"/>
                  </a:cubicBezTo>
                  <a:lnTo>
                    <a:pt x="235" y="303"/>
                  </a:lnTo>
                  <a:lnTo>
                    <a:pt x="82" y="339"/>
                  </a:lnTo>
                  <a:cubicBezTo>
                    <a:pt x="86" y="350"/>
                    <a:pt x="86" y="345"/>
                    <a:pt x="82" y="354"/>
                  </a:cubicBezTo>
                  <a:cubicBezTo>
                    <a:pt x="58" y="351"/>
                    <a:pt x="34" y="345"/>
                    <a:pt x="10" y="345"/>
                  </a:cubicBezTo>
                  <a:cubicBezTo>
                    <a:pt x="3" y="345"/>
                    <a:pt x="15" y="356"/>
                    <a:pt x="16" y="357"/>
                  </a:cubicBezTo>
                  <a:lnTo>
                    <a:pt x="229" y="384"/>
                  </a:lnTo>
                  <a:cubicBezTo>
                    <a:pt x="180" y="396"/>
                    <a:pt x="129" y="402"/>
                    <a:pt x="82" y="420"/>
                  </a:cubicBezTo>
                  <a:cubicBezTo>
                    <a:pt x="76" y="422"/>
                    <a:pt x="85" y="438"/>
                    <a:pt x="85" y="438"/>
                  </a:cubicBezTo>
                  <a:cubicBezTo>
                    <a:pt x="62" y="434"/>
                    <a:pt x="39" y="427"/>
                    <a:pt x="16" y="426"/>
                  </a:cubicBezTo>
                  <a:cubicBezTo>
                    <a:pt x="12" y="426"/>
                    <a:pt x="12" y="436"/>
                    <a:pt x="16" y="438"/>
                  </a:cubicBezTo>
                  <a:lnTo>
                    <a:pt x="226" y="465"/>
                  </a:lnTo>
                  <a:cubicBezTo>
                    <a:pt x="177" y="477"/>
                    <a:pt x="127" y="486"/>
                    <a:pt x="79" y="501"/>
                  </a:cubicBezTo>
                  <a:cubicBezTo>
                    <a:pt x="76" y="502"/>
                    <a:pt x="81" y="507"/>
                    <a:pt x="82" y="510"/>
                  </a:cubicBezTo>
                  <a:cubicBezTo>
                    <a:pt x="82" y="513"/>
                    <a:pt x="82" y="516"/>
                    <a:pt x="82" y="519"/>
                  </a:cubicBezTo>
                  <a:cubicBezTo>
                    <a:pt x="20" y="511"/>
                    <a:pt x="2" y="490"/>
                    <a:pt x="19" y="525"/>
                  </a:cubicBezTo>
                  <a:lnTo>
                    <a:pt x="226" y="549"/>
                  </a:lnTo>
                  <a:lnTo>
                    <a:pt x="82" y="576"/>
                  </a:lnTo>
                  <a:lnTo>
                    <a:pt x="82" y="606"/>
                  </a:lnTo>
                  <a:cubicBezTo>
                    <a:pt x="60" y="603"/>
                    <a:pt x="38" y="597"/>
                    <a:pt x="16" y="597"/>
                  </a:cubicBezTo>
                  <a:cubicBezTo>
                    <a:pt x="0" y="597"/>
                    <a:pt x="15" y="609"/>
                    <a:pt x="22" y="609"/>
                  </a:cubicBezTo>
                  <a:lnTo>
                    <a:pt x="226" y="630"/>
                  </a:lnTo>
                  <a:lnTo>
                    <a:pt x="76" y="660"/>
                  </a:lnTo>
                  <a:lnTo>
                    <a:pt x="82" y="690"/>
                  </a:lnTo>
                  <a:cubicBezTo>
                    <a:pt x="59" y="686"/>
                    <a:pt x="36" y="679"/>
                    <a:pt x="13" y="678"/>
                  </a:cubicBezTo>
                  <a:cubicBezTo>
                    <a:pt x="4" y="678"/>
                    <a:pt x="13" y="692"/>
                    <a:pt x="13" y="693"/>
                  </a:cubicBezTo>
                  <a:lnTo>
                    <a:pt x="220" y="711"/>
                  </a:lnTo>
                  <a:lnTo>
                    <a:pt x="82" y="741"/>
                  </a:lnTo>
                  <a:lnTo>
                    <a:pt x="82" y="777"/>
                  </a:lnTo>
                  <a:cubicBezTo>
                    <a:pt x="55" y="776"/>
                    <a:pt x="13" y="753"/>
                    <a:pt x="13" y="786"/>
                  </a:cubicBezTo>
                  <a:lnTo>
                    <a:pt x="223" y="795"/>
                  </a:lnTo>
                  <a:cubicBezTo>
                    <a:pt x="81" y="816"/>
                    <a:pt x="130" y="816"/>
                    <a:pt x="79" y="816"/>
                  </a:cubicBezTo>
                  <a:lnTo>
                    <a:pt x="16" y="834"/>
                  </a:lnTo>
                  <a:lnTo>
                    <a:pt x="16" y="864"/>
                  </a:lnTo>
                  <a:lnTo>
                    <a:pt x="52" y="882"/>
                  </a:lnTo>
                  <a:lnTo>
                    <a:pt x="58" y="936"/>
                  </a:lnTo>
                  <a:lnTo>
                    <a:pt x="70" y="957"/>
                  </a:lnTo>
                  <a:cubicBezTo>
                    <a:pt x="67" y="930"/>
                    <a:pt x="63" y="903"/>
                    <a:pt x="61" y="876"/>
                  </a:cubicBezTo>
                  <a:cubicBezTo>
                    <a:pt x="60" y="867"/>
                    <a:pt x="69" y="860"/>
                    <a:pt x="76" y="867"/>
                  </a:cubicBezTo>
                  <a:lnTo>
                    <a:pt x="127" y="870"/>
                  </a:lnTo>
                  <a:cubicBezTo>
                    <a:pt x="212" y="939"/>
                    <a:pt x="173" y="936"/>
                    <a:pt x="223" y="936"/>
                  </a:cubicBezTo>
                  <a:cubicBezTo>
                    <a:pt x="192" y="917"/>
                    <a:pt x="193" y="930"/>
                    <a:pt x="193" y="915"/>
                  </a:cubicBezTo>
                  <a:lnTo>
                    <a:pt x="139" y="873"/>
                  </a:lnTo>
                  <a:cubicBezTo>
                    <a:pt x="139" y="868"/>
                    <a:pt x="201" y="877"/>
                    <a:pt x="217" y="876"/>
                  </a:cubicBezTo>
                  <a:cubicBezTo>
                    <a:pt x="233" y="875"/>
                    <a:pt x="262" y="870"/>
                    <a:pt x="238" y="867"/>
                  </a:cubicBezTo>
                  <a:cubicBezTo>
                    <a:pt x="183" y="863"/>
                    <a:pt x="128" y="853"/>
                    <a:pt x="73" y="855"/>
                  </a:cubicBezTo>
                  <a:cubicBezTo>
                    <a:pt x="66" y="855"/>
                    <a:pt x="63" y="876"/>
                    <a:pt x="49" y="876"/>
                  </a:cubicBezTo>
                  <a:lnTo>
                    <a:pt x="22" y="858"/>
                  </a:lnTo>
                  <a:cubicBezTo>
                    <a:pt x="18" y="846"/>
                    <a:pt x="17" y="851"/>
                    <a:pt x="25" y="843"/>
                  </a:cubicBezTo>
                  <a:cubicBezTo>
                    <a:pt x="57" y="838"/>
                    <a:pt x="187" y="810"/>
                    <a:pt x="223" y="801"/>
                  </a:cubicBezTo>
                  <a:cubicBezTo>
                    <a:pt x="259" y="792"/>
                    <a:pt x="265" y="796"/>
                    <a:pt x="241" y="792"/>
                  </a:cubicBezTo>
                  <a:lnTo>
                    <a:pt x="79" y="777"/>
                  </a:lnTo>
                  <a:lnTo>
                    <a:pt x="82" y="750"/>
                  </a:lnTo>
                  <a:cubicBezTo>
                    <a:pt x="134" y="737"/>
                    <a:pt x="187" y="726"/>
                    <a:pt x="238" y="711"/>
                  </a:cubicBezTo>
                  <a:cubicBezTo>
                    <a:pt x="241" y="710"/>
                    <a:pt x="241" y="702"/>
                    <a:pt x="241" y="702"/>
                  </a:cubicBezTo>
                  <a:lnTo>
                    <a:pt x="82" y="690"/>
                  </a:lnTo>
                  <a:lnTo>
                    <a:pt x="85" y="666"/>
                  </a:lnTo>
                  <a:cubicBezTo>
                    <a:pt x="136" y="655"/>
                    <a:pt x="188" y="647"/>
                    <a:pt x="238" y="633"/>
                  </a:cubicBezTo>
                  <a:cubicBezTo>
                    <a:pt x="241" y="632"/>
                    <a:pt x="241" y="624"/>
                    <a:pt x="241" y="624"/>
                  </a:cubicBezTo>
                  <a:cubicBezTo>
                    <a:pt x="57" y="603"/>
                    <a:pt x="85" y="654"/>
                    <a:pt x="85" y="582"/>
                  </a:cubicBezTo>
                  <a:cubicBezTo>
                    <a:pt x="137" y="572"/>
                    <a:pt x="190" y="565"/>
                    <a:pt x="241" y="552"/>
                  </a:cubicBezTo>
                  <a:cubicBezTo>
                    <a:pt x="244" y="551"/>
                    <a:pt x="239" y="543"/>
                    <a:pt x="235" y="543"/>
                  </a:cubicBezTo>
                  <a:cubicBezTo>
                    <a:pt x="22" y="507"/>
                    <a:pt x="82" y="562"/>
                    <a:pt x="82" y="510"/>
                  </a:cubicBezTo>
                  <a:cubicBezTo>
                    <a:pt x="136" y="496"/>
                    <a:pt x="191" y="485"/>
                    <a:pt x="244" y="468"/>
                  </a:cubicBezTo>
                  <a:cubicBezTo>
                    <a:pt x="247" y="467"/>
                    <a:pt x="238" y="459"/>
                    <a:pt x="238" y="459"/>
                  </a:cubicBezTo>
                  <a:cubicBezTo>
                    <a:pt x="80" y="440"/>
                    <a:pt x="85" y="492"/>
                    <a:pt x="85" y="426"/>
                  </a:cubicBezTo>
                  <a:cubicBezTo>
                    <a:pt x="136" y="414"/>
                    <a:pt x="188" y="405"/>
                    <a:pt x="238" y="390"/>
                  </a:cubicBezTo>
                  <a:cubicBezTo>
                    <a:pt x="241" y="389"/>
                    <a:pt x="241" y="381"/>
                    <a:pt x="238" y="381"/>
                  </a:cubicBezTo>
                  <a:cubicBezTo>
                    <a:pt x="188" y="373"/>
                    <a:pt x="137" y="369"/>
                    <a:pt x="88" y="357"/>
                  </a:cubicBezTo>
                  <a:cubicBezTo>
                    <a:pt x="84" y="356"/>
                    <a:pt x="85" y="345"/>
                    <a:pt x="85" y="345"/>
                  </a:cubicBezTo>
                  <a:cubicBezTo>
                    <a:pt x="107" y="341"/>
                    <a:pt x="206" y="323"/>
                    <a:pt x="232" y="315"/>
                  </a:cubicBezTo>
                  <a:cubicBezTo>
                    <a:pt x="258" y="307"/>
                    <a:pt x="268" y="301"/>
                    <a:pt x="244" y="294"/>
                  </a:cubicBezTo>
                  <a:lnTo>
                    <a:pt x="85" y="270"/>
                  </a:lnTo>
                  <a:cubicBezTo>
                    <a:pt x="69" y="263"/>
                    <a:pt x="64" y="279"/>
                    <a:pt x="88" y="273"/>
                  </a:cubicBezTo>
                  <a:cubicBezTo>
                    <a:pt x="112" y="267"/>
                    <a:pt x="206" y="241"/>
                    <a:pt x="232" y="231"/>
                  </a:cubicBezTo>
                  <a:cubicBezTo>
                    <a:pt x="258" y="221"/>
                    <a:pt x="265" y="219"/>
                    <a:pt x="244" y="213"/>
                  </a:cubicBezTo>
                  <a:lnTo>
                    <a:pt x="103" y="192"/>
                  </a:lnTo>
                  <a:cubicBezTo>
                    <a:pt x="101" y="184"/>
                    <a:pt x="210" y="164"/>
                    <a:pt x="235" y="156"/>
                  </a:cubicBezTo>
                  <a:cubicBezTo>
                    <a:pt x="260" y="148"/>
                    <a:pt x="279" y="150"/>
                    <a:pt x="253" y="144"/>
                  </a:cubicBezTo>
                  <a:lnTo>
                    <a:pt x="76" y="117"/>
                  </a:lnTo>
                  <a:cubicBezTo>
                    <a:pt x="80" y="106"/>
                    <a:pt x="78" y="111"/>
                    <a:pt x="82" y="102"/>
                  </a:cubicBezTo>
                  <a:lnTo>
                    <a:pt x="238" y="60"/>
                  </a:lnTo>
                  <a:lnTo>
                    <a:pt x="28" y="6"/>
                  </a:lnTo>
                  <a:lnTo>
                    <a:pt x="79" y="93"/>
                  </a:lnTo>
                  <a:cubicBezTo>
                    <a:pt x="76" y="106"/>
                    <a:pt x="79" y="102"/>
                    <a:pt x="73" y="108"/>
                  </a:cubicBezTo>
                  <a:lnTo>
                    <a:pt x="13" y="3"/>
                  </a:lnTo>
                  <a:lnTo>
                    <a:pt x="22" y="0"/>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84" name="Freeform 20"/>
            <p:cNvSpPr>
              <a:spLocks/>
            </p:cNvSpPr>
            <p:nvPr/>
          </p:nvSpPr>
          <p:spPr bwMode="auto">
            <a:xfrm>
              <a:off x="4600" y="398"/>
              <a:ext cx="38" cy="121"/>
            </a:xfrm>
            <a:custGeom>
              <a:avLst/>
              <a:gdLst/>
              <a:ahLst/>
              <a:cxnLst>
                <a:cxn ang="0">
                  <a:pos x="135" y="0"/>
                </a:cxn>
                <a:cxn ang="0">
                  <a:pos x="12" y="51"/>
                </a:cxn>
                <a:cxn ang="0">
                  <a:pos x="81" y="174"/>
                </a:cxn>
                <a:cxn ang="0">
                  <a:pos x="15" y="219"/>
                </a:cxn>
                <a:cxn ang="0">
                  <a:pos x="75" y="327"/>
                </a:cxn>
                <a:cxn ang="0">
                  <a:pos x="12" y="396"/>
                </a:cxn>
                <a:cxn ang="0">
                  <a:pos x="78" y="492"/>
                </a:cxn>
                <a:cxn ang="0">
                  <a:pos x="12" y="564"/>
                </a:cxn>
                <a:cxn ang="0">
                  <a:pos x="72" y="636"/>
                </a:cxn>
                <a:cxn ang="0">
                  <a:pos x="75" y="666"/>
                </a:cxn>
                <a:cxn ang="0">
                  <a:pos x="9" y="720"/>
                </a:cxn>
                <a:cxn ang="0">
                  <a:pos x="12" y="753"/>
                </a:cxn>
                <a:cxn ang="0">
                  <a:pos x="18" y="720"/>
                </a:cxn>
                <a:cxn ang="0">
                  <a:pos x="84" y="666"/>
                </a:cxn>
                <a:cxn ang="0">
                  <a:pos x="75" y="624"/>
                </a:cxn>
                <a:cxn ang="0">
                  <a:pos x="24" y="573"/>
                </a:cxn>
                <a:cxn ang="0">
                  <a:pos x="27" y="555"/>
                </a:cxn>
                <a:cxn ang="0">
                  <a:pos x="84" y="495"/>
                </a:cxn>
                <a:cxn ang="0">
                  <a:pos x="75" y="456"/>
                </a:cxn>
                <a:cxn ang="0">
                  <a:pos x="21" y="402"/>
                </a:cxn>
                <a:cxn ang="0">
                  <a:pos x="84" y="321"/>
                </a:cxn>
                <a:cxn ang="0">
                  <a:pos x="27" y="225"/>
                </a:cxn>
                <a:cxn ang="0">
                  <a:pos x="81" y="183"/>
                </a:cxn>
                <a:cxn ang="0">
                  <a:pos x="78" y="153"/>
                </a:cxn>
                <a:cxn ang="0">
                  <a:pos x="24" y="69"/>
                </a:cxn>
                <a:cxn ang="0">
                  <a:pos x="18" y="60"/>
                </a:cxn>
                <a:cxn ang="0">
                  <a:pos x="132" y="9"/>
                </a:cxn>
                <a:cxn ang="0">
                  <a:pos x="234" y="108"/>
                </a:cxn>
                <a:cxn ang="0">
                  <a:pos x="138" y="0"/>
                </a:cxn>
                <a:cxn ang="0">
                  <a:pos x="135" y="0"/>
                </a:cxn>
              </a:cxnLst>
              <a:rect l="0" t="0" r="r" b="b"/>
              <a:pathLst>
                <a:path w="235" h="763">
                  <a:moveTo>
                    <a:pt x="135" y="0"/>
                  </a:moveTo>
                  <a:lnTo>
                    <a:pt x="12" y="51"/>
                  </a:lnTo>
                  <a:lnTo>
                    <a:pt x="81" y="174"/>
                  </a:lnTo>
                  <a:lnTo>
                    <a:pt x="15" y="219"/>
                  </a:lnTo>
                  <a:lnTo>
                    <a:pt x="75" y="327"/>
                  </a:lnTo>
                  <a:lnTo>
                    <a:pt x="12" y="396"/>
                  </a:lnTo>
                  <a:cubicBezTo>
                    <a:pt x="82" y="493"/>
                    <a:pt x="120" y="492"/>
                    <a:pt x="78" y="492"/>
                  </a:cubicBezTo>
                  <a:lnTo>
                    <a:pt x="12" y="564"/>
                  </a:lnTo>
                  <a:lnTo>
                    <a:pt x="72" y="636"/>
                  </a:lnTo>
                  <a:lnTo>
                    <a:pt x="75" y="666"/>
                  </a:lnTo>
                  <a:lnTo>
                    <a:pt x="9" y="720"/>
                  </a:lnTo>
                  <a:cubicBezTo>
                    <a:pt x="10" y="731"/>
                    <a:pt x="7" y="743"/>
                    <a:pt x="12" y="753"/>
                  </a:cubicBezTo>
                  <a:cubicBezTo>
                    <a:pt x="17" y="763"/>
                    <a:pt x="18" y="720"/>
                    <a:pt x="18" y="720"/>
                  </a:cubicBezTo>
                  <a:lnTo>
                    <a:pt x="84" y="666"/>
                  </a:lnTo>
                  <a:lnTo>
                    <a:pt x="75" y="624"/>
                  </a:lnTo>
                  <a:lnTo>
                    <a:pt x="24" y="573"/>
                  </a:lnTo>
                  <a:cubicBezTo>
                    <a:pt x="22" y="568"/>
                    <a:pt x="17" y="555"/>
                    <a:pt x="27" y="555"/>
                  </a:cubicBezTo>
                  <a:lnTo>
                    <a:pt x="84" y="495"/>
                  </a:lnTo>
                  <a:lnTo>
                    <a:pt x="75" y="456"/>
                  </a:lnTo>
                  <a:lnTo>
                    <a:pt x="21" y="402"/>
                  </a:lnTo>
                  <a:lnTo>
                    <a:pt x="84" y="321"/>
                  </a:lnTo>
                  <a:lnTo>
                    <a:pt x="27" y="225"/>
                  </a:lnTo>
                  <a:lnTo>
                    <a:pt x="81" y="183"/>
                  </a:lnTo>
                  <a:lnTo>
                    <a:pt x="78" y="153"/>
                  </a:lnTo>
                  <a:cubicBezTo>
                    <a:pt x="71" y="134"/>
                    <a:pt x="34" y="84"/>
                    <a:pt x="24" y="69"/>
                  </a:cubicBezTo>
                  <a:cubicBezTo>
                    <a:pt x="14" y="54"/>
                    <a:pt x="0" y="70"/>
                    <a:pt x="18" y="60"/>
                  </a:cubicBezTo>
                  <a:lnTo>
                    <a:pt x="132" y="9"/>
                  </a:lnTo>
                  <a:cubicBezTo>
                    <a:pt x="235" y="112"/>
                    <a:pt x="234" y="159"/>
                    <a:pt x="234" y="108"/>
                  </a:cubicBezTo>
                  <a:lnTo>
                    <a:pt x="138" y="0"/>
                  </a:lnTo>
                  <a:lnTo>
                    <a:pt x="135" y="0"/>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85" name="Freeform 21"/>
            <p:cNvSpPr>
              <a:spLocks/>
            </p:cNvSpPr>
            <p:nvPr/>
          </p:nvSpPr>
          <p:spPr bwMode="auto">
            <a:xfrm>
              <a:off x="4610" y="403"/>
              <a:ext cx="37" cy="135"/>
            </a:xfrm>
            <a:custGeom>
              <a:avLst/>
              <a:gdLst/>
              <a:ahLst/>
              <a:cxnLst>
                <a:cxn ang="0">
                  <a:pos x="108" y="21"/>
                </a:cxn>
                <a:cxn ang="0">
                  <a:pos x="18" y="165"/>
                </a:cxn>
                <a:cxn ang="0">
                  <a:pos x="15" y="288"/>
                </a:cxn>
                <a:cxn ang="0">
                  <a:pos x="15" y="357"/>
                </a:cxn>
                <a:cxn ang="0">
                  <a:pos x="15" y="450"/>
                </a:cxn>
                <a:cxn ang="0">
                  <a:pos x="93" y="417"/>
                </a:cxn>
                <a:cxn ang="0">
                  <a:pos x="171" y="489"/>
                </a:cxn>
                <a:cxn ang="0">
                  <a:pos x="165" y="483"/>
                </a:cxn>
                <a:cxn ang="0">
                  <a:pos x="66" y="465"/>
                </a:cxn>
                <a:cxn ang="0">
                  <a:pos x="165" y="570"/>
                </a:cxn>
                <a:cxn ang="0">
                  <a:pos x="60" y="552"/>
                </a:cxn>
                <a:cxn ang="0">
                  <a:pos x="156" y="639"/>
                </a:cxn>
                <a:cxn ang="0">
                  <a:pos x="66" y="633"/>
                </a:cxn>
                <a:cxn ang="0">
                  <a:pos x="165" y="735"/>
                </a:cxn>
                <a:cxn ang="0">
                  <a:pos x="66" y="711"/>
                </a:cxn>
                <a:cxn ang="0">
                  <a:pos x="150" y="795"/>
                </a:cxn>
                <a:cxn ang="0">
                  <a:pos x="33" y="834"/>
                </a:cxn>
                <a:cxn ang="0">
                  <a:pos x="180" y="828"/>
                </a:cxn>
                <a:cxn ang="0">
                  <a:pos x="150" y="822"/>
                </a:cxn>
                <a:cxn ang="0">
                  <a:pos x="12" y="828"/>
                </a:cxn>
                <a:cxn ang="0">
                  <a:pos x="60" y="726"/>
                </a:cxn>
                <a:cxn ang="0">
                  <a:pos x="15" y="756"/>
                </a:cxn>
                <a:cxn ang="0">
                  <a:pos x="60" y="639"/>
                </a:cxn>
                <a:cxn ang="0">
                  <a:pos x="90" y="585"/>
                </a:cxn>
                <a:cxn ang="0">
                  <a:pos x="15" y="606"/>
                </a:cxn>
                <a:cxn ang="0">
                  <a:pos x="15" y="597"/>
                </a:cxn>
                <a:cxn ang="0">
                  <a:pos x="57" y="468"/>
                </a:cxn>
                <a:cxn ang="0">
                  <a:pos x="12" y="432"/>
                </a:cxn>
                <a:cxn ang="0">
                  <a:pos x="72" y="354"/>
                </a:cxn>
                <a:cxn ang="0">
                  <a:pos x="12" y="348"/>
                </a:cxn>
                <a:cxn ang="0">
                  <a:pos x="90" y="261"/>
                </a:cxn>
                <a:cxn ang="0">
                  <a:pos x="84" y="177"/>
                </a:cxn>
                <a:cxn ang="0">
                  <a:pos x="12" y="111"/>
                </a:cxn>
                <a:cxn ang="0">
                  <a:pos x="0" y="6"/>
                </a:cxn>
              </a:cxnLst>
              <a:rect l="0" t="0" r="r" b="b"/>
              <a:pathLst>
                <a:path w="229" h="849">
                  <a:moveTo>
                    <a:pt x="3" y="0"/>
                  </a:moveTo>
                  <a:lnTo>
                    <a:pt x="108" y="21"/>
                  </a:lnTo>
                  <a:lnTo>
                    <a:pt x="12" y="129"/>
                  </a:lnTo>
                  <a:lnTo>
                    <a:pt x="18" y="165"/>
                  </a:lnTo>
                  <a:lnTo>
                    <a:pt x="102" y="180"/>
                  </a:lnTo>
                  <a:lnTo>
                    <a:pt x="15" y="288"/>
                  </a:lnTo>
                  <a:lnTo>
                    <a:pt x="105" y="261"/>
                  </a:lnTo>
                  <a:lnTo>
                    <a:pt x="15" y="357"/>
                  </a:lnTo>
                  <a:lnTo>
                    <a:pt x="105" y="333"/>
                  </a:lnTo>
                  <a:lnTo>
                    <a:pt x="15" y="450"/>
                  </a:lnTo>
                  <a:lnTo>
                    <a:pt x="12" y="507"/>
                  </a:lnTo>
                  <a:lnTo>
                    <a:pt x="93" y="417"/>
                  </a:lnTo>
                  <a:lnTo>
                    <a:pt x="174" y="477"/>
                  </a:lnTo>
                  <a:cubicBezTo>
                    <a:pt x="173" y="481"/>
                    <a:pt x="175" y="487"/>
                    <a:pt x="171" y="489"/>
                  </a:cubicBezTo>
                  <a:cubicBezTo>
                    <a:pt x="167" y="491"/>
                    <a:pt x="162" y="489"/>
                    <a:pt x="159" y="486"/>
                  </a:cubicBezTo>
                  <a:cubicBezTo>
                    <a:pt x="157" y="484"/>
                    <a:pt x="163" y="484"/>
                    <a:pt x="165" y="483"/>
                  </a:cubicBezTo>
                  <a:lnTo>
                    <a:pt x="87" y="429"/>
                  </a:lnTo>
                  <a:lnTo>
                    <a:pt x="66" y="465"/>
                  </a:lnTo>
                  <a:cubicBezTo>
                    <a:pt x="101" y="497"/>
                    <a:pt x="137" y="528"/>
                    <a:pt x="171" y="561"/>
                  </a:cubicBezTo>
                  <a:cubicBezTo>
                    <a:pt x="183" y="573"/>
                    <a:pt x="169" y="570"/>
                    <a:pt x="165" y="570"/>
                  </a:cubicBezTo>
                  <a:lnTo>
                    <a:pt x="93" y="507"/>
                  </a:lnTo>
                  <a:lnTo>
                    <a:pt x="60" y="552"/>
                  </a:lnTo>
                  <a:lnTo>
                    <a:pt x="168" y="633"/>
                  </a:lnTo>
                  <a:cubicBezTo>
                    <a:pt x="158" y="649"/>
                    <a:pt x="150" y="639"/>
                    <a:pt x="156" y="639"/>
                  </a:cubicBezTo>
                  <a:lnTo>
                    <a:pt x="96" y="591"/>
                  </a:lnTo>
                  <a:lnTo>
                    <a:pt x="66" y="633"/>
                  </a:lnTo>
                  <a:cubicBezTo>
                    <a:pt x="102" y="664"/>
                    <a:pt x="141" y="692"/>
                    <a:pt x="174" y="726"/>
                  </a:cubicBezTo>
                  <a:cubicBezTo>
                    <a:pt x="177" y="729"/>
                    <a:pt x="165" y="735"/>
                    <a:pt x="165" y="735"/>
                  </a:cubicBezTo>
                  <a:lnTo>
                    <a:pt x="96" y="675"/>
                  </a:lnTo>
                  <a:lnTo>
                    <a:pt x="66" y="711"/>
                  </a:lnTo>
                  <a:cubicBezTo>
                    <a:pt x="70" y="715"/>
                    <a:pt x="229" y="803"/>
                    <a:pt x="153" y="828"/>
                  </a:cubicBezTo>
                  <a:cubicBezTo>
                    <a:pt x="147" y="811"/>
                    <a:pt x="150" y="822"/>
                    <a:pt x="150" y="795"/>
                  </a:cubicBezTo>
                  <a:lnTo>
                    <a:pt x="96" y="747"/>
                  </a:lnTo>
                  <a:lnTo>
                    <a:pt x="33" y="834"/>
                  </a:lnTo>
                  <a:lnTo>
                    <a:pt x="156" y="810"/>
                  </a:lnTo>
                  <a:cubicBezTo>
                    <a:pt x="164" y="816"/>
                    <a:pt x="178" y="818"/>
                    <a:pt x="180" y="828"/>
                  </a:cubicBezTo>
                  <a:cubicBezTo>
                    <a:pt x="182" y="834"/>
                    <a:pt x="162" y="834"/>
                    <a:pt x="162" y="834"/>
                  </a:cubicBezTo>
                  <a:cubicBezTo>
                    <a:pt x="151" y="827"/>
                    <a:pt x="155" y="831"/>
                    <a:pt x="150" y="822"/>
                  </a:cubicBezTo>
                  <a:lnTo>
                    <a:pt x="15" y="849"/>
                  </a:lnTo>
                  <a:lnTo>
                    <a:pt x="12" y="828"/>
                  </a:lnTo>
                  <a:lnTo>
                    <a:pt x="90" y="744"/>
                  </a:lnTo>
                  <a:lnTo>
                    <a:pt x="60" y="726"/>
                  </a:lnTo>
                  <a:lnTo>
                    <a:pt x="12" y="768"/>
                  </a:lnTo>
                  <a:cubicBezTo>
                    <a:pt x="15" y="758"/>
                    <a:pt x="15" y="762"/>
                    <a:pt x="15" y="756"/>
                  </a:cubicBezTo>
                  <a:lnTo>
                    <a:pt x="90" y="666"/>
                  </a:lnTo>
                  <a:lnTo>
                    <a:pt x="60" y="639"/>
                  </a:lnTo>
                  <a:cubicBezTo>
                    <a:pt x="6" y="693"/>
                    <a:pt x="9" y="714"/>
                    <a:pt x="9" y="678"/>
                  </a:cubicBezTo>
                  <a:lnTo>
                    <a:pt x="90" y="585"/>
                  </a:lnTo>
                  <a:cubicBezTo>
                    <a:pt x="58" y="560"/>
                    <a:pt x="71" y="555"/>
                    <a:pt x="54" y="564"/>
                  </a:cubicBezTo>
                  <a:cubicBezTo>
                    <a:pt x="41" y="578"/>
                    <a:pt x="30" y="595"/>
                    <a:pt x="15" y="606"/>
                  </a:cubicBezTo>
                  <a:cubicBezTo>
                    <a:pt x="12" y="608"/>
                    <a:pt x="9" y="601"/>
                    <a:pt x="9" y="597"/>
                  </a:cubicBezTo>
                  <a:cubicBezTo>
                    <a:pt x="9" y="595"/>
                    <a:pt x="13" y="597"/>
                    <a:pt x="15" y="597"/>
                  </a:cubicBezTo>
                  <a:lnTo>
                    <a:pt x="90" y="501"/>
                  </a:lnTo>
                  <a:lnTo>
                    <a:pt x="57" y="468"/>
                  </a:lnTo>
                  <a:lnTo>
                    <a:pt x="12" y="516"/>
                  </a:lnTo>
                  <a:lnTo>
                    <a:pt x="12" y="432"/>
                  </a:lnTo>
                  <a:lnTo>
                    <a:pt x="90" y="339"/>
                  </a:lnTo>
                  <a:cubicBezTo>
                    <a:pt x="83" y="349"/>
                    <a:pt x="79" y="347"/>
                    <a:pt x="72" y="354"/>
                  </a:cubicBezTo>
                  <a:cubicBezTo>
                    <a:pt x="17" y="363"/>
                    <a:pt x="36" y="363"/>
                    <a:pt x="15" y="363"/>
                  </a:cubicBezTo>
                  <a:cubicBezTo>
                    <a:pt x="14" y="358"/>
                    <a:pt x="11" y="353"/>
                    <a:pt x="12" y="348"/>
                  </a:cubicBezTo>
                  <a:cubicBezTo>
                    <a:pt x="12" y="345"/>
                    <a:pt x="18" y="339"/>
                    <a:pt x="18" y="342"/>
                  </a:cubicBezTo>
                  <a:lnTo>
                    <a:pt x="90" y="261"/>
                  </a:lnTo>
                  <a:lnTo>
                    <a:pt x="12" y="285"/>
                  </a:lnTo>
                  <a:lnTo>
                    <a:pt x="84" y="177"/>
                  </a:lnTo>
                  <a:cubicBezTo>
                    <a:pt x="17" y="174"/>
                    <a:pt x="40" y="174"/>
                    <a:pt x="15" y="174"/>
                  </a:cubicBezTo>
                  <a:lnTo>
                    <a:pt x="12" y="111"/>
                  </a:lnTo>
                  <a:lnTo>
                    <a:pt x="96" y="24"/>
                  </a:lnTo>
                  <a:lnTo>
                    <a:pt x="0" y="6"/>
                  </a:lnTo>
                  <a:lnTo>
                    <a:pt x="3" y="0"/>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86" name="Freeform 22"/>
            <p:cNvSpPr>
              <a:spLocks/>
            </p:cNvSpPr>
            <p:nvPr/>
          </p:nvSpPr>
          <p:spPr bwMode="auto">
            <a:xfrm>
              <a:off x="4623" y="413"/>
              <a:ext cx="15" cy="15"/>
            </a:xfrm>
            <a:custGeom>
              <a:avLst/>
              <a:gdLst/>
              <a:ahLst/>
              <a:cxnLst>
                <a:cxn ang="0">
                  <a:pos x="0" y="0"/>
                </a:cxn>
                <a:cxn ang="0">
                  <a:pos x="21" y="12"/>
                </a:cxn>
                <a:cxn ang="0">
                  <a:pos x="96" y="84"/>
                </a:cxn>
                <a:cxn ang="0">
                  <a:pos x="0" y="0"/>
                </a:cxn>
              </a:cxnLst>
              <a:rect l="0" t="0" r="r" b="b"/>
              <a:pathLst>
                <a:path w="96" h="84">
                  <a:moveTo>
                    <a:pt x="0" y="0"/>
                  </a:moveTo>
                  <a:cubicBezTo>
                    <a:pt x="19" y="13"/>
                    <a:pt x="11" y="12"/>
                    <a:pt x="21" y="12"/>
                  </a:cubicBezTo>
                  <a:cubicBezTo>
                    <a:pt x="94" y="82"/>
                    <a:pt x="69" y="57"/>
                    <a:pt x="96" y="84"/>
                  </a:cubicBezTo>
                  <a:lnTo>
                    <a:pt x="0" y="0"/>
                  </a:lnTo>
                  <a:close/>
                </a:path>
              </a:pathLst>
            </a:custGeom>
            <a:solidFill>
              <a:srgbClr val="40392E"/>
            </a:solidFill>
            <a:ln w="12700" cap="flat" cmpd="sng">
              <a:noFill/>
              <a:prstDash val="solid"/>
              <a:round/>
              <a:headEnd/>
              <a:tailEnd/>
            </a:ln>
            <a:effectLst/>
          </p:spPr>
          <p:txBody>
            <a:bodyPr lIns="90000" tIns="46800" rIns="90000" bIns="46800" anchor="ctr">
              <a:spAutoFit/>
            </a:bodyPr>
            <a:lstStyle/>
            <a:p>
              <a:endParaRPr lang="de-DE"/>
            </a:p>
          </p:txBody>
        </p:sp>
        <p:sp>
          <p:nvSpPr>
            <p:cNvPr id="187" name="Freeform 23"/>
            <p:cNvSpPr>
              <a:spLocks/>
            </p:cNvSpPr>
            <p:nvPr/>
          </p:nvSpPr>
          <p:spPr bwMode="auto">
            <a:xfrm>
              <a:off x="4623" y="428"/>
              <a:ext cx="15" cy="14"/>
            </a:xfrm>
            <a:custGeom>
              <a:avLst/>
              <a:gdLst/>
              <a:ahLst/>
              <a:cxnLst>
                <a:cxn ang="0">
                  <a:pos x="0" y="0"/>
                </a:cxn>
                <a:cxn ang="0">
                  <a:pos x="21" y="12"/>
                </a:cxn>
                <a:cxn ang="0">
                  <a:pos x="96" y="84"/>
                </a:cxn>
                <a:cxn ang="0">
                  <a:pos x="0" y="0"/>
                </a:cxn>
              </a:cxnLst>
              <a:rect l="0" t="0" r="r" b="b"/>
              <a:pathLst>
                <a:path w="96" h="84">
                  <a:moveTo>
                    <a:pt x="0" y="0"/>
                  </a:moveTo>
                  <a:cubicBezTo>
                    <a:pt x="19" y="13"/>
                    <a:pt x="11" y="12"/>
                    <a:pt x="21" y="12"/>
                  </a:cubicBezTo>
                  <a:cubicBezTo>
                    <a:pt x="94" y="82"/>
                    <a:pt x="69" y="57"/>
                    <a:pt x="96" y="84"/>
                  </a:cubicBezTo>
                  <a:lnTo>
                    <a:pt x="0" y="0"/>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88" name="Freeform 24"/>
            <p:cNvSpPr>
              <a:spLocks/>
            </p:cNvSpPr>
            <p:nvPr/>
          </p:nvSpPr>
          <p:spPr bwMode="auto">
            <a:xfrm>
              <a:off x="4624" y="441"/>
              <a:ext cx="15" cy="15"/>
            </a:xfrm>
            <a:custGeom>
              <a:avLst/>
              <a:gdLst/>
              <a:ahLst/>
              <a:cxnLst>
                <a:cxn ang="0">
                  <a:pos x="0" y="0"/>
                </a:cxn>
                <a:cxn ang="0">
                  <a:pos x="21" y="12"/>
                </a:cxn>
                <a:cxn ang="0">
                  <a:pos x="96" y="84"/>
                </a:cxn>
                <a:cxn ang="0">
                  <a:pos x="0" y="0"/>
                </a:cxn>
              </a:cxnLst>
              <a:rect l="0" t="0" r="r" b="b"/>
              <a:pathLst>
                <a:path w="96" h="84">
                  <a:moveTo>
                    <a:pt x="0" y="0"/>
                  </a:moveTo>
                  <a:cubicBezTo>
                    <a:pt x="19" y="13"/>
                    <a:pt x="11" y="12"/>
                    <a:pt x="21" y="12"/>
                  </a:cubicBezTo>
                  <a:cubicBezTo>
                    <a:pt x="94" y="82"/>
                    <a:pt x="69" y="57"/>
                    <a:pt x="96" y="84"/>
                  </a:cubicBezTo>
                  <a:lnTo>
                    <a:pt x="0" y="0"/>
                  </a:lnTo>
                  <a:close/>
                </a:path>
              </a:pathLst>
            </a:custGeom>
            <a:solidFill>
              <a:srgbClr val="40392E"/>
            </a:solidFill>
            <a:ln w="12700" cap="flat" cmpd="sng">
              <a:noFill/>
              <a:prstDash val="solid"/>
              <a:round/>
              <a:headEnd/>
              <a:tailEnd/>
            </a:ln>
            <a:effectLst/>
          </p:spPr>
          <p:txBody>
            <a:bodyPr lIns="90000" tIns="46800" rIns="90000" bIns="46800" anchor="ctr">
              <a:spAutoFit/>
            </a:bodyPr>
            <a:lstStyle/>
            <a:p>
              <a:endParaRPr lang="de-DE"/>
            </a:p>
          </p:txBody>
        </p:sp>
        <p:sp>
          <p:nvSpPr>
            <p:cNvPr id="189" name="Freeform 25"/>
            <p:cNvSpPr>
              <a:spLocks/>
            </p:cNvSpPr>
            <p:nvPr/>
          </p:nvSpPr>
          <p:spPr bwMode="auto">
            <a:xfrm>
              <a:off x="4626" y="456"/>
              <a:ext cx="15" cy="15"/>
            </a:xfrm>
            <a:custGeom>
              <a:avLst/>
              <a:gdLst/>
              <a:ahLst/>
              <a:cxnLst>
                <a:cxn ang="0">
                  <a:pos x="0" y="0"/>
                </a:cxn>
                <a:cxn ang="0">
                  <a:pos x="21" y="12"/>
                </a:cxn>
                <a:cxn ang="0">
                  <a:pos x="96" y="84"/>
                </a:cxn>
                <a:cxn ang="0">
                  <a:pos x="0" y="0"/>
                </a:cxn>
              </a:cxnLst>
              <a:rect l="0" t="0" r="r" b="b"/>
              <a:pathLst>
                <a:path w="96" h="84">
                  <a:moveTo>
                    <a:pt x="0" y="0"/>
                  </a:moveTo>
                  <a:cubicBezTo>
                    <a:pt x="19" y="13"/>
                    <a:pt x="11" y="12"/>
                    <a:pt x="21" y="12"/>
                  </a:cubicBezTo>
                  <a:cubicBezTo>
                    <a:pt x="94" y="82"/>
                    <a:pt x="69" y="57"/>
                    <a:pt x="96" y="84"/>
                  </a:cubicBezTo>
                  <a:lnTo>
                    <a:pt x="0" y="0"/>
                  </a:lnTo>
                  <a:close/>
                </a:path>
              </a:pathLst>
            </a:custGeom>
            <a:solidFill>
              <a:srgbClr val="40392E"/>
            </a:solidFill>
            <a:ln w="12700" cap="flat" cmpd="sng">
              <a:noFill/>
              <a:prstDash val="solid"/>
              <a:round/>
              <a:headEnd/>
              <a:tailEnd/>
            </a:ln>
            <a:effectLst/>
          </p:spPr>
          <p:txBody>
            <a:bodyPr lIns="90000" tIns="46800" rIns="90000" bIns="46800" anchor="ctr">
              <a:spAutoFit/>
            </a:bodyPr>
            <a:lstStyle/>
            <a:p>
              <a:endParaRPr lang="de-DE"/>
            </a:p>
          </p:txBody>
        </p:sp>
        <p:sp>
          <p:nvSpPr>
            <p:cNvPr id="190" name="Freeform 26"/>
            <p:cNvSpPr>
              <a:spLocks/>
            </p:cNvSpPr>
            <p:nvPr/>
          </p:nvSpPr>
          <p:spPr bwMode="auto">
            <a:xfrm>
              <a:off x="4645" y="443"/>
              <a:ext cx="26" cy="91"/>
            </a:xfrm>
            <a:custGeom>
              <a:avLst/>
              <a:gdLst/>
              <a:ahLst/>
              <a:cxnLst>
                <a:cxn ang="0">
                  <a:pos x="152" y="84"/>
                </a:cxn>
                <a:cxn ang="0">
                  <a:pos x="152" y="144"/>
                </a:cxn>
                <a:cxn ang="0">
                  <a:pos x="152" y="207"/>
                </a:cxn>
                <a:cxn ang="0">
                  <a:pos x="155" y="270"/>
                </a:cxn>
                <a:cxn ang="0">
                  <a:pos x="155" y="330"/>
                </a:cxn>
                <a:cxn ang="0">
                  <a:pos x="152" y="393"/>
                </a:cxn>
                <a:cxn ang="0">
                  <a:pos x="158" y="462"/>
                </a:cxn>
                <a:cxn ang="0">
                  <a:pos x="59" y="516"/>
                </a:cxn>
                <a:cxn ang="0">
                  <a:pos x="158" y="528"/>
                </a:cxn>
                <a:cxn ang="0">
                  <a:pos x="14" y="570"/>
                </a:cxn>
                <a:cxn ang="0">
                  <a:pos x="26" y="516"/>
                </a:cxn>
                <a:cxn ang="0">
                  <a:pos x="92" y="474"/>
                </a:cxn>
                <a:cxn ang="0">
                  <a:pos x="20" y="480"/>
                </a:cxn>
                <a:cxn ang="0">
                  <a:pos x="74" y="459"/>
                </a:cxn>
                <a:cxn ang="0">
                  <a:pos x="143" y="453"/>
                </a:cxn>
                <a:cxn ang="0">
                  <a:pos x="23" y="420"/>
                </a:cxn>
                <a:cxn ang="0">
                  <a:pos x="26" y="396"/>
                </a:cxn>
                <a:cxn ang="0">
                  <a:pos x="131" y="384"/>
                </a:cxn>
                <a:cxn ang="0">
                  <a:pos x="20" y="360"/>
                </a:cxn>
                <a:cxn ang="0">
                  <a:pos x="20" y="315"/>
                </a:cxn>
                <a:cxn ang="0">
                  <a:pos x="140" y="327"/>
                </a:cxn>
                <a:cxn ang="0">
                  <a:pos x="23" y="297"/>
                </a:cxn>
                <a:cxn ang="0">
                  <a:pos x="26" y="258"/>
                </a:cxn>
                <a:cxn ang="0">
                  <a:pos x="128" y="261"/>
                </a:cxn>
                <a:cxn ang="0">
                  <a:pos x="35" y="219"/>
                </a:cxn>
                <a:cxn ang="0">
                  <a:pos x="89" y="216"/>
                </a:cxn>
                <a:cxn ang="0">
                  <a:pos x="101" y="168"/>
                </a:cxn>
                <a:cxn ang="0">
                  <a:pos x="26" y="153"/>
                </a:cxn>
                <a:cxn ang="0">
                  <a:pos x="131" y="141"/>
                </a:cxn>
                <a:cxn ang="0">
                  <a:pos x="26" y="90"/>
                </a:cxn>
                <a:cxn ang="0">
                  <a:pos x="89" y="93"/>
                </a:cxn>
                <a:cxn ang="0">
                  <a:pos x="20" y="63"/>
                </a:cxn>
                <a:cxn ang="0">
                  <a:pos x="128" y="72"/>
                </a:cxn>
                <a:cxn ang="0">
                  <a:pos x="20" y="60"/>
                </a:cxn>
                <a:cxn ang="0">
                  <a:pos x="11" y="30"/>
                </a:cxn>
                <a:cxn ang="0">
                  <a:pos x="98" y="33"/>
                </a:cxn>
              </a:cxnLst>
              <a:rect l="0" t="0" r="r" b="b"/>
              <a:pathLst>
                <a:path w="162" h="570">
                  <a:moveTo>
                    <a:pt x="83" y="0"/>
                  </a:moveTo>
                  <a:lnTo>
                    <a:pt x="152" y="84"/>
                  </a:lnTo>
                  <a:lnTo>
                    <a:pt x="98" y="99"/>
                  </a:lnTo>
                  <a:lnTo>
                    <a:pt x="152" y="144"/>
                  </a:lnTo>
                  <a:lnTo>
                    <a:pt x="104" y="159"/>
                  </a:lnTo>
                  <a:lnTo>
                    <a:pt x="152" y="207"/>
                  </a:lnTo>
                  <a:lnTo>
                    <a:pt x="98" y="222"/>
                  </a:lnTo>
                  <a:lnTo>
                    <a:pt x="155" y="270"/>
                  </a:lnTo>
                  <a:lnTo>
                    <a:pt x="92" y="288"/>
                  </a:lnTo>
                  <a:lnTo>
                    <a:pt x="155" y="330"/>
                  </a:lnTo>
                  <a:lnTo>
                    <a:pt x="98" y="351"/>
                  </a:lnTo>
                  <a:lnTo>
                    <a:pt x="152" y="393"/>
                  </a:lnTo>
                  <a:lnTo>
                    <a:pt x="95" y="411"/>
                  </a:lnTo>
                  <a:lnTo>
                    <a:pt x="158" y="462"/>
                  </a:lnTo>
                  <a:lnTo>
                    <a:pt x="110" y="462"/>
                  </a:lnTo>
                  <a:lnTo>
                    <a:pt x="59" y="516"/>
                  </a:lnTo>
                  <a:lnTo>
                    <a:pt x="134" y="516"/>
                  </a:lnTo>
                  <a:lnTo>
                    <a:pt x="158" y="528"/>
                  </a:lnTo>
                  <a:lnTo>
                    <a:pt x="53" y="531"/>
                  </a:lnTo>
                  <a:lnTo>
                    <a:pt x="14" y="570"/>
                  </a:lnTo>
                  <a:lnTo>
                    <a:pt x="20" y="543"/>
                  </a:lnTo>
                  <a:lnTo>
                    <a:pt x="26" y="516"/>
                  </a:lnTo>
                  <a:lnTo>
                    <a:pt x="50" y="516"/>
                  </a:lnTo>
                  <a:lnTo>
                    <a:pt x="92" y="474"/>
                  </a:lnTo>
                  <a:lnTo>
                    <a:pt x="26" y="486"/>
                  </a:lnTo>
                  <a:cubicBezTo>
                    <a:pt x="24" y="484"/>
                    <a:pt x="22" y="482"/>
                    <a:pt x="20" y="480"/>
                  </a:cubicBezTo>
                  <a:lnTo>
                    <a:pt x="89" y="471"/>
                  </a:lnTo>
                  <a:lnTo>
                    <a:pt x="74" y="459"/>
                  </a:lnTo>
                  <a:cubicBezTo>
                    <a:pt x="20" y="453"/>
                    <a:pt x="23" y="470"/>
                    <a:pt x="23" y="444"/>
                  </a:cubicBezTo>
                  <a:cubicBezTo>
                    <a:pt x="144" y="456"/>
                    <a:pt x="143" y="496"/>
                    <a:pt x="143" y="453"/>
                  </a:cubicBezTo>
                  <a:lnTo>
                    <a:pt x="83" y="414"/>
                  </a:lnTo>
                  <a:cubicBezTo>
                    <a:pt x="21" y="426"/>
                    <a:pt x="23" y="446"/>
                    <a:pt x="23" y="420"/>
                  </a:cubicBezTo>
                  <a:lnTo>
                    <a:pt x="131" y="393"/>
                  </a:lnTo>
                  <a:cubicBezTo>
                    <a:pt x="134" y="390"/>
                    <a:pt x="45" y="397"/>
                    <a:pt x="26" y="396"/>
                  </a:cubicBezTo>
                  <a:cubicBezTo>
                    <a:pt x="7" y="395"/>
                    <a:pt x="0" y="386"/>
                    <a:pt x="17" y="384"/>
                  </a:cubicBezTo>
                  <a:cubicBezTo>
                    <a:pt x="135" y="387"/>
                    <a:pt x="162" y="415"/>
                    <a:pt x="131" y="384"/>
                  </a:cubicBezTo>
                  <a:cubicBezTo>
                    <a:pt x="82" y="350"/>
                    <a:pt x="102" y="351"/>
                    <a:pt x="80" y="351"/>
                  </a:cubicBezTo>
                  <a:cubicBezTo>
                    <a:pt x="21" y="367"/>
                    <a:pt x="32" y="384"/>
                    <a:pt x="20" y="360"/>
                  </a:cubicBezTo>
                  <a:lnTo>
                    <a:pt x="125" y="324"/>
                  </a:lnTo>
                  <a:cubicBezTo>
                    <a:pt x="113" y="324"/>
                    <a:pt x="20" y="361"/>
                    <a:pt x="20" y="315"/>
                  </a:cubicBezTo>
                  <a:lnTo>
                    <a:pt x="29" y="321"/>
                  </a:lnTo>
                  <a:lnTo>
                    <a:pt x="140" y="327"/>
                  </a:lnTo>
                  <a:cubicBezTo>
                    <a:pt x="121" y="316"/>
                    <a:pt x="104" y="301"/>
                    <a:pt x="83" y="294"/>
                  </a:cubicBezTo>
                  <a:cubicBezTo>
                    <a:pt x="66" y="288"/>
                    <a:pt x="23" y="318"/>
                    <a:pt x="23" y="297"/>
                  </a:cubicBezTo>
                  <a:lnTo>
                    <a:pt x="131" y="267"/>
                  </a:lnTo>
                  <a:cubicBezTo>
                    <a:pt x="96" y="264"/>
                    <a:pt x="61" y="262"/>
                    <a:pt x="26" y="258"/>
                  </a:cubicBezTo>
                  <a:cubicBezTo>
                    <a:pt x="16" y="257"/>
                    <a:pt x="17" y="257"/>
                    <a:pt x="17" y="252"/>
                  </a:cubicBezTo>
                  <a:lnTo>
                    <a:pt x="128" y="261"/>
                  </a:lnTo>
                  <a:cubicBezTo>
                    <a:pt x="104" y="242"/>
                    <a:pt x="93" y="226"/>
                    <a:pt x="65" y="222"/>
                  </a:cubicBezTo>
                  <a:cubicBezTo>
                    <a:pt x="55" y="221"/>
                    <a:pt x="45" y="220"/>
                    <a:pt x="35" y="219"/>
                  </a:cubicBezTo>
                  <a:cubicBezTo>
                    <a:pt x="15" y="216"/>
                    <a:pt x="13" y="220"/>
                    <a:pt x="20" y="213"/>
                  </a:cubicBezTo>
                  <a:lnTo>
                    <a:pt x="89" y="216"/>
                  </a:lnTo>
                  <a:lnTo>
                    <a:pt x="134" y="201"/>
                  </a:lnTo>
                  <a:lnTo>
                    <a:pt x="101" y="168"/>
                  </a:lnTo>
                  <a:lnTo>
                    <a:pt x="26" y="159"/>
                  </a:lnTo>
                  <a:lnTo>
                    <a:pt x="26" y="153"/>
                  </a:lnTo>
                  <a:lnTo>
                    <a:pt x="98" y="159"/>
                  </a:lnTo>
                  <a:lnTo>
                    <a:pt x="131" y="141"/>
                  </a:lnTo>
                  <a:lnTo>
                    <a:pt x="83" y="102"/>
                  </a:lnTo>
                  <a:lnTo>
                    <a:pt x="26" y="90"/>
                  </a:lnTo>
                  <a:lnTo>
                    <a:pt x="23" y="81"/>
                  </a:lnTo>
                  <a:lnTo>
                    <a:pt x="89" y="93"/>
                  </a:lnTo>
                  <a:lnTo>
                    <a:pt x="134" y="81"/>
                  </a:lnTo>
                  <a:lnTo>
                    <a:pt x="20" y="63"/>
                  </a:lnTo>
                  <a:lnTo>
                    <a:pt x="23" y="57"/>
                  </a:lnTo>
                  <a:lnTo>
                    <a:pt x="128" y="72"/>
                  </a:lnTo>
                  <a:lnTo>
                    <a:pt x="101" y="42"/>
                  </a:lnTo>
                  <a:lnTo>
                    <a:pt x="20" y="60"/>
                  </a:lnTo>
                  <a:lnTo>
                    <a:pt x="83" y="39"/>
                  </a:lnTo>
                  <a:lnTo>
                    <a:pt x="11" y="30"/>
                  </a:lnTo>
                  <a:lnTo>
                    <a:pt x="11" y="21"/>
                  </a:lnTo>
                  <a:lnTo>
                    <a:pt x="98" y="33"/>
                  </a:lnTo>
                  <a:lnTo>
                    <a:pt x="71" y="6"/>
                  </a:lnTo>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91" name="Freeform 27"/>
            <p:cNvSpPr>
              <a:spLocks/>
            </p:cNvSpPr>
            <p:nvPr/>
          </p:nvSpPr>
          <p:spPr bwMode="auto">
            <a:xfrm>
              <a:off x="4660" y="482"/>
              <a:ext cx="32" cy="74"/>
            </a:xfrm>
            <a:custGeom>
              <a:avLst/>
              <a:gdLst/>
              <a:ahLst/>
              <a:cxnLst>
                <a:cxn ang="0">
                  <a:pos x="182" y="0"/>
                </a:cxn>
                <a:cxn ang="0">
                  <a:pos x="179" y="24"/>
                </a:cxn>
                <a:cxn ang="0">
                  <a:pos x="41" y="291"/>
                </a:cxn>
                <a:cxn ang="0">
                  <a:pos x="191" y="24"/>
                </a:cxn>
                <a:cxn ang="0">
                  <a:pos x="185" y="42"/>
                </a:cxn>
                <a:cxn ang="0">
                  <a:pos x="182" y="45"/>
                </a:cxn>
                <a:cxn ang="0">
                  <a:pos x="74" y="339"/>
                </a:cxn>
                <a:cxn ang="0">
                  <a:pos x="71" y="345"/>
                </a:cxn>
                <a:cxn ang="0">
                  <a:pos x="197" y="12"/>
                </a:cxn>
              </a:cxnLst>
              <a:rect l="0" t="0" r="r" b="b"/>
              <a:pathLst>
                <a:path w="197" h="466">
                  <a:moveTo>
                    <a:pt x="182" y="0"/>
                  </a:moveTo>
                  <a:cubicBezTo>
                    <a:pt x="181" y="8"/>
                    <a:pt x="179" y="24"/>
                    <a:pt x="179" y="24"/>
                  </a:cubicBezTo>
                  <a:cubicBezTo>
                    <a:pt x="132" y="112"/>
                    <a:pt x="65" y="219"/>
                    <a:pt x="41" y="291"/>
                  </a:cubicBezTo>
                  <a:cubicBezTo>
                    <a:pt x="91" y="202"/>
                    <a:pt x="140" y="112"/>
                    <a:pt x="191" y="24"/>
                  </a:cubicBezTo>
                  <a:cubicBezTo>
                    <a:pt x="194" y="19"/>
                    <a:pt x="189" y="38"/>
                    <a:pt x="185" y="42"/>
                  </a:cubicBezTo>
                  <a:cubicBezTo>
                    <a:pt x="184" y="43"/>
                    <a:pt x="183" y="44"/>
                    <a:pt x="182" y="45"/>
                  </a:cubicBezTo>
                  <a:cubicBezTo>
                    <a:pt x="0" y="466"/>
                    <a:pt x="86" y="306"/>
                    <a:pt x="74" y="339"/>
                  </a:cubicBezTo>
                  <a:cubicBezTo>
                    <a:pt x="71" y="330"/>
                    <a:pt x="51" y="399"/>
                    <a:pt x="71" y="345"/>
                  </a:cubicBezTo>
                  <a:lnTo>
                    <a:pt x="197" y="12"/>
                  </a:lnTo>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92" name="Freeform 28"/>
            <p:cNvSpPr>
              <a:spLocks/>
            </p:cNvSpPr>
            <p:nvPr/>
          </p:nvSpPr>
          <p:spPr bwMode="auto">
            <a:xfrm>
              <a:off x="4598" y="595"/>
              <a:ext cx="27" cy="72"/>
            </a:xfrm>
            <a:custGeom>
              <a:avLst/>
              <a:gdLst/>
              <a:ahLst/>
              <a:cxnLst>
                <a:cxn ang="0">
                  <a:pos x="154" y="0"/>
                </a:cxn>
                <a:cxn ang="0">
                  <a:pos x="124" y="33"/>
                </a:cxn>
                <a:cxn ang="0">
                  <a:pos x="88" y="54"/>
                </a:cxn>
                <a:cxn ang="0">
                  <a:pos x="10" y="108"/>
                </a:cxn>
                <a:cxn ang="0">
                  <a:pos x="13" y="126"/>
                </a:cxn>
                <a:cxn ang="0">
                  <a:pos x="28" y="102"/>
                </a:cxn>
                <a:cxn ang="0">
                  <a:pos x="127" y="45"/>
                </a:cxn>
                <a:cxn ang="0">
                  <a:pos x="154" y="51"/>
                </a:cxn>
                <a:cxn ang="0">
                  <a:pos x="100" y="108"/>
                </a:cxn>
                <a:cxn ang="0">
                  <a:pos x="70" y="105"/>
                </a:cxn>
                <a:cxn ang="0">
                  <a:pos x="22" y="195"/>
                </a:cxn>
                <a:cxn ang="0">
                  <a:pos x="22" y="216"/>
                </a:cxn>
                <a:cxn ang="0">
                  <a:pos x="73" y="135"/>
                </a:cxn>
                <a:cxn ang="0">
                  <a:pos x="79" y="147"/>
                </a:cxn>
                <a:cxn ang="0">
                  <a:pos x="37" y="180"/>
                </a:cxn>
                <a:cxn ang="0">
                  <a:pos x="46" y="186"/>
                </a:cxn>
                <a:cxn ang="0">
                  <a:pos x="82" y="156"/>
                </a:cxn>
                <a:cxn ang="0">
                  <a:pos x="97" y="189"/>
                </a:cxn>
                <a:cxn ang="0">
                  <a:pos x="67" y="189"/>
                </a:cxn>
                <a:cxn ang="0">
                  <a:pos x="28" y="267"/>
                </a:cxn>
                <a:cxn ang="0">
                  <a:pos x="31" y="276"/>
                </a:cxn>
                <a:cxn ang="0">
                  <a:pos x="70" y="198"/>
                </a:cxn>
                <a:cxn ang="0">
                  <a:pos x="61" y="243"/>
                </a:cxn>
                <a:cxn ang="0">
                  <a:pos x="37" y="261"/>
                </a:cxn>
                <a:cxn ang="0">
                  <a:pos x="49" y="258"/>
                </a:cxn>
                <a:cxn ang="0">
                  <a:pos x="97" y="234"/>
                </a:cxn>
                <a:cxn ang="0">
                  <a:pos x="100" y="264"/>
                </a:cxn>
                <a:cxn ang="0">
                  <a:pos x="73" y="270"/>
                </a:cxn>
                <a:cxn ang="0">
                  <a:pos x="28" y="345"/>
                </a:cxn>
                <a:cxn ang="0">
                  <a:pos x="31" y="357"/>
                </a:cxn>
                <a:cxn ang="0">
                  <a:pos x="73" y="279"/>
                </a:cxn>
                <a:cxn ang="0">
                  <a:pos x="91" y="312"/>
                </a:cxn>
                <a:cxn ang="0">
                  <a:pos x="73" y="324"/>
                </a:cxn>
                <a:cxn ang="0">
                  <a:pos x="49" y="345"/>
                </a:cxn>
                <a:cxn ang="0">
                  <a:pos x="43" y="354"/>
                </a:cxn>
                <a:cxn ang="0">
                  <a:pos x="52" y="354"/>
                </a:cxn>
                <a:cxn ang="0">
                  <a:pos x="97" y="312"/>
                </a:cxn>
                <a:cxn ang="0">
                  <a:pos x="97" y="354"/>
                </a:cxn>
                <a:cxn ang="0">
                  <a:pos x="73" y="357"/>
                </a:cxn>
                <a:cxn ang="0">
                  <a:pos x="34" y="426"/>
                </a:cxn>
                <a:cxn ang="0">
                  <a:pos x="76" y="357"/>
                </a:cxn>
                <a:cxn ang="0">
                  <a:pos x="100" y="369"/>
                </a:cxn>
                <a:cxn ang="0">
                  <a:pos x="97" y="108"/>
                </a:cxn>
                <a:cxn ang="0">
                  <a:pos x="169" y="48"/>
                </a:cxn>
                <a:cxn ang="0">
                  <a:pos x="154" y="0"/>
                </a:cxn>
              </a:cxnLst>
              <a:rect l="0" t="0" r="r" b="b"/>
              <a:pathLst>
                <a:path w="169" h="451">
                  <a:moveTo>
                    <a:pt x="154" y="0"/>
                  </a:moveTo>
                  <a:cubicBezTo>
                    <a:pt x="146" y="12"/>
                    <a:pt x="136" y="25"/>
                    <a:pt x="124" y="33"/>
                  </a:cubicBezTo>
                  <a:cubicBezTo>
                    <a:pt x="119" y="41"/>
                    <a:pt x="96" y="62"/>
                    <a:pt x="88" y="54"/>
                  </a:cubicBezTo>
                  <a:lnTo>
                    <a:pt x="10" y="108"/>
                  </a:lnTo>
                  <a:lnTo>
                    <a:pt x="13" y="126"/>
                  </a:lnTo>
                  <a:lnTo>
                    <a:pt x="28" y="102"/>
                  </a:lnTo>
                  <a:lnTo>
                    <a:pt x="127" y="45"/>
                  </a:lnTo>
                  <a:lnTo>
                    <a:pt x="154" y="51"/>
                  </a:lnTo>
                  <a:lnTo>
                    <a:pt x="100" y="108"/>
                  </a:lnTo>
                  <a:lnTo>
                    <a:pt x="70" y="105"/>
                  </a:lnTo>
                  <a:cubicBezTo>
                    <a:pt x="54" y="135"/>
                    <a:pt x="38" y="165"/>
                    <a:pt x="22" y="195"/>
                  </a:cubicBezTo>
                  <a:cubicBezTo>
                    <a:pt x="19" y="201"/>
                    <a:pt x="22" y="216"/>
                    <a:pt x="22" y="216"/>
                  </a:cubicBezTo>
                  <a:cubicBezTo>
                    <a:pt x="70" y="111"/>
                    <a:pt x="56" y="83"/>
                    <a:pt x="73" y="135"/>
                  </a:cubicBezTo>
                  <a:cubicBezTo>
                    <a:pt x="76" y="145"/>
                    <a:pt x="74" y="142"/>
                    <a:pt x="79" y="147"/>
                  </a:cubicBezTo>
                  <a:cubicBezTo>
                    <a:pt x="65" y="158"/>
                    <a:pt x="50" y="168"/>
                    <a:pt x="37" y="180"/>
                  </a:cubicBezTo>
                  <a:cubicBezTo>
                    <a:pt x="28" y="189"/>
                    <a:pt x="40" y="197"/>
                    <a:pt x="46" y="186"/>
                  </a:cubicBezTo>
                  <a:lnTo>
                    <a:pt x="82" y="156"/>
                  </a:lnTo>
                  <a:lnTo>
                    <a:pt x="97" y="189"/>
                  </a:lnTo>
                  <a:lnTo>
                    <a:pt x="67" y="189"/>
                  </a:lnTo>
                  <a:cubicBezTo>
                    <a:pt x="54" y="215"/>
                    <a:pt x="39" y="240"/>
                    <a:pt x="28" y="267"/>
                  </a:cubicBezTo>
                  <a:cubicBezTo>
                    <a:pt x="27" y="270"/>
                    <a:pt x="31" y="276"/>
                    <a:pt x="31" y="276"/>
                  </a:cubicBezTo>
                  <a:lnTo>
                    <a:pt x="70" y="198"/>
                  </a:lnTo>
                  <a:cubicBezTo>
                    <a:pt x="89" y="234"/>
                    <a:pt x="93" y="232"/>
                    <a:pt x="61" y="243"/>
                  </a:cubicBezTo>
                  <a:cubicBezTo>
                    <a:pt x="54" y="254"/>
                    <a:pt x="48" y="254"/>
                    <a:pt x="37" y="261"/>
                  </a:cubicBezTo>
                  <a:cubicBezTo>
                    <a:pt x="48" y="265"/>
                    <a:pt x="45" y="267"/>
                    <a:pt x="49" y="258"/>
                  </a:cubicBezTo>
                  <a:lnTo>
                    <a:pt x="97" y="234"/>
                  </a:lnTo>
                  <a:lnTo>
                    <a:pt x="100" y="264"/>
                  </a:lnTo>
                  <a:lnTo>
                    <a:pt x="73" y="270"/>
                  </a:lnTo>
                  <a:cubicBezTo>
                    <a:pt x="58" y="295"/>
                    <a:pt x="41" y="319"/>
                    <a:pt x="28" y="345"/>
                  </a:cubicBezTo>
                  <a:cubicBezTo>
                    <a:pt x="26" y="349"/>
                    <a:pt x="31" y="357"/>
                    <a:pt x="31" y="357"/>
                  </a:cubicBezTo>
                  <a:lnTo>
                    <a:pt x="73" y="279"/>
                  </a:lnTo>
                  <a:cubicBezTo>
                    <a:pt x="79" y="290"/>
                    <a:pt x="91" y="299"/>
                    <a:pt x="91" y="312"/>
                  </a:cubicBezTo>
                  <a:cubicBezTo>
                    <a:pt x="91" y="319"/>
                    <a:pt x="73" y="324"/>
                    <a:pt x="73" y="324"/>
                  </a:cubicBezTo>
                  <a:cubicBezTo>
                    <a:pt x="67" y="333"/>
                    <a:pt x="49" y="345"/>
                    <a:pt x="49" y="345"/>
                  </a:cubicBezTo>
                  <a:cubicBezTo>
                    <a:pt x="47" y="348"/>
                    <a:pt x="42" y="351"/>
                    <a:pt x="43" y="354"/>
                  </a:cubicBezTo>
                  <a:cubicBezTo>
                    <a:pt x="44" y="357"/>
                    <a:pt x="52" y="357"/>
                    <a:pt x="52" y="354"/>
                  </a:cubicBezTo>
                  <a:lnTo>
                    <a:pt x="97" y="312"/>
                  </a:lnTo>
                  <a:lnTo>
                    <a:pt x="97" y="354"/>
                  </a:lnTo>
                  <a:lnTo>
                    <a:pt x="73" y="357"/>
                  </a:lnTo>
                  <a:cubicBezTo>
                    <a:pt x="0" y="451"/>
                    <a:pt x="34" y="382"/>
                    <a:pt x="34" y="426"/>
                  </a:cubicBezTo>
                  <a:lnTo>
                    <a:pt x="76" y="357"/>
                  </a:lnTo>
                  <a:lnTo>
                    <a:pt x="100" y="369"/>
                  </a:lnTo>
                  <a:lnTo>
                    <a:pt x="97" y="108"/>
                  </a:lnTo>
                  <a:lnTo>
                    <a:pt x="169" y="48"/>
                  </a:lnTo>
                  <a:lnTo>
                    <a:pt x="154" y="0"/>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93" name="Freeform 29"/>
            <p:cNvSpPr>
              <a:spLocks/>
            </p:cNvSpPr>
            <p:nvPr/>
          </p:nvSpPr>
          <p:spPr bwMode="auto">
            <a:xfrm>
              <a:off x="4611" y="600"/>
              <a:ext cx="29" cy="29"/>
            </a:xfrm>
            <a:custGeom>
              <a:avLst/>
              <a:gdLst/>
              <a:ahLst/>
              <a:cxnLst>
                <a:cxn ang="0">
                  <a:pos x="119" y="0"/>
                </a:cxn>
                <a:cxn ang="0">
                  <a:pos x="137" y="36"/>
                </a:cxn>
                <a:cxn ang="0">
                  <a:pos x="140" y="45"/>
                </a:cxn>
                <a:cxn ang="0">
                  <a:pos x="176" y="63"/>
                </a:cxn>
                <a:cxn ang="0">
                  <a:pos x="176" y="168"/>
                </a:cxn>
                <a:cxn ang="0">
                  <a:pos x="71" y="78"/>
                </a:cxn>
                <a:cxn ang="0">
                  <a:pos x="53" y="78"/>
                </a:cxn>
                <a:cxn ang="0">
                  <a:pos x="2" y="111"/>
                </a:cxn>
                <a:cxn ang="0">
                  <a:pos x="47" y="72"/>
                </a:cxn>
                <a:cxn ang="0">
                  <a:pos x="98" y="72"/>
                </a:cxn>
                <a:cxn ang="0">
                  <a:pos x="5" y="180"/>
                </a:cxn>
                <a:cxn ang="0">
                  <a:pos x="83" y="99"/>
                </a:cxn>
                <a:cxn ang="0">
                  <a:pos x="179" y="180"/>
                </a:cxn>
                <a:cxn ang="0">
                  <a:pos x="176" y="15"/>
                </a:cxn>
                <a:cxn ang="0">
                  <a:pos x="119" y="0"/>
                </a:cxn>
              </a:cxnLst>
              <a:rect l="0" t="0" r="r" b="b"/>
              <a:pathLst>
                <a:path w="179" h="180">
                  <a:moveTo>
                    <a:pt x="119" y="0"/>
                  </a:moveTo>
                  <a:cubicBezTo>
                    <a:pt x="135" y="23"/>
                    <a:pt x="129" y="11"/>
                    <a:pt x="137" y="36"/>
                  </a:cubicBezTo>
                  <a:cubicBezTo>
                    <a:pt x="138" y="39"/>
                    <a:pt x="140" y="45"/>
                    <a:pt x="140" y="45"/>
                  </a:cubicBezTo>
                  <a:lnTo>
                    <a:pt x="176" y="63"/>
                  </a:lnTo>
                  <a:lnTo>
                    <a:pt x="176" y="168"/>
                  </a:lnTo>
                  <a:lnTo>
                    <a:pt x="71" y="78"/>
                  </a:lnTo>
                  <a:lnTo>
                    <a:pt x="53" y="78"/>
                  </a:lnTo>
                  <a:cubicBezTo>
                    <a:pt x="0" y="122"/>
                    <a:pt x="2" y="142"/>
                    <a:pt x="2" y="111"/>
                  </a:cubicBezTo>
                  <a:lnTo>
                    <a:pt x="47" y="72"/>
                  </a:lnTo>
                  <a:lnTo>
                    <a:pt x="98" y="72"/>
                  </a:lnTo>
                  <a:cubicBezTo>
                    <a:pt x="63" y="104"/>
                    <a:pt x="7" y="176"/>
                    <a:pt x="5" y="180"/>
                  </a:cubicBezTo>
                  <a:lnTo>
                    <a:pt x="83" y="99"/>
                  </a:lnTo>
                  <a:lnTo>
                    <a:pt x="179" y="180"/>
                  </a:lnTo>
                  <a:lnTo>
                    <a:pt x="176" y="15"/>
                  </a:lnTo>
                  <a:lnTo>
                    <a:pt x="119" y="0"/>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94" name="Freeform 30"/>
            <p:cNvSpPr>
              <a:spLocks/>
            </p:cNvSpPr>
            <p:nvPr/>
          </p:nvSpPr>
          <p:spPr bwMode="auto">
            <a:xfrm>
              <a:off x="4612" y="597"/>
              <a:ext cx="58" cy="69"/>
            </a:xfrm>
            <a:custGeom>
              <a:avLst/>
              <a:gdLst/>
              <a:ahLst/>
              <a:cxnLst>
                <a:cxn ang="0">
                  <a:pos x="336" y="0"/>
                </a:cxn>
                <a:cxn ang="0">
                  <a:pos x="297" y="51"/>
                </a:cxn>
                <a:cxn ang="0">
                  <a:pos x="270" y="69"/>
                </a:cxn>
                <a:cxn ang="0">
                  <a:pos x="288" y="78"/>
                </a:cxn>
                <a:cxn ang="0">
                  <a:pos x="219" y="138"/>
                </a:cxn>
                <a:cxn ang="0">
                  <a:pos x="222" y="258"/>
                </a:cxn>
                <a:cxn ang="0">
                  <a:pos x="192" y="288"/>
                </a:cxn>
                <a:cxn ang="0">
                  <a:pos x="231" y="327"/>
                </a:cxn>
                <a:cxn ang="0">
                  <a:pos x="201" y="351"/>
                </a:cxn>
                <a:cxn ang="0">
                  <a:pos x="168" y="363"/>
                </a:cxn>
                <a:cxn ang="0">
                  <a:pos x="168" y="420"/>
                </a:cxn>
                <a:cxn ang="0">
                  <a:pos x="93" y="348"/>
                </a:cxn>
                <a:cxn ang="0">
                  <a:pos x="0" y="420"/>
                </a:cxn>
                <a:cxn ang="0">
                  <a:pos x="12" y="423"/>
                </a:cxn>
                <a:cxn ang="0">
                  <a:pos x="87" y="360"/>
                </a:cxn>
                <a:cxn ang="0">
                  <a:pos x="171" y="429"/>
                </a:cxn>
                <a:cxn ang="0">
                  <a:pos x="174" y="372"/>
                </a:cxn>
                <a:cxn ang="0">
                  <a:pos x="231" y="342"/>
                </a:cxn>
                <a:cxn ang="0">
                  <a:pos x="237" y="318"/>
                </a:cxn>
                <a:cxn ang="0">
                  <a:pos x="207" y="291"/>
                </a:cxn>
                <a:cxn ang="0">
                  <a:pos x="240" y="267"/>
                </a:cxn>
                <a:cxn ang="0">
                  <a:pos x="360" y="264"/>
                </a:cxn>
                <a:cxn ang="0">
                  <a:pos x="231" y="264"/>
                </a:cxn>
                <a:cxn ang="0">
                  <a:pos x="297" y="195"/>
                </a:cxn>
                <a:cxn ang="0">
                  <a:pos x="228" y="252"/>
                </a:cxn>
                <a:cxn ang="0">
                  <a:pos x="231" y="201"/>
                </a:cxn>
                <a:cxn ang="0">
                  <a:pos x="309" y="129"/>
                </a:cxn>
                <a:cxn ang="0">
                  <a:pos x="297" y="129"/>
                </a:cxn>
                <a:cxn ang="0">
                  <a:pos x="225" y="192"/>
                </a:cxn>
                <a:cxn ang="0">
                  <a:pos x="231" y="171"/>
                </a:cxn>
                <a:cxn ang="0">
                  <a:pos x="276" y="126"/>
                </a:cxn>
                <a:cxn ang="0">
                  <a:pos x="222" y="168"/>
                </a:cxn>
                <a:cxn ang="0">
                  <a:pos x="231" y="144"/>
                </a:cxn>
                <a:cxn ang="0">
                  <a:pos x="300" y="81"/>
                </a:cxn>
                <a:cxn ang="0">
                  <a:pos x="276" y="42"/>
                </a:cxn>
                <a:cxn ang="0">
                  <a:pos x="336" y="0"/>
                </a:cxn>
              </a:cxnLst>
              <a:rect l="0" t="0" r="r" b="b"/>
              <a:pathLst>
                <a:path w="360" h="432">
                  <a:moveTo>
                    <a:pt x="336" y="0"/>
                  </a:moveTo>
                  <a:cubicBezTo>
                    <a:pt x="332" y="17"/>
                    <a:pt x="315" y="45"/>
                    <a:pt x="297" y="51"/>
                  </a:cubicBezTo>
                  <a:cubicBezTo>
                    <a:pt x="288" y="60"/>
                    <a:pt x="282" y="65"/>
                    <a:pt x="270" y="69"/>
                  </a:cubicBezTo>
                  <a:cubicBezTo>
                    <a:pt x="276" y="71"/>
                    <a:pt x="288" y="78"/>
                    <a:pt x="288" y="78"/>
                  </a:cubicBezTo>
                  <a:lnTo>
                    <a:pt x="219" y="138"/>
                  </a:lnTo>
                  <a:lnTo>
                    <a:pt x="222" y="258"/>
                  </a:lnTo>
                  <a:lnTo>
                    <a:pt x="192" y="288"/>
                  </a:lnTo>
                  <a:lnTo>
                    <a:pt x="231" y="327"/>
                  </a:lnTo>
                  <a:lnTo>
                    <a:pt x="201" y="351"/>
                  </a:lnTo>
                  <a:lnTo>
                    <a:pt x="168" y="363"/>
                  </a:lnTo>
                  <a:lnTo>
                    <a:pt x="168" y="420"/>
                  </a:lnTo>
                  <a:lnTo>
                    <a:pt x="93" y="348"/>
                  </a:lnTo>
                  <a:lnTo>
                    <a:pt x="0" y="420"/>
                  </a:lnTo>
                  <a:cubicBezTo>
                    <a:pt x="8" y="431"/>
                    <a:pt x="3" y="432"/>
                    <a:pt x="12" y="423"/>
                  </a:cubicBezTo>
                  <a:lnTo>
                    <a:pt x="87" y="360"/>
                  </a:lnTo>
                  <a:lnTo>
                    <a:pt x="171" y="429"/>
                  </a:lnTo>
                  <a:lnTo>
                    <a:pt x="174" y="372"/>
                  </a:lnTo>
                  <a:lnTo>
                    <a:pt x="231" y="342"/>
                  </a:lnTo>
                  <a:lnTo>
                    <a:pt x="237" y="318"/>
                  </a:lnTo>
                  <a:lnTo>
                    <a:pt x="207" y="291"/>
                  </a:lnTo>
                  <a:lnTo>
                    <a:pt x="240" y="267"/>
                  </a:lnTo>
                  <a:lnTo>
                    <a:pt x="360" y="264"/>
                  </a:lnTo>
                  <a:lnTo>
                    <a:pt x="231" y="264"/>
                  </a:lnTo>
                  <a:cubicBezTo>
                    <a:pt x="299" y="202"/>
                    <a:pt x="297" y="234"/>
                    <a:pt x="297" y="195"/>
                  </a:cubicBezTo>
                  <a:lnTo>
                    <a:pt x="228" y="252"/>
                  </a:lnTo>
                  <a:lnTo>
                    <a:pt x="231" y="201"/>
                  </a:lnTo>
                  <a:cubicBezTo>
                    <a:pt x="257" y="177"/>
                    <a:pt x="285" y="155"/>
                    <a:pt x="309" y="129"/>
                  </a:cubicBezTo>
                  <a:cubicBezTo>
                    <a:pt x="312" y="126"/>
                    <a:pt x="300" y="126"/>
                    <a:pt x="297" y="129"/>
                  </a:cubicBezTo>
                  <a:lnTo>
                    <a:pt x="225" y="192"/>
                  </a:lnTo>
                  <a:lnTo>
                    <a:pt x="231" y="171"/>
                  </a:lnTo>
                  <a:cubicBezTo>
                    <a:pt x="291" y="124"/>
                    <a:pt x="312" y="126"/>
                    <a:pt x="276" y="126"/>
                  </a:cubicBezTo>
                  <a:lnTo>
                    <a:pt x="222" y="168"/>
                  </a:lnTo>
                  <a:lnTo>
                    <a:pt x="231" y="144"/>
                  </a:lnTo>
                  <a:lnTo>
                    <a:pt x="300" y="81"/>
                  </a:lnTo>
                  <a:lnTo>
                    <a:pt x="276" y="42"/>
                  </a:lnTo>
                  <a:lnTo>
                    <a:pt x="336" y="0"/>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95" name="Freeform 31"/>
            <p:cNvSpPr>
              <a:spLocks/>
            </p:cNvSpPr>
            <p:nvPr/>
          </p:nvSpPr>
          <p:spPr bwMode="auto">
            <a:xfrm>
              <a:off x="4612" y="637"/>
              <a:ext cx="32" cy="2"/>
            </a:xfrm>
            <a:custGeom>
              <a:avLst/>
              <a:gdLst/>
              <a:ahLst/>
              <a:cxnLst>
                <a:cxn ang="0">
                  <a:pos x="6" y="7"/>
                </a:cxn>
                <a:cxn ang="0">
                  <a:pos x="171" y="4"/>
                </a:cxn>
                <a:cxn ang="0">
                  <a:pos x="174" y="10"/>
                </a:cxn>
                <a:cxn ang="0">
                  <a:pos x="0" y="13"/>
                </a:cxn>
                <a:cxn ang="0">
                  <a:pos x="6" y="7"/>
                </a:cxn>
              </a:cxnLst>
              <a:rect l="0" t="0" r="r" b="b"/>
              <a:pathLst>
                <a:path w="202" h="13">
                  <a:moveTo>
                    <a:pt x="6" y="7"/>
                  </a:moveTo>
                  <a:cubicBezTo>
                    <a:pt x="61" y="6"/>
                    <a:pt x="116" y="0"/>
                    <a:pt x="171" y="4"/>
                  </a:cubicBezTo>
                  <a:cubicBezTo>
                    <a:pt x="176" y="4"/>
                    <a:pt x="202" y="9"/>
                    <a:pt x="174" y="10"/>
                  </a:cubicBezTo>
                  <a:lnTo>
                    <a:pt x="0" y="13"/>
                  </a:lnTo>
                  <a:lnTo>
                    <a:pt x="6" y="7"/>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96" name="Freeform 32"/>
            <p:cNvSpPr>
              <a:spLocks/>
            </p:cNvSpPr>
            <p:nvPr/>
          </p:nvSpPr>
          <p:spPr bwMode="auto">
            <a:xfrm>
              <a:off x="4704" y="424"/>
              <a:ext cx="58" cy="144"/>
            </a:xfrm>
            <a:custGeom>
              <a:avLst/>
              <a:gdLst/>
              <a:ahLst/>
              <a:cxnLst>
                <a:cxn ang="0">
                  <a:pos x="101" y="39"/>
                </a:cxn>
                <a:cxn ang="0">
                  <a:pos x="2" y="672"/>
                </a:cxn>
                <a:cxn ang="0">
                  <a:pos x="152" y="513"/>
                </a:cxn>
                <a:cxn ang="0">
                  <a:pos x="155" y="426"/>
                </a:cxn>
                <a:cxn ang="0">
                  <a:pos x="116" y="108"/>
                </a:cxn>
                <a:cxn ang="0">
                  <a:pos x="254" y="6"/>
                </a:cxn>
                <a:cxn ang="0">
                  <a:pos x="170" y="126"/>
                </a:cxn>
                <a:cxn ang="0">
                  <a:pos x="167" y="195"/>
                </a:cxn>
                <a:cxn ang="0">
                  <a:pos x="164" y="258"/>
                </a:cxn>
                <a:cxn ang="0">
                  <a:pos x="170" y="327"/>
                </a:cxn>
                <a:cxn ang="0">
                  <a:pos x="170" y="393"/>
                </a:cxn>
                <a:cxn ang="0">
                  <a:pos x="332" y="435"/>
                </a:cxn>
                <a:cxn ang="0">
                  <a:pos x="182" y="480"/>
                </a:cxn>
                <a:cxn ang="0">
                  <a:pos x="188" y="528"/>
                </a:cxn>
                <a:cxn ang="0">
                  <a:pos x="338" y="576"/>
                </a:cxn>
                <a:cxn ang="0">
                  <a:pos x="335" y="648"/>
                </a:cxn>
                <a:cxn ang="0">
                  <a:pos x="170" y="699"/>
                </a:cxn>
                <a:cxn ang="0">
                  <a:pos x="170" y="735"/>
                </a:cxn>
                <a:cxn ang="0">
                  <a:pos x="179" y="771"/>
                </a:cxn>
                <a:cxn ang="0">
                  <a:pos x="173" y="807"/>
                </a:cxn>
                <a:cxn ang="0">
                  <a:pos x="221" y="807"/>
                </a:cxn>
                <a:cxn ang="0">
                  <a:pos x="176" y="765"/>
                </a:cxn>
                <a:cxn ang="0">
                  <a:pos x="344" y="711"/>
                </a:cxn>
                <a:cxn ang="0">
                  <a:pos x="329" y="657"/>
                </a:cxn>
                <a:cxn ang="0">
                  <a:pos x="176" y="621"/>
                </a:cxn>
                <a:cxn ang="0">
                  <a:pos x="323" y="585"/>
                </a:cxn>
                <a:cxn ang="0">
                  <a:pos x="173" y="546"/>
                </a:cxn>
                <a:cxn ang="0">
                  <a:pos x="341" y="513"/>
                </a:cxn>
                <a:cxn ang="0">
                  <a:pos x="335" y="498"/>
                </a:cxn>
                <a:cxn ang="0">
                  <a:pos x="188" y="468"/>
                </a:cxn>
                <a:cxn ang="0">
                  <a:pos x="335" y="429"/>
                </a:cxn>
                <a:cxn ang="0">
                  <a:pos x="182" y="396"/>
                </a:cxn>
                <a:cxn ang="0">
                  <a:pos x="338" y="375"/>
                </a:cxn>
                <a:cxn ang="0">
                  <a:pos x="185" y="327"/>
                </a:cxn>
                <a:cxn ang="0">
                  <a:pos x="341" y="303"/>
                </a:cxn>
                <a:cxn ang="0">
                  <a:pos x="191" y="261"/>
                </a:cxn>
                <a:cxn ang="0">
                  <a:pos x="329" y="240"/>
                </a:cxn>
                <a:cxn ang="0">
                  <a:pos x="200" y="198"/>
                </a:cxn>
                <a:cxn ang="0">
                  <a:pos x="338" y="159"/>
                </a:cxn>
                <a:cxn ang="0">
                  <a:pos x="338" y="96"/>
                </a:cxn>
                <a:cxn ang="0">
                  <a:pos x="248" y="0"/>
                </a:cxn>
              </a:cxnLst>
              <a:rect l="0" t="0" r="r" b="b"/>
              <a:pathLst>
                <a:path w="363" h="905">
                  <a:moveTo>
                    <a:pt x="248" y="0"/>
                  </a:moveTo>
                  <a:lnTo>
                    <a:pt x="101" y="39"/>
                  </a:lnTo>
                  <a:cubicBezTo>
                    <a:pt x="102" y="114"/>
                    <a:pt x="132" y="197"/>
                    <a:pt x="98" y="264"/>
                  </a:cubicBezTo>
                  <a:cubicBezTo>
                    <a:pt x="0" y="658"/>
                    <a:pt x="2" y="518"/>
                    <a:pt x="2" y="672"/>
                  </a:cubicBezTo>
                  <a:cubicBezTo>
                    <a:pt x="45" y="503"/>
                    <a:pt x="131" y="165"/>
                    <a:pt x="131" y="165"/>
                  </a:cubicBezTo>
                  <a:cubicBezTo>
                    <a:pt x="146" y="138"/>
                    <a:pt x="147" y="392"/>
                    <a:pt x="152" y="513"/>
                  </a:cubicBezTo>
                  <a:cubicBezTo>
                    <a:pt x="157" y="634"/>
                    <a:pt x="164" y="905"/>
                    <a:pt x="164" y="891"/>
                  </a:cubicBezTo>
                  <a:lnTo>
                    <a:pt x="155" y="426"/>
                  </a:lnTo>
                  <a:lnTo>
                    <a:pt x="143" y="150"/>
                  </a:lnTo>
                  <a:lnTo>
                    <a:pt x="116" y="108"/>
                  </a:lnTo>
                  <a:lnTo>
                    <a:pt x="113" y="42"/>
                  </a:lnTo>
                  <a:lnTo>
                    <a:pt x="254" y="6"/>
                  </a:lnTo>
                  <a:lnTo>
                    <a:pt x="317" y="90"/>
                  </a:lnTo>
                  <a:lnTo>
                    <a:pt x="170" y="126"/>
                  </a:lnTo>
                  <a:lnTo>
                    <a:pt x="320" y="162"/>
                  </a:lnTo>
                  <a:lnTo>
                    <a:pt x="167" y="195"/>
                  </a:lnTo>
                  <a:lnTo>
                    <a:pt x="326" y="231"/>
                  </a:lnTo>
                  <a:lnTo>
                    <a:pt x="164" y="258"/>
                  </a:lnTo>
                  <a:lnTo>
                    <a:pt x="326" y="297"/>
                  </a:lnTo>
                  <a:lnTo>
                    <a:pt x="170" y="327"/>
                  </a:lnTo>
                  <a:lnTo>
                    <a:pt x="335" y="369"/>
                  </a:lnTo>
                  <a:lnTo>
                    <a:pt x="170" y="393"/>
                  </a:lnTo>
                  <a:cubicBezTo>
                    <a:pt x="184" y="398"/>
                    <a:pt x="179" y="393"/>
                    <a:pt x="179" y="411"/>
                  </a:cubicBezTo>
                  <a:lnTo>
                    <a:pt x="332" y="435"/>
                  </a:lnTo>
                  <a:lnTo>
                    <a:pt x="176" y="456"/>
                  </a:lnTo>
                  <a:lnTo>
                    <a:pt x="182" y="480"/>
                  </a:lnTo>
                  <a:lnTo>
                    <a:pt x="338" y="507"/>
                  </a:lnTo>
                  <a:cubicBezTo>
                    <a:pt x="288" y="514"/>
                    <a:pt x="237" y="515"/>
                    <a:pt x="188" y="528"/>
                  </a:cubicBezTo>
                  <a:cubicBezTo>
                    <a:pt x="186" y="529"/>
                    <a:pt x="194" y="560"/>
                    <a:pt x="194" y="552"/>
                  </a:cubicBezTo>
                  <a:lnTo>
                    <a:pt x="338" y="576"/>
                  </a:lnTo>
                  <a:cubicBezTo>
                    <a:pt x="168" y="604"/>
                    <a:pt x="176" y="548"/>
                    <a:pt x="176" y="627"/>
                  </a:cubicBezTo>
                  <a:lnTo>
                    <a:pt x="335" y="648"/>
                  </a:lnTo>
                  <a:cubicBezTo>
                    <a:pt x="279" y="655"/>
                    <a:pt x="221" y="652"/>
                    <a:pt x="167" y="669"/>
                  </a:cubicBezTo>
                  <a:cubicBezTo>
                    <a:pt x="157" y="672"/>
                    <a:pt x="170" y="699"/>
                    <a:pt x="170" y="699"/>
                  </a:cubicBezTo>
                  <a:cubicBezTo>
                    <a:pt x="339" y="714"/>
                    <a:pt x="338" y="770"/>
                    <a:pt x="338" y="711"/>
                  </a:cubicBezTo>
                  <a:cubicBezTo>
                    <a:pt x="282" y="719"/>
                    <a:pt x="225" y="724"/>
                    <a:pt x="170" y="735"/>
                  </a:cubicBezTo>
                  <a:cubicBezTo>
                    <a:pt x="167" y="736"/>
                    <a:pt x="173" y="741"/>
                    <a:pt x="173" y="744"/>
                  </a:cubicBezTo>
                  <a:cubicBezTo>
                    <a:pt x="178" y="774"/>
                    <a:pt x="169" y="781"/>
                    <a:pt x="179" y="771"/>
                  </a:cubicBezTo>
                  <a:lnTo>
                    <a:pt x="344" y="786"/>
                  </a:lnTo>
                  <a:cubicBezTo>
                    <a:pt x="287" y="793"/>
                    <a:pt x="230" y="799"/>
                    <a:pt x="173" y="807"/>
                  </a:cubicBezTo>
                  <a:cubicBezTo>
                    <a:pt x="163" y="808"/>
                    <a:pt x="161" y="813"/>
                    <a:pt x="161" y="822"/>
                  </a:cubicBezTo>
                  <a:cubicBezTo>
                    <a:pt x="215" y="806"/>
                    <a:pt x="194" y="807"/>
                    <a:pt x="221" y="807"/>
                  </a:cubicBezTo>
                  <a:cubicBezTo>
                    <a:pt x="346" y="789"/>
                    <a:pt x="363" y="826"/>
                    <a:pt x="341" y="783"/>
                  </a:cubicBezTo>
                  <a:lnTo>
                    <a:pt x="176" y="765"/>
                  </a:lnTo>
                  <a:cubicBezTo>
                    <a:pt x="182" y="740"/>
                    <a:pt x="182" y="733"/>
                    <a:pt x="182" y="744"/>
                  </a:cubicBezTo>
                  <a:lnTo>
                    <a:pt x="344" y="711"/>
                  </a:lnTo>
                  <a:cubicBezTo>
                    <a:pt x="171" y="692"/>
                    <a:pt x="176" y="749"/>
                    <a:pt x="176" y="678"/>
                  </a:cubicBezTo>
                  <a:cubicBezTo>
                    <a:pt x="168" y="671"/>
                    <a:pt x="302" y="663"/>
                    <a:pt x="329" y="657"/>
                  </a:cubicBezTo>
                  <a:cubicBezTo>
                    <a:pt x="356" y="651"/>
                    <a:pt x="363" y="648"/>
                    <a:pt x="338" y="642"/>
                  </a:cubicBezTo>
                  <a:cubicBezTo>
                    <a:pt x="175" y="624"/>
                    <a:pt x="176" y="678"/>
                    <a:pt x="176" y="621"/>
                  </a:cubicBezTo>
                  <a:lnTo>
                    <a:pt x="179" y="603"/>
                  </a:lnTo>
                  <a:cubicBezTo>
                    <a:pt x="202" y="600"/>
                    <a:pt x="297" y="590"/>
                    <a:pt x="323" y="585"/>
                  </a:cubicBezTo>
                  <a:cubicBezTo>
                    <a:pt x="349" y="580"/>
                    <a:pt x="363" y="576"/>
                    <a:pt x="338" y="570"/>
                  </a:cubicBezTo>
                  <a:lnTo>
                    <a:pt x="173" y="546"/>
                  </a:lnTo>
                  <a:lnTo>
                    <a:pt x="194" y="534"/>
                  </a:lnTo>
                  <a:lnTo>
                    <a:pt x="341" y="513"/>
                  </a:lnTo>
                  <a:cubicBezTo>
                    <a:pt x="341" y="513"/>
                    <a:pt x="336" y="493"/>
                    <a:pt x="335" y="492"/>
                  </a:cubicBezTo>
                  <a:cubicBezTo>
                    <a:pt x="334" y="491"/>
                    <a:pt x="335" y="496"/>
                    <a:pt x="335" y="498"/>
                  </a:cubicBezTo>
                  <a:cubicBezTo>
                    <a:pt x="284" y="491"/>
                    <a:pt x="233" y="487"/>
                    <a:pt x="182" y="477"/>
                  </a:cubicBezTo>
                  <a:cubicBezTo>
                    <a:pt x="178" y="476"/>
                    <a:pt x="184" y="468"/>
                    <a:pt x="188" y="468"/>
                  </a:cubicBezTo>
                  <a:cubicBezTo>
                    <a:pt x="209" y="465"/>
                    <a:pt x="299" y="450"/>
                    <a:pt x="323" y="444"/>
                  </a:cubicBezTo>
                  <a:cubicBezTo>
                    <a:pt x="347" y="438"/>
                    <a:pt x="359" y="435"/>
                    <a:pt x="335" y="429"/>
                  </a:cubicBezTo>
                  <a:cubicBezTo>
                    <a:pt x="283" y="422"/>
                    <a:pt x="230" y="419"/>
                    <a:pt x="179" y="408"/>
                  </a:cubicBezTo>
                  <a:cubicBezTo>
                    <a:pt x="175" y="407"/>
                    <a:pt x="178" y="398"/>
                    <a:pt x="182" y="396"/>
                  </a:cubicBezTo>
                  <a:cubicBezTo>
                    <a:pt x="185" y="395"/>
                    <a:pt x="185" y="405"/>
                    <a:pt x="185" y="405"/>
                  </a:cubicBezTo>
                  <a:cubicBezTo>
                    <a:pt x="236" y="395"/>
                    <a:pt x="288" y="390"/>
                    <a:pt x="338" y="375"/>
                  </a:cubicBezTo>
                  <a:cubicBezTo>
                    <a:pt x="341" y="374"/>
                    <a:pt x="335" y="363"/>
                    <a:pt x="335" y="366"/>
                  </a:cubicBezTo>
                  <a:cubicBezTo>
                    <a:pt x="285" y="353"/>
                    <a:pt x="235" y="340"/>
                    <a:pt x="185" y="327"/>
                  </a:cubicBezTo>
                  <a:cubicBezTo>
                    <a:pt x="179" y="325"/>
                    <a:pt x="203" y="333"/>
                    <a:pt x="203" y="333"/>
                  </a:cubicBezTo>
                  <a:cubicBezTo>
                    <a:pt x="249" y="323"/>
                    <a:pt x="296" y="316"/>
                    <a:pt x="341" y="303"/>
                  </a:cubicBezTo>
                  <a:cubicBezTo>
                    <a:pt x="344" y="302"/>
                    <a:pt x="338" y="294"/>
                    <a:pt x="338" y="294"/>
                  </a:cubicBezTo>
                  <a:cubicBezTo>
                    <a:pt x="289" y="283"/>
                    <a:pt x="240" y="274"/>
                    <a:pt x="191" y="261"/>
                  </a:cubicBezTo>
                  <a:cubicBezTo>
                    <a:pt x="185" y="259"/>
                    <a:pt x="209" y="261"/>
                    <a:pt x="209" y="261"/>
                  </a:cubicBezTo>
                  <a:cubicBezTo>
                    <a:pt x="230" y="260"/>
                    <a:pt x="308" y="246"/>
                    <a:pt x="329" y="240"/>
                  </a:cubicBezTo>
                  <a:cubicBezTo>
                    <a:pt x="350" y="234"/>
                    <a:pt x="359" y="232"/>
                    <a:pt x="338" y="225"/>
                  </a:cubicBezTo>
                  <a:lnTo>
                    <a:pt x="200" y="198"/>
                  </a:lnTo>
                  <a:cubicBezTo>
                    <a:pt x="194" y="191"/>
                    <a:pt x="297" y="177"/>
                    <a:pt x="320" y="171"/>
                  </a:cubicBezTo>
                  <a:cubicBezTo>
                    <a:pt x="343" y="165"/>
                    <a:pt x="357" y="167"/>
                    <a:pt x="338" y="159"/>
                  </a:cubicBezTo>
                  <a:lnTo>
                    <a:pt x="206" y="126"/>
                  </a:lnTo>
                  <a:lnTo>
                    <a:pt x="338" y="96"/>
                  </a:lnTo>
                  <a:cubicBezTo>
                    <a:pt x="262" y="2"/>
                    <a:pt x="281" y="19"/>
                    <a:pt x="266" y="3"/>
                  </a:cubicBezTo>
                  <a:lnTo>
                    <a:pt x="248" y="0"/>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97" name="Freeform 33"/>
            <p:cNvSpPr>
              <a:spLocks/>
            </p:cNvSpPr>
            <p:nvPr/>
          </p:nvSpPr>
          <p:spPr bwMode="auto">
            <a:xfrm>
              <a:off x="4729" y="431"/>
              <a:ext cx="31" cy="51"/>
            </a:xfrm>
            <a:custGeom>
              <a:avLst/>
              <a:gdLst/>
              <a:ahLst/>
              <a:cxnLst>
                <a:cxn ang="0">
                  <a:pos x="21" y="0"/>
                </a:cxn>
                <a:cxn ang="0">
                  <a:pos x="171" y="42"/>
                </a:cxn>
                <a:cxn ang="0">
                  <a:pos x="165" y="48"/>
                </a:cxn>
                <a:cxn ang="0">
                  <a:pos x="111" y="39"/>
                </a:cxn>
                <a:cxn ang="0">
                  <a:pos x="177" y="114"/>
                </a:cxn>
                <a:cxn ang="0">
                  <a:pos x="87" y="66"/>
                </a:cxn>
                <a:cxn ang="0">
                  <a:pos x="9" y="51"/>
                </a:cxn>
                <a:cxn ang="0">
                  <a:pos x="0" y="117"/>
                </a:cxn>
                <a:cxn ang="0">
                  <a:pos x="90" y="138"/>
                </a:cxn>
                <a:cxn ang="0">
                  <a:pos x="96" y="99"/>
                </a:cxn>
                <a:cxn ang="0">
                  <a:pos x="171" y="183"/>
                </a:cxn>
                <a:cxn ang="0">
                  <a:pos x="102" y="129"/>
                </a:cxn>
                <a:cxn ang="0">
                  <a:pos x="72" y="159"/>
                </a:cxn>
                <a:cxn ang="0">
                  <a:pos x="99" y="168"/>
                </a:cxn>
                <a:cxn ang="0">
                  <a:pos x="171" y="246"/>
                </a:cxn>
                <a:cxn ang="0">
                  <a:pos x="153" y="246"/>
                </a:cxn>
                <a:cxn ang="0">
                  <a:pos x="78" y="204"/>
                </a:cxn>
                <a:cxn ang="0">
                  <a:pos x="87" y="201"/>
                </a:cxn>
                <a:cxn ang="0">
                  <a:pos x="90" y="198"/>
                </a:cxn>
                <a:cxn ang="0">
                  <a:pos x="168" y="246"/>
                </a:cxn>
                <a:cxn ang="0">
                  <a:pos x="90" y="174"/>
                </a:cxn>
                <a:cxn ang="0">
                  <a:pos x="9" y="219"/>
                </a:cxn>
                <a:cxn ang="0">
                  <a:pos x="15" y="255"/>
                </a:cxn>
                <a:cxn ang="0">
                  <a:pos x="51" y="264"/>
                </a:cxn>
                <a:cxn ang="0">
                  <a:pos x="96" y="231"/>
                </a:cxn>
                <a:cxn ang="0">
                  <a:pos x="177" y="321"/>
                </a:cxn>
                <a:cxn ang="0">
                  <a:pos x="87" y="270"/>
                </a:cxn>
                <a:cxn ang="0">
                  <a:pos x="177" y="318"/>
                </a:cxn>
                <a:cxn ang="0">
                  <a:pos x="90" y="243"/>
                </a:cxn>
                <a:cxn ang="0">
                  <a:pos x="57" y="273"/>
                </a:cxn>
                <a:cxn ang="0">
                  <a:pos x="12" y="264"/>
                </a:cxn>
                <a:cxn ang="0">
                  <a:pos x="6" y="207"/>
                </a:cxn>
                <a:cxn ang="0">
                  <a:pos x="87" y="171"/>
                </a:cxn>
                <a:cxn ang="0">
                  <a:pos x="63" y="165"/>
                </a:cxn>
                <a:cxn ang="0">
                  <a:pos x="78" y="141"/>
                </a:cxn>
                <a:cxn ang="0">
                  <a:pos x="6" y="126"/>
                </a:cxn>
                <a:cxn ang="0">
                  <a:pos x="6" y="45"/>
                </a:cxn>
                <a:cxn ang="0">
                  <a:pos x="87" y="66"/>
                </a:cxn>
                <a:cxn ang="0">
                  <a:pos x="168" y="108"/>
                </a:cxn>
                <a:cxn ang="0">
                  <a:pos x="99" y="39"/>
                </a:cxn>
                <a:cxn ang="0">
                  <a:pos x="78" y="27"/>
                </a:cxn>
                <a:cxn ang="0">
                  <a:pos x="3" y="9"/>
                </a:cxn>
                <a:cxn ang="0">
                  <a:pos x="21" y="0"/>
                </a:cxn>
              </a:cxnLst>
              <a:rect l="0" t="0" r="r" b="b"/>
              <a:pathLst>
                <a:path w="191" h="321">
                  <a:moveTo>
                    <a:pt x="21" y="0"/>
                  </a:moveTo>
                  <a:cubicBezTo>
                    <a:pt x="71" y="14"/>
                    <a:pt x="121" y="28"/>
                    <a:pt x="171" y="42"/>
                  </a:cubicBezTo>
                  <a:cubicBezTo>
                    <a:pt x="191" y="48"/>
                    <a:pt x="172" y="48"/>
                    <a:pt x="165" y="48"/>
                  </a:cubicBezTo>
                  <a:cubicBezTo>
                    <a:pt x="110" y="36"/>
                    <a:pt x="111" y="18"/>
                    <a:pt x="111" y="39"/>
                  </a:cubicBezTo>
                  <a:lnTo>
                    <a:pt x="177" y="114"/>
                  </a:lnTo>
                  <a:lnTo>
                    <a:pt x="87" y="66"/>
                  </a:lnTo>
                  <a:lnTo>
                    <a:pt x="9" y="51"/>
                  </a:lnTo>
                  <a:cubicBezTo>
                    <a:pt x="3" y="118"/>
                    <a:pt x="25" y="117"/>
                    <a:pt x="0" y="117"/>
                  </a:cubicBezTo>
                  <a:lnTo>
                    <a:pt x="90" y="138"/>
                  </a:lnTo>
                  <a:cubicBezTo>
                    <a:pt x="92" y="125"/>
                    <a:pt x="96" y="99"/>
                    <a:pt x="96" y="99"/>
                  </a:cubicBezTo>
                  <a:lnTo>
                    <a:pt x="171" y="183"/>
                  </a:lnTo>
                  <a:lnTo>
                    <a:pt x="102" y="129"/>
                  </a:lnTo>
                  <a:lnTo>
                    <a:pt x="72" y="159"/>
                  </a:lnTo>
                  <a:lnTo>
                    <a:pt x="99" y="168"/>
                  </a:lnTo>
                  <a:lnTo>
                    <a:pt x="171" y="246"/>
                  </a:lnTo>
                  <a:lnTo>
                    <a:pt x="153" y="246"/>
                  </a:lnTo>
                  <a:cubicBezTo>
                    <a:pt x="128" y="232"/>
                    <a:pt x="102" y="220"/>
                    <a:pt x="78" y="204"/>
                  </a:cubicBezTo>
                  <a:cubicBezTo>
                    <a:pt x="75" y="202"/>
                    <a:pt x="84" y="202"/>
                    <a:pt x="87" y="201"/>
                  </a:cubicBezTo>
                  <a:cubicBezTo>
                    <a:pt x="88" y="200"/>
                    <a:pt x="89" y="199"/>
                    <a:pt x="90" y="198"/>
                  </a:cubicBezTo>
                  <a:lnTo>
                    <a:pt x="168" y="246"/>
                  </a:lnTo>
                  <a:lnTo>
                    <a:pt x="90" y="174"/>
                  </a:lnTo>
                  <a:lnTo>
                    <a:pt x="9" y="219"/>
                  </a:lnTo>
                  <a:lnTo>
                    <a:pt x="15" y="255"/>
                  </a:lnTo>
                  <a:lnTo>
                    <a:pt x="51" y="264"/>
                  </a:lnTo>
                  <a:lnTo>
                    <a:pt x="96" y="231"/>
                  </a:lnTo>
                  <a:lnTo>
                    <a:pt x="177" y="321"/>
                  </a:lnTo>
                  <a:cubicBezTo>
                    <a:pt x="156" y="311"/>
                    <a:pt x="38" y="270"/>
                    <a:pt x="87" y="270"/>
                  </a:cubicBezTo>
                  <a:lnTo>
                    <a:pt x="177" y="318"/>
                  </a:lnTo>
                  <a:lnTo>
                    <a:pt x="90" y="243"/>
                  </a:lnTo>
                  <a:lnTo>
                    <a:pt x="57" y="273"/>
                  </a:lnTo>
                  <a:lnTo>
                    <a:pt x="12" y="264"/>
                  </a:lnTo>
                  <a:lnTo>
                    <a:pt x="6" y="207"/>
                  </a:lnTo>
                  <a:lnTo>
                    <a:pt x="87" y="171"/>
                  </a:lnTo>
                  <a:lnTo>
                    <a:pt x="63" y="165"/>
                  </a:lnTo>
                  <a:lnTo>
                    <a:pt x="78" y="141"/>
                  </a:lnTo>
                  <a:lnTo>
                    <a:pt x="6" y="126"/>
                  </a:lnTo>
                  <a:lnTo>
                    <a:pt x="6" y="45"/>
                  </a:lnTo>
                  <a:cubicBezTo>
                    <a:pt x="91" y="66"/>
                    <a:pt x="119" y="66"/>
                    <a:pt x="87" y="66"/>
                  </a:cubicBezTo>
                  <a:lnTo>
                    <a:pt x="168" y="108"/>
                  </a:lnTo>
                  <a:lnTo>
                    <a:pt x="99" y="39"/>
                  </a:lnTo>
                  <a:lnTo>
                    <a:pt x="78" y="27"/>
                  </a:lnTo>
                  <a:lnTo>
                    <a:pt x="3" y="9"/>
                  </a:lnTo>
                  <a:lnTo>
                    <a:pt x="21" y="0"/>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98" name="Freeform 34"/>
            <p:cNvSpPr>
              <a:spLocks/>
            </p:cNvSpPr>
            <p:nvPr/>
          </p:nvSpPr>
          <p:spPr bwMode="auto">
            <a:xfrm>
              <a:off x="4730" y="479"/>
              <a:ext cx="29" cy="82"/>
            </a:xfrm>
            <a:custGeom>
              <a:avLst/>
              <a:gdLst/>
              <a:ahLst/>
              <a:cxnLst>
                <a:cxn ang="0">
                  <a:pos x="120" y="24"/>
                </a:cxn>
                <a:cxn ang="0">
                  <a:pos x="87" y="39"/>
                </a:cxn>
                <a:cxn ang="0">
                  <a:pos x="96" y="75"/>
                </a:cxn>
                <a:cxn ang="0">
                  <a:pos x="96" y="108"/>
                </a:cxn>
                <a:cxn ang="0">
                  <a:pos x="93" y="141"/>
                </a:cxn>
                <a:cxn ang="0">
                  <a:pos x="90" y="177"/>
                </a:cxn>
                <a:cxn ang="0">
                  <a:pos x="87" y="216"/>
                </a:cxn>
                <a:cxn ang="0">
                  <a:pos x="87" y="252"/>
                </a:cxn>
                <a:cxn ang="0">
                  <a:pos x="9" y="348"/>
                </a:cxn>
                <a:cxn ang="0">
                  <a:pos x="174" y="369"/>
                </a:cxn>
                <a:cxn ang="0">
                  <a:pos x="6" y="390"/>
                </a:cxn>
                <a:cxn ang="0">
                  <a:pos x="90" y="360"/>
                </a:cxn>
                <a:cxn ang="0">
                  <a:pos x="90" y="387"/>
                </a:cxn>
                <a:cxn ang="0">
                  <a:pos x="36" y="477"/>
                </a:cxn>
                <a:cxn ang="0">
                  <a:pos x="171" y="513"/>
                </a:cxn>
                <a:cxn ang="0">
                  <a:pos x="54" y="489"/>
                </a:cxn>
                <a:cxn ang="0">
                  <a:pos x="144" y="489"/>
                </a:cxn>
                <a:cxn ang="0">
                  <a:pos x="30" y="486"/>
                </a:cxn>
                <a:cxn ang="0">
                  <a:pos x="81" y="381"/>
                </a:cxn>
                <a:cxn ang="0">
                  <a:pos x="87" y="369"/>
                </a:cxn>
                <a:cxn ang="0">
                  <a:pos x="0" y="381"/>
                </a:cxn>
                <a:cxn ang="0">
                  <a:pos x="159" y="357"/>
                </a:cxn>
                <a:cxn ang="0">
                  <a:pos x="6" y="351"/>
                </a:cxn>
                <a:cxn ang="0">
                  <a:pos x="87" y="243"/>
                </a:cxn>
                <a:cxn ang="0">
                  <a:pos x="87" y="222"/>
                </a:cxn>
                <a:cxn ang="0">
                  <a:pos x="84" y="171"/>
                </a:cxn>
                <a:cxn ang="0">
                  <a:pos x="90" y="147"/>
                </a:cxn>
                <a:cxn ang="0">
                  <a:pos x="9" y="168"/>
                </a:cxn>
                <a:cxn ang="0">
                  <a:pos x="150" y="132"/>
                </a:cxn>
                <a:cxn ang="0">
                  <a:pos x="0" y="126"/>
                </a:cxn>
                <a:cxn ang="0">
                  <a:pos x="72" y="36"/>
                </a:cxn>
                <a:cxn ang="0">
                  <a:pos x="114" y="24"/>
                </a:cxn>
              </a:cxnLst>
              <a:rect l="0" t="0" r="r" b="b"/>
              <a:pathLst>
                <a:path w="177" h="513">
                  <a:moveTo>
                    <a:pt x="90" y="0"/>
                  </a:moveTo>
                  <a:cubicBezTo>
                    <a:pt x="101" y="4"/>
                    <a:pt x="111" y="15"/>
                    <a:pt x="120" y="24"/>
                  </a:cubicBezTo>
                  <a:lnTo>
                    <a:pt x="165" y="87"/>
                  </a:lnTo>
                  <a:cubicBezTo>
                    <a:pt x="86" y="42"/>
                    <a:pt x="87" y="72"/>
                    <a:pt x="87" y="39"/>
                  </a:cubicBezTo>
                  <a:lnTo>
                    <a:pt x="15" y="111"/>
                  </a:lnTo>
                  <a:lnTo>
                    <a:pt x="96" y="75"/>
                  </a:lnTo>
                  <a:lnTo>
                    <a:pt x="165" y="150"/>
                  </a:lnTo>
                  <a:lnTo>
                    <a:pt x="96" y="108"/>
                  </a:lnTo>
                  <a:lnTo>
                    <a:pt x="24" y="174"/>
                  </a:lnTo>
                  <a:lnTo>
                    <a:pt x="93" y="141"/>
                  </a:lnTo>
                  <a:lnTo>
                    <a:pt x="168" y="228"/>
                  </a:lnTo>
                  <a:lnTo>
                    <a:pt x="90" y="177"/>
                  </a:lnTo>
                  <a:lnTo>
                    <a:pt x="24" y="234"/>
                  </a:lnTo>
                  <a:lnTo>
                    <a:pt x="87" y="216"/>
                  </a:lnTo>
                  <a:lnTo>
                    <a:pt x="177" y="303"/>
                  </a:lnTo>
                  <a:lnTo>
                    <a:pt x="87" y="252"/>
                  </a:lnTo>
                  <a:lnTo>
                    <a:pt x="9" y="318"/>
                  </a:lnTo>
                  <a:lnTo>
                    <a:pt x="9" y="348"/>
                  </a:lnTo>
                  <a:lnTo>
                    <a:pt x="87" y="291"/>
                  </a:lnTo>
                  <a:lnTo>
                    <a:pt x="174" y="369"/>
                  </a:lnTo>
                  <a:lnTo>
                    <a:pt x="87" y="321"/>
                  </a:lnTo>
                  <a:lnTo>
                    <a:pt x="6" y="390"/>
                  </a:lnTo>
                  <a:lnTo>
                    <a:pt x="12" y="417"/>
                  </a:lnTo>
                  <a:lnTo>
                    <a:pt x="90" y="360"/>
                  </a:lnTo>
                  <a:lnTo>
                    <a:pt x="177" y="444"/>
                  </a:lnTo>
                  <a:lnTo>
                    <a:pt x="90" y="387"/>
                  </a:lnTo>
                  <a:lnTo>
                    <a:pt x="18" y="468"/>
                  </a:lnTo>
                  <a:lnTo>
                    <a:pt x="36" y="477"/>
                  </a:lnTo>
                  <a:lnTo>
                    <a:pt x="93" y="429"/>
                  </a:lnTo>
                  <a:lnTo>
                    <a:pt x="171" y="513"/>
                  </a:lnTo>
                  <a:lnTo>
                    <a:pt x="93" y="459"/>
                  </a:lnTo>
                  <a:lnTo>
                    <a:pt x="54" y="489"/>
                  </a:lnTo>
                  <a:lnTo>
                    <a:pt x="84" y="456"/>
                  </a:lnTo>
                  <a:lnTo>
                    <a:pt x="144" y="489"/>
                  </a:lnTo>
                  <a:lnTo>
                    <a:pt x="93" y="432"/>
                  </a:lnTo>
                  <a:lnTo>
                    <a:pt x="30" y="486"/>
                  </a:lnTo>
                  <a:lnTo>
                    <a:pt x="6" y="477"/>
                  </a:lnTo>
                  <a:lnTo>
                    <a:pt x="81" y="381"/>
                  </a:lnTo>
                  <a:lnTo>
                    <a:pt x="153" y="420"/>
                  </a:lnTo>
                  <a:lnTo>
                    <a:pt x="87" y="369"/>
                  </a:lnTo>
                  <a:lnTo>
                    <a:pt x="3" y="426"/>
                  </a:lnTo>
                  <a:lnTo>
                    <a:pt x="0" y="381"/>
                  </a:lnTo>
                  <a:lnTo>
                    <a:pt x="84" y="312"/>
                  </a:lnTo>
                  <a:lnTo>
                    <a:pt x="159" y="357"/>
                  </a:lnTo>
                  <a:lnTo>
                    <a:pt x="90" y="297"/>
                  </a:lnTo>
                  <a:lnTo>
                    <a:pt x="6" y="351"/>
                  </a:lnTo>
                  <a:lnTo>
                    <a:pt x="0" y="309"/>
                  </a:lnTo>
                  <a:lnTo>
                    <a:pt x="87" y="243"/>
                  </a:lnTo>
                  <a:lnTo>
                    <a:pt x="156" y="282"/>
                  </a:lnTo>
                  <a:lnTo>
                    <a:pt x="87" y="222"/>
                  </a:lnTo>
                  <a:lnTo>
                    <a:pt x="12" y="249"/>
                  </a:lnTo>
                  <a:lnTo>
                    <a:pt x="84" y="171"/>
                  </a:lnTo>
                  <a:lnTo>
                    <a:pt x="147" y="204"/>
                  </a:lnTo>
                  <a:lnTo>
                    <a:pt x="90" y="147"/>
                  </a:lnTo>
                  <a:lnTo>
                    <a:pt x="9" y="189"/>
                  </a:lnTo>
                  <a:lnTo>
                    <a:pt x="9" y="168"/>
                  </a:lnTo>
                  <a:lnTo>
                    <a:pt x="99" y="93"/>
                  </a:lnTo>
                  <a:lnTo>
                    <a:pt x="150" y="132"/>
                  </a:lnTo>
                  <a:lnTo>
                    <a:pt x="99" y="84"/>
                  </a:lnTo>
                  <a:lnTo>
                    <a:pt x="0" y="126"/>
                  </a:lnTo>
                  <a:lnTo>
                    <a:pt x="9" y="102"/>
                  </a:lnTo>
                  <a:lnTo>
                    <a:pt x="72" y="36"/>
                  </a:lnTo>
                  <a:lnTo>
                    <a:pt x="150" y="69"/>
                  </a:lnTo>
                  <a:lnTo>
                    <a:pt x="114" y="24"/>
                  </a:lnTo>
                  <a:lnTo>
                    <a:pt x="78" y="3"/>
                  </a:lnTo>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199" name="Freeform 35"/>
            <p:cNvSpPr>
              <a:spLocks/>
            </p:cNvSpPr>
            <p:nvPr/>
          </p:nvSpPr>
          <p:spPr bwMode="auto">
            <a:xfrm>
              <a:off x="4795" y="584"/>
              <a:ext cx="9" cy="19"/>
            </a:xfrm>
            <a:custGeom>
              <a:avLst/>
              <a:gdLst/>
              <a:ahLst/>
              <a:cxnLst>
                <a:cxn ang="0">
                  <a:pos x="0" y="120"/>
                </a:cxn>
                <a:cxn ang="0">
                  <a:pos x="57" y="120"/>
                </a:cxn>
                <a:cxn ang="0">
                  <a:pos x="57" y="0"/>
                </a:cxn>
                <a:cxn ang="0">
                  <a:pos x="3" y="0"/>
                </a:cxn>
                <a:cxn ang="0">
                  <a:pos x="0" y="120"/>
                </a:cxn>
              </a:cxnLst>
              <a:rect l="0" t="0" r="r" b="b"/>
              <a:pathLst>
                <a:path w="57" h="120">
                  <a:moveTo>
                    <a:pt x="0" y="120"/>
                  </a:moveTo>
                  <a:lnTo>
                    <a:pt x="57" y="120"/>
                  </a:lnTo>
                  <a:lnTo>
                    <a:pt x="57" y="0"/>
                  </a:lnTo>
                  <a:lnTo>
                    <a:pt x="3" y="0"/>
                  </a:lnTo>
                  <a:lnTo>
                    <a:pt x="0" y="120"/>
                  </a:lnTo>
                  <a:close/>
                </a:path>
              </a:pathLst>
            </a:custGeom>
            <a:solidFill>
              <a:srgbClr val="C68F36"/>
            </a:solidFill>
            <a:ln w="12700" cap="flat" cmpd="sng">
              <a:noFill/>
              <a:prstDash val="solid"/>
              <a:round/>
              <a:headEnd/>
              <a:tailEnd/>
            </a:ln>
            <a:effectLst/>
          </p:spPr>
          <p:txBody>
            <a:bodyPr wrap="none" lIns="90000" tIns="46800" rIns="90000" bIns="46800" anchor="ctr">
              <a:spAutoFit/>
            </a:bodyPr>
            <a:lstStyle/>
            <a:p>
              <a:endParaRPr lang="de-DE"/>
            </a:p>
          </p:txBody>
        </p:sp>
        <p:sp>
          <p:nvSpPr>
            <p:cNvPr id="200" name="Freeform 36"/>
            <p:cNvSpPr>
              <a:spLocks/>
            </p:cNvSpPr>
            <p:nvPr/>
          </p:nvSpPr>
          <p:spPr bwMode="auto">
            <a:xfrm>
              <a:off x="4788" y="614"/>
              <a:ext cx="9" cy="8"/>
            </a:xfrm>
            <a:custGeom>
              <a:avLst/>
              <a:gdLst/>
              <a:ahLst/>
              <a:cxnLst>
                <a:cxn ang="0">
                  <a:pos x="0" y="0"/>
                </a:cxn>
                <a:cxn ang="0">
                  <a:pos x="0" y="45"/>
                </a:cxn>
                <a:cxn ang="0">
                  <a:pos x="54" y="48"/>
                </a:cxn>
                <a:cxn ang="0">
                  <a:pos x="57" y="3"/>
                </a:cxn>
                <a:cxn ang="0">
                  <a:pos x="0" y="0"/>
                </a:cxn>
              </a:cxnLst>
              <a:rect l="0" t="0" r="r" b="b"/>
              <a:pathLst>
                <a:path w="57" h="48">
                  <a:moveTo>
                    <a:pt x="0" y="0"/>
                  </a:moveTo>
                  <a:lnTo>
                    <a:pt x="0" y="45"/>
                  </a:lnTo>
                  <a:lnTo>
                    <a:pt x="54" y="48"/>
                  </a:lnTo>
                  <a:lnTo>
                    <a:pt x="57" y="3"/>
                  </a:lnTo>
                  <a:lnTo>
                    <a:pt x="0" y="0"/>
                  </a:lnTo>
                  <a:close/>
                </a:path>
              </a:pathLst>
            </a:custGeom>
            <a:solidFill>
              <a:srgbClr val="C68F36"/>
            </a:solidFill>
            <a:ln w="12700" cap="flat" cmpd="sng">
              <a:noFill/>
              <a:prstDash val="solid"/>
              <a:round/>
              <a:headEnd/>
              <a:tailEnd/>
            </a:ln>
            <a:effectLst/>
          </p:spPr>
          <p:txBody>
            <a:bodyPr wrap="none" lIns="90000" tIns="46800" rIns="90000" bIns="46800" anchor="ctr">
              <a:spAutoFit/>
            </a:bodyPr>
            <a:lstStyle/>
            <a:p>
              <a:endParaRPr lang="de-DE"/>
            </a:p>
          </p:txBody>
        </p:sp>
        <p:sp>
          <p:nvSpPr>
            <p:cNvPr id="201" name="Freeform 37"/>
            <p:cNvSpPr>
              <a:spLocks/>
            </p:cNvSpPr>
            <p:nvPr/>
          </p:nvSpPr>
          <p:spPr bwMode="auto">
            <a:xfrm>
              <a:off x="4737" y="618"/>
              <a:ext cx="51" cy="38"/>
            </a:xfrm>
            <a:custGeom>
              <a:avLst/>
              <a:gdLst/>
              <a:ahLst/>
              <a:cxnLst>
                <a:cxn ang="0">
                  <a:pos x="0" y="9"/>
                </a:cxn>
                <a:cxn ang="0">
                  <a:pos x="30" y="60"/>
                </a:cxn>
                <a:cxn ang="0">
                  <a:pos x="129" y="138"/>
                </a:cxn>
                <a:cxn ang="0">
                  <a:pos x="162" y="105"/>
                </a:cxn>
                <a:cxn ang="0">
                  <a:pos x="165" y="204"/>
                </a:cxn>
                <a:cxn ang="0">
                  <a:pos x="174" y="210"/>
                </a:cxn>
                <a:cxn ang="0">
                  <a:pos x="171" y="99"/>
                </a:cxn>
                <a:cxn ang="0">
                  <a:pos x="198" y="105"/>
                </a:cxn>
                <a:cxn ang="0">
                  <a:pos x="198" y="207"/>
                </a:cxn>
                <a:cxn ang="0">
                  <a:pos x="213" y="225"/>
                </a:cxn>
                <a:cxn ang="0">
                  <a:pos x="210" y="216"/>
                </a:cxn>
                <a:cxn ang="0">
                  <a:pos x="207" y="201"/>
                </a:cxn>
                <a:cxn ang="0">
                  <a:pos x="207" y="114"/>
                </a:cxn>
                <a:cxn ang="0">
                  <a:pos x="219" y="114"/>
                </a:cxn>
                <a:cxn ang="0">
                  <a:pos x="192" y="84"/>
                </a:cxn>
                <a:cxn ang="0">
                  <a:pos x="225" y="45"/>
                </a:cxn>
                <a:cxn ang="0">
                  <a:pos x="300" y="123"/>
                </a:cxn>
                <a:cxn ang="0">
                  <a:pos x="267" y="180"/>
                </a:cxn>
                <a:cxn ang="0">
                  <a:pos x="228" y="180"/>
                </a:cxn>
                <a:cxn ang="0">
                  <a:pos x="225" y="207"/>
                </a:cxn>
                <a:cxn ang="0">
                  <a:pos x="315" y="195"/>
                </a:cxn>
                <a:cxn ang="0">
                  <a:pos x="258" y="237"/>
                </a:cxn>
                <a:cxn ang="0">
                  <a:pos x="276" y="237"/>
                </a:cxn>
                <a:cxn ang="0">
                  <a:pos x="321" y="198"/>
                </a:cxn>
                <a:cxn ang="0">
                  <a:pos x="279" y="186"/>
                </a:cxn>
                <a:cxn ang="0">
                  <a:pos x="315" y="120"/>
                </a:cxn>
                <a:cxn ang="0">
                  <a:pos x="222" y="30"/>
                </a:cxn>
                <a:cxn ang="0">
                  <a:pos x="234" y="27"/>
                </a:cxn>
                <a:cxn ang="0">
                  <a:pos x="315" y="108"/>
                </a:cxn>
                <a:cxn ang="0">
                  <a:pos x="312" y="90"/>
                </a:cxn>
                <a:cxn ang="0">
                  <a:pos x="225" y="0"/>
                </a:cxn>
                <a:cxn ang="0">
                  <a:pos x="210" y="45"/>
                </a:cxn>
                <a:cxn ang="0">
                  <a:pos x="183" y="75"/>
                </a:cxn>
                <a:cxn ang="0">
                  <a:pos x="120" y="30"/>
                </a:cxn>
                <a:cxn ang="0">
                  <a:pos x="153" y="54"/>
                </a:cxn>
                <a:cxn ang="0">
                  <a:pos x="171" y="84"/>
                </a:cxn>
                <a:cxn ang="0">
                  <a:pos x="126" y="120"/>
                </a:cxn>
                <a:cxn ang="0">
                  <a:pos x="78" y="81"/>
                </a:cxn>
                <a:cxn ang="0">
                  <a:pos x="105" y="30"/>
                </a:cxn>
                <a:cxn ang="0">
                  <a:pos x="0" y="9"/>
                </a:cxn>
              </a:cxnLst>
              <a:rect l="0" t="0" r="r" b="b"/>
              <a:pathLst>
                <a:path w="321" h="237">
                  <a:moveTo>
                    <a:pt x="0" y="9"/>
                  </a:moveTo>
                  <a:cubicBezTo>
                    <a:pt x="5" y="23"/>
                    <a:pt x="19" y="49"/>
                    <a:pt x="30" y="60"/>
                  </a:cubicBezTo>
                  <a:lnTo>
                    <a:pt x="129" y="138"/>
                  </a:lnTo>
                  <a:lnTo>
                    <a:pt x="162" y="105"/>
                  </a:lnTo>
                  <a:cubicBezTo>
                    <a:pt x="163" y="138"/>
                    <a:pt x="161" y="171"/>
                    <a:pt x="165" y="204"/>
                  </a:cubicBezTo>
                  <a:cubicBezTo>
                    <a:pt x="165" y="208"/>
                    <a:pt x="174" y="210"/>
                    <a:pt x="174" y="210"/>
                  </a:cubicBezTo>
                  <a:lnTo>
                    <a:pt x="171" y="99"/>
                  </a:lnTo>
                  <a:lnTo>
                    <a:pt x="198" y="105"/>
                  </a:lnTo>
                  <a:lnTo>
                    <a:pt x="198" y="207"/>
                  </a:lnTo>
                  <a:cubicBezTo>
                    <a:pt x="203" y="213"/>
                    <a:pt x="207" y="220"/>
                    <a:pt x="213" y="225"/>
                  </a:cubicBezTo>
                  <a:cubicBezTo>
                    <a:pt x="216" y="227"/>
                    <a:pt x="211" y="219"/>
                    <a:pt x="210" y="216"/>
                  </a:cubicBezTo>
                  <a:cubicBezTo>
                    <a:pt x="209" y="211"/>
                    <a:pt x="207" y="201"/>
                    <a:pt x="207" y="201"/>
                  </a:cubicBezTo>
                  <a:lnTo>
                    <a:pt x="207" y="114"/>
                  </a:lnTo>
                  <a:cubicBezTo>
                    <a:pt x="239" y="173"/>
                    <a:pt x="219" y="140"/>
                    <a:pt x="219" y="114"/>
                  </a:cubicBezTo>
                  <a:lnTo>
                    <a:pt x="192" y="84"/>
                  </a:lnTo>
                  <a:lnTo>
                    <a:pt x="225" y="45"/>
                  </a:lnTo>
                  <a:lnTo>
                    <a:pt x="300" y="123"/>
                  </a:lnTo>
                  <a:lnTo>
                    <a:pt x="267" y="180"/>
                  </a:lnTo>
                  <a:lnTo>
                    <a:pt x="228" y="180"/>
                  </a:lnTo>
                  <a:cubicBezTo>
                    <a:pt x="227" y="189"/>
                    <a:pt x="225" y="207"/>
                    <a:pt x="225" y="207"/>
                  </a:cubicBezTo>
                  <a:lnTo>
                    <a:pt x="315" y="195"/>
                  </a:lnTo>
                  <a:lnTo>
                    <a:pt x="258" y="237"/>
                  </a:lnTo>
                  <a:lnTo>
                    <a:pt x="276" y="237"/>
                  </a:lnTo>
                  <a:lnTo>
                    <a:pt x="321" y="198"/>
                  </a:lnTo>
                  <a:lnTo>
                    <a:pt x="279" y="186"/>
                  </a:lnTo>
                  <a:lnTo>
                    <a:pt x="315" y="120"/>
                  </a:lnTo>
                  <a:cubicBezTo>
                    <a:pt x="284" y="90"/>
                    <a:pt x="250" y="62"/>
                    <a:pt x="222" y="30"/>
                  </a:cubicBezTo>
                  <a:cubicBezTo>
                    <a:pt x="219" y="27"/>
                    <a:pt x="231" y="24"/>
                    <a:pt x="234" y="27"/>
                  </a:cubicBezTo>
                  <a:cubicBezTo>
                    <a:pt x="261" y="54"/>
                    <a:pt x="286" y="83"/>
                    <a:pt x="315" y="108"/>
                  </a:cubicBezTo>
                  <a:cubicBezTo>
                    <a:pt x="320" y="112"/>
                    <a:pt x="312" y="90"/>
                    <a:pt x="312" y="90"/>
                  </a:cubicBezTo>
                  <a:lnTo>
                    <a:pt x="225" y="0"/>
                  </a:lnTo>
                  <a:lnTo>
                    <a:pt x="210" y="45"/>
                  </a:lnTo>
                  <a:lnTo>
                    <a:pt x="183" y="75"/>
                  </a:lnTo>
                  <a:cubicBezTo>
                    <a:pt x="136" y="25"/>
                    <a:pt x="162" y="30"/>
                    <a:pt x="120" y="30"/>
                  </a:cubicBezTo>
                  <a:lnTo>
                    <a:pt x="153" y="54"/>
                  </a:lnTo>
                  <a:lnTo>
                    <a:pt x="171" y="84"/>
                  </a:lnTo>
                  <a:cubicBezTo>
                    <a:pt x="128" y="124"/>
                    <a:pt x="143" y="137"/>
                    <a:pt x="126" y="120"/>
                  </a:cubicBezTo>
                  <a:lnTo>
                    <a:pt x="78" y="81"/>
                  </a:lnTo>
                  <a:lnTo>
                    <a:pt x="105" y="30"/>
                  </a:lnTo>
                  <a:lnTo>
                    <a:pt x="0" y="9"/>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202" name="Freeform 38"/>
            <p:cNvSpPr>
              <a:spLocks/>
            </p:cNvSpPr>
            <p:nvPr/>
          </p:nvSpPr>
          <p:spPr bwMode="auto">
            <a:xfrm>
              <a:off x="4782" y="571"/>
              <a:ext cx="50" cy="39"/>
            </a:xfrm>
            <a:custGeom>
              <a:avLst/>
              <a:gdLst/>
              <a:ahLst/>
              <a:cxnLst>
                <a:cxn ang="0">
                  <a:pos x="136" y="66"/>
                </a:cxn>
                <a:cxn ang="0">
                  <a:pos x="148" y="45"/>
                </a:cxn>
                <a:cxn ang="0">
                  <a:pos x="319" y="0"/>
                </a:cxn>
                <a:cxn ang="0">
                  <a:pos x="304" y="33"/>
                </a:cxn>
                <a:cxn ang="0">
                  <a:pos x="109" y="153"/>
                </a:cxn>
                <a:cxn ang="0">
                  <a:pos x="232" y="78"/>
                </a:cxn>
                <a:cxn ang="0">
                  <a:pos x="124" y="90"/>
                </a:cxn>
                <a:cxn ang="0">
                  <a:pos x="100" y="84"/>
                </a:cxn>
                <a:cxn ang="0">
                  <a:pos x="229" y="75"/>
                </a:cxn>
                <a:cxn ang="0">
                  <a:pos x="280" y="36"/>
                </a:cxn>
                <a:cxn ang="0">
                  <a:pos x="298" y="27"/>
                </a:cxn>
                <a:cxn ang="0">
                  <a:pos x="292" y="9"/>
                </a:cxn>
                <a:cxn ang="0">
                  <a:pos x="121" y="60"/>
                </a:cxn>
                <a:cxn ang="0">
                  <a:pos x="136" y="66"/>
                </a:cxn>
              </a:cxnLst>
              <a:rect l="0" t="0" r="r" b="b"/>
              <a:pathLst>
                <a:path w="319" h="242">
                  <a:moveTo>
                    <a:pt x="136" y="66"/>
                  </a:moveTo>
                  <a:cubicBezTo>
                    <a:pt x="140" y="59"/>
                    <a:pt x="143" y="50"/>
                    <a:pt x="148" y="45"/>
                  </a:cubicBezTo>
                  <a:lnTo>
                    <a:pt x="319" y="0"/>
                  </a:lnTo>
                  <a:lnTo>
                    <a:pt x="304" y="33"/>
                  </a:lnTo>
                  <a:cubicBezTo>
                    <a:pt x="0" y="242"/>
                    <a:pt x="121" y="145"/>
                    <a:pt x="109" y="153"/>
                  </a:cubicBezTo>
                  <a:lnTo>
                    <a:pt x="232" y="78"/>
                  </a:lnTo>
                  <a:lnTo>
                    <a:pt x="124" y="90"/>
                  </a:lnTo>
                  <a:lnTo>
                    <a:pt x="100" y="84"/>
                  </a:lnTo>
                  <a:lnTo>
                    <a:pt x="229" y="75"/>
                  </a:lnTo>
                  <a:lnTo>
                    <a:pt x="280" y="36"/>
                  </a:lnTo>
                  <a:lnTo>
                    <a:pt x="298" y="27"/>
                  </a:lnTo>
                  <a:lnTo>
                    <a:pt x="292" y="9"/>
                  </a:lnTo>
                  <a:lnTo>
                    <a:pt x="121" y="60"/>
                  </a:lnTo>
                  <a:lnTo>
                    <a:pt x="136" y="66"/>
                  </a:lnTo>
                  <a:close/>
                </a:path>
              </a:pathLst>
            </a:custGeom>
            <a:solidFill>
              <a:srgbClr val="40392E"/>
            </a:solidFill>
            <a:ln w="12700" cap="flat" cmpd="sng">
              <a:noFill/>
              <a:prstDash val="solid"/>
              <a:round/>
              <a:headEnd/>
              <a:tailEnd/>
            </a:ln>
            <a:effectLst/>
          </p:spPr>
          <p:txBody>
            <a:bodyPr wrap="none" lIns="90000" tIns="46800" rIns="90000" bIns="46800" anchor="ctr">
              <a:spAutoFit/>
            </a:bodyPr>
            <a:lstStyle/>
            <a:p>
              <a:endParaRPr lang="de-DE"/>
            </a:p>
          </p:txBody>
        </p:sp>
        <p:sp>
          <p:nvSpPr>
            <p:cNvPr id="203" name="Freeform 39"/>
            <p:cNvSpPr>
              <a:spLocks/>
            </p:cNvSpPr>
            <p:nvPr/>
          </p:nvSpPr>
          <p:spPr bwMode="auto">
            <a:xfrm>
              <a:off x="4660" y="516"/>
              <a:ext cx="10" cy="8"/>
            </a:xfrm>
            <a:custGeom>
              <a:avLst/>
              <a:gdLst/>
              <a:ahLst/>
              <a:cxnLst>
                <a:cxn ang="0">
                  <a:pos x="60" y="18"/>
                </a:cxn>
                <a:cxn ang="0">
                  <a:pos x="42" y="6"/>
                </a:cxn>
                <a:cxn ang="0">
                  <a:pos x="24" y="0"/>
                </a:cxn>
                <a:cxn ang="0">
                  <a:pos x="0" y="15"/>
                </a:cxn>
                <a:cxn ang="0">
                  <a:pos x="27" y="45"/>
                </a:cxn>
                <a:cxn ang="0">
                  <a:pos x="36" y="51"/>
                </a:cxn>
                <a:cxn ang="0">
                  <a:pos x="60" y="18"/>
                </a:cxn>
              </a:cxnLst>
              <a:rect l="0" t="0" r="r" b="b"/>
              <a:pathLst>
                <a:path w="66" h="51">
                  <a:moveTo>
                    <a:pt x="60" y="18"/>
                  </a:moveTo>
                  <a:cubicBezTo>
                    <a:pt x="54" y="14"/>
                    <a:pt x="49" y="8"/>
                    <a:pt x="42" y="6"/>
                  </a:cubicBezTo>
                  <a:cubicBezTo>
                    <a:pt x="36" y="4"/>
                    <a:pt x="24" y="0"/>
                    <a:pt x="24" y="0"/>
                  </a:cubicBezTo>
                  <a:cubicBezTo>
                    <a:pt x="3" y="7"/>
                    <a:pt x="10" y="1"/>
                    <a:pt x="0" y="15"/>
                  </a:cubicBezTo>
                  <a:cubicBezTo>
                    <a:pt x="6" y="32"/>
                    <a:pt x="11" y="34"/>
                    <a:pt x="27" y="45"/>
                  </a:cubicBezTo>
                  <a:cubicBezTo>
                    <a:pt x="30" y="47"/>
                    <a:pt x="36" y="51"/>
                    <a:pt x="36" y="51"/>
                  </a:cubicBezTo>
                  <a:cubicBezTo>
                    <a:pt x="65" y="47"/>
                    <a:pt x="66" y="43"/>
                    <a:pt x="60" y="18"/>
                  </a:cubicBezTo>
                  <a:close/>
                </a:path>
              </a:pathLst>
            </a:custGeom>
            <a:solidFill>
              <a:srgbClr val="D7D8CC"/>
            </a:solidFill>
            <a:ln w="12700" cap="flat" cmpd="sng">
              <a:noFill/>
              <a:prstDash val="solid"/>
              <a:round/>
              <a:headEnd/>
              <a:tailEnd/>
            </a:ln>
            <a:effectLst/>
          </p:spPr>
          <p:txBody>
            <a:bodyPr wrap="none" lIns="90000" tIns="46800" rIns="90000" bIns="46800" anchor="ctr">
              <a:spAutoFit/>
            </a:bodyPr>
            <a:lstStyle/>
            <a:p>
              <a:endParaRPr lang="de-DE"/>
            </a:p>
          </p:txBody>
        </p:sp>
        <p:sp>
          <p:nvSpPr>
            <p:cNvPr id="204" name="Freeform 40"/>
            <p:cNvSpPr>
              <a:spLocks/>
            </p:cNvSpPr>
            <p:nvPr/>
          </p:nvSpPr>
          <p:spPr bwMode="auto">
            <a:xfrm>
              <a:off x="4666" y="528"/>
              <a:ext cx="21" cy="18"/>
            </a:xfrm>
            <a:custGeom>
              <a:avLst/>
              <a:gdLst/>
              <a:ahLst/>
              <a:cxnLst>
                <a:cxn ang="0">
                  <a:pos x="0" y="0"/>
                </a:cxn>
                <a:cxn ang="0">
                  <a:pos x="0" y="48"/>
                </a:cxn>
                <a:cxn ang="0">
                  <a:pos x="30" y="48"/>
                </a:cxn>
                <a:cxn ang="0">
                  <a:pos x="33" y="105"/>
                </a:cxn>
                <a:cxn ang="0">
                  <a:pos x="39" y="96"/>
                </a:cxn>
                <a:cxn ang="0">
                  <a:pos x="48" y="93"/>
                </a:cxn>
                <a:cxn ang="0">
                  <a:pos x="60" y="96"/>
                </a:cxn>
                <a:cxn ang="0">
                  <a:pos x="63" y="105"/>
                </a:cxn>
                <a:cxn ang="0">
                  <a:pos x="66" y="96"/>
                </a:cxn>
                <a:cxn ang="0">
                  <a:pos x="75" y="90"/>
                </a:cxn>
                <a:cxn ang="0">
                  <a:pos x="72" y="81"/>
                </a:cxn>
                <a:cxn ang="0">
                  <a:pos x="81" y="78"/>
                </a:cxn>
                <a:cxn ang="0">
                  <a:pos x="93" y="60"/>
                </a:cxn>
                <a:cxn ang="0">
                  <a:pos x="111" y="54"/>
                </a:cxn>
                <a:cxn ang="0">
                  <a:pos x="108" y="69"/>
                </a:cxn>
                <a:cxn ang="0">
                  <a:pos x="117" y="66"/>
                </a:cxn>
                <a:cxn ang="0">
                  <a:pos x="126" y="72"/>
                </a:cxn>
                <a:cxn ang="0">
                  <a:pos x="102" y="54"/>
                </a:cxn>
                <a:cxn ang="0">
                  <a:pos x="69" y="57"/>
                </a:cxn>
                <a:cxn ang="0">
                  <a:pos x="66" y="12"/>
                </a:cxn>
                <a:cxn ang="0">
                  <a:pos x="3" y="0"/>
                </a:cxn>
                <a:cxn ang="0">
                  <a:pos x="0" y="0"/>
                </a:cxn>
              </a:cxnLst>
              <a:rect l="0" t="0" r="r" b="b"/>
              <a:pathLst>
                <a:path w="132" h="109">
                  <a:moveTo>
                    <a:pt x="0" y="0"/>
                  </a:moveTo>
                  <a:lnTo>
                    <a:pt x="0" y="48"/>
                  </a:lnTo>
                  <a:lnTo>
                    <a:pt x="30" y="48"/>
                  </a:lnTo>
                  <a:cubicBezTo>
                    <a:pt x="31" y="67"/>
                    <a:pt x="29" y="86"/>
                    <a:pt x="33" y="105"/>
                  </a:cubicBezTo>
                  <a:cubicBezTo>
                    <a:pt x="34" y="109"/>
                    <a:pt x="36" y="98"/>
                    <a:pt x="39" y="96"/>
                  </a:cubicBezTo>
                  <a:cubicBezTo>
                    <a:pt x="41" y="94"/>
                    <a:pt x="45" y="94"/>
                    <a:pt x="48" y="93"/>
                  </a:cubicBezTo>
                  <a:cubicBezTo>
                    <a:pt x="52" y="94"/>
                    <a:pt x="57" y="93"/>
                    <a:pt x="60" y="96"/>
                  </a:cubicBezTo>
                  <a:cubicBezTo>
                    <a:pt x="62" y="98"/>
                    <a:pt x="60" y="105"/>
                    <a:pt x="63" y="105"/>
                  </a:cubicBezTo>
                  <a:cubicBezTo>
                    <a:pt x="66" y="105"/>
                    <a:pt x="64" y="98"/>
                    <a:pt x="66" y="96"/>
                  </a:cubicBezTo>
                  <a:cubicBezTo>
                    <a:pt x="68" y="93"/>
                    <a:pt x="72" y="92"/>
                    <a:pt x="75" y="90"/>
                  </a:cubicBezTo>
                  <a:cubicBezTo>
                    <a:pt x="74" y="87"/>
                    <a:pt x="71" y="84"/>
                    <a:pt x="72" y="81"/>
                  </a:cubicBezTo>
                  <a:cubicBezTo>
                    <a:pt x="73" y="78"/>
                    <a:pt x="79" y="80"/>
                    <a:pt x="81" y="78"/>
                  </a:cubicBezTo>
                  <a:cubicBezTo>
                    <a:pt x="86" y="73"/>
                    <a:pt x="86" y="62"/>
                    <a:pt x="93" y="60"/>
                  </a:cubicBezTo>
                  <a:cubicBezTo>
                    <a:pt x="99" y="58"/>
                    <a:pt x="111" y="54"/>
                    <a:pt x="111" y="54"/>
                  </a:cubicBezTo>
                  <a:cubicBezTo>
                    <a:pt x="105" y="71"/>
                    <a:pt x="90" y="63"/>
                    <a:pt x="108" y="69"/>
                  </a:cubicBezTo>
                  <a:cubicBezTo>
                    <a:pt x="111" y="68"/>
                    <a:pt x="114" y="65"/>
                    <a:pt x="117" y="66"/>
                  </a:cubicBezTo>
                  <a:cubicBezTo>
                    <a:pt x="121" y="67"/>
                    <a:pt x="123" y="75"/>
                    <a:pt x="126" y="72"/>
                  </a:cubicBezTo>
                  <a:cubicBezTo>
                    <a:pt x="132" y="66"/>
                    <a:pt x="104" y="55"/>
                    <a:pt x="102" y="54"/>
                  </a:cubicBezTo>
                  <a:cubicBezTo>
                    <a:pt x="83" y="59"/>
                    <a:pt x="94" y="57"/>
                    <a:pt x="69" y="57"/>
                  </a:cubicBezTo>
                  <a:lnTo>
                    <a:pt x="66" y="12"/>
                  </a:lnTo>
                  <a:lnTo>
                    <a:pt x="3" y="0"/>
                  </a:lnTo>
                  <a:lnTo>
                    <a:pt x="0" y="0"/>
                  </a:lnTo>
                  <a:close/>
                </a:path>
              </a:pathLst>
            </a:custGeom>
            <a:solidFill>
              <a:srgbClr val="E3C799"/>
            </a:solidFill>
            <a:ln w="12700" cap="flat" cmpd="sng">
              <a:noFill/>
              <a:prstDash val="solid"/>
              <a:round/>
              <a:headEnd/>
              <a:tailEnd/>
            </a:ln>
            <a:effectLst/>
          </p:spPr>
          <p:txBody>
            <a:bodyPr wrap="none" lIns="90000" tIns="46800" rIns="90000" bIns="46800" anchor="ctr">
              <a:spAutoFit/>
            </a:bodyPr>
            <a:lstStyle/>
            <a:p>
              <a:endParaRPr lang="de-DE"/>
            </a:p>
          </p:txBody>
        </p:sp>
        <p:sp>
          <p:nvSpPr>
            <p:cNvPr id="205" name="Freeform 41"/>
            <p:cNvSpPr>
              <a:spLocks/>
            </p:cNvSpPr>
            <p:nvPr/>
          </p:nvSpPr>
          <p:spPr bwMode="auto">
            <a:xfrm>
              <a:off x="4689" y="538"/>
              <a:ext cx="13" cy="23"/>
            </a:xfrm>
            <a:custGeom>
              <a:avLst/>
              <a:gdLst/>
              <a:ahLst/>
              <a:cxnLst>
                <a:cxn ang="0">
                  <a:pos x="75" y="6"/>
                </a:cxn>
                <a:cxn ang="0">
                  <a:pos x="21" y="0"/>
                </a:cxn>
                <a:cxn ang="0">
                  <a:pos x="0" y="12"/>
                </a:cxn>
                <a:cxn ang="0">
                  <a:pos x="48" y="27"/>
                </a:cxn>
                <a:cxn ang="0">
                  <a:pos x="63" y="57"/>
                </a:cxn>
                <a:cxn ang="0">
                  <a:pos x="27" y="84"/>
                </a:cxn>
                <a:cxn ang="0">
                  <a:pos x="63" y="141"/>
                </a:cxn>
                <a:cxn ang="0">
                  <a:pos x="84" y="144"/>
                </a:cxn>
                <a:cxn ang="0">
                  <a:pos x="75" y="6"/>
                </a:cxn>
              </a:cxnLst>
              <a:rect l="0" t="0" r="r" b="b"/>
              <a:pathLst>
                <a:path w="84" h="144">
                  <a:moveTo>
                    <a:pt x="75" y="6"/>
                  </a:moveTo>
                  <a:lnTo>
                    <a:pt x="21" y="0"/>
                  </a:lnTo>
                  <a:cubicBezTo>
                    <a:pt x="14" y="4"/>
                    <a:pt x="1" y="4"/>
                    <a:pt x="0" y="12"/>
                  </a:cubicBezTo>
                  <a:cubicBezTo>
                    <a:pt x="0" y="13"/>
                    <a:pt x="42" y="25"/>
                    <a:pt x="48" y="27"/>
                  </a:cubicBezTo>
                  <a:cubicBezTo>
                    <a:pt x="55" y="37"/>
                    <a:pt x="56" y="47"/>
                    <a:pt x="63" y="57"/>
                  </a:cubicBezTo>
                  <a:cubicBezTo>
                    <a:pt x="54" y="70"/>
                    <a:pt x="41" y="77"/>
                    <a:pt x="27" y="84"/>
                  </a:cubicBezTo>
                  <a:lnTo>
                    <a:pt x="63" y="141"/>
                  </a:lnTo>
                  <a:lnTo>
                    <a:pt x="84" y="144"/>
                  </a:lnTo>
                  <a:lnTo>
                    <a:pt x="75" y="6"/>
                  </a:lnTo>
                  <a:close/>
                </a:path>
              </a:pathLst>
            </a:custGeom>
            <a:solidFill>
              <a:srgbClr val="E3C799"/>
            </a:solidFill>
            <a:ln w="12700" cap="flat" cmpd="sng">
              <a:noFill/>
              <a:prstDash val="solid"/>
              <a:round/>
              <a:headEnd/>
              <a:tailEnd/>
            </a:ln>
            <a:effectLst/>
          </p:spPr>
          <p:txBody>
            <a:bodyPr wrap="none" lIns="90000" tIns="46800" rIns="90000" bIns="46800" anchor="ctr">
              <a:spAutoFit/>
            </a:bodyPr>
            <a:lstStyle/>
            <a:p>
              <a:endParaRPr lang="de-DE"/>
            </a:p>
          </p:txBody>
        </p:sp>
        <p:sp>
          <p:nvSpPr>
            <p:cNvPr id="206" name="Freeform 42"/>
            <p:cNvSpPr>
              <a:spLocks/>
            </p:cNvSpPr>
            <p:nvPr/>
          </p:nvSpPr>
          <p:spPr bwMode="auto">
            <a:xfrm>
              <a:off x="4671" y="546"/>
              <a:ext cx="31" cy="23"/>
            </a:xfrm>
            <a:custGeom>
              <a:avLst/>
              <a:gdLst/>
              <a:ahLst/>
              <a:cxnLst>
                <a:cxn ang="0">
                  <a:pos x="57" y="5"/>
                </a:cxn>
                <a:cxn ang="0">
                  <a:pos x="27" y="38"/>
                </a:cxn>
                <a:cxn ang="0">
                  <a:pos x="9" y="50"/>
                </a:cxn>
                <a:cxn ang="0">
                  <a:pos x="0" y="65"/>
                </a:cxn>
                <a:cxn ang="0">
                  <a:pos x="0" y="140"/>
                </a:cxn>
                <a:cxn ang="0">
                  <a:pos x="162" y="146"/>
                </a:cxn>
                <a:cxn ang="0">
                  <a:pos x="192" y="146"/>
                </a:cxn>
                <a:cxn ang="0">
                  <a:pos x="195" y="113"/>
                </a:cxn>
                <a:cxn ang="0">
                  <a:pos x="114" y="107"/>
                </a:cxn>
                <a:cxn ang="0">
                  <a:pos x="114" y="89"/>
                </a:cxn>
                <a:cxn ang="0">
                  <a:pos x="162" y="92"/>
                </a:cxn>
                <a:cxn ang="0">
                  <a:pos x="120" y="47"/>
                </a:cxn>
                <a:cxn ang="0">
                  <a:pos x="39" y="38"/>
                </a:cxn>
                <a:cxn ang="0">
                  <a:pos x="57" y="11"/>
                </a:cxn>
                <a:cxn ang="0">
                  <a:pos x="57" y="5"/>
                </a:cxn>
              </a:cxnLst>
              <a:rect l="0" t="0" r="r" b="b"/>
              <a:pathLst>
                <a:path w="195" h="151">
                  <a:moveTo>
                    <a:pt x="57" y="5"/>
                  </a:moveTo>
                  <a:cubicBezTo>
                    <a:pt x="44" y="18"/>
                    <a:pt x="37" y="22"/>
                    <a:pt x="27" y="38"/>
                  </a:cubicBezTo>
                  <a:cubicBezTo>
                    <a:pt x="23" y="44"/>
                    <a:pt x="9" y="50"/>
                    <a:pt x="9" y="50"/>
                  </a:cubicBezTo>
                  <a:cubicBezTo>
                    <a:pt x="5" y="62"/>
                    <a:pt x="8" y="57"/>
                    <a:pt x="0" y="65"/>
                  </a:cubicBezTo>
                  <a:lnTo>
                    <a:pt x="0" y="140"/>
                  </a:lnTo>
                  <a:cubicBezTo>
                    <a:pt x="42" y="140"/>
                    <a:pt x="130" y="145"/>
                    <a:pt x="162" y="146"/>
                  </a:cubicBezTo>
                  <a:cubicBezTo>
                    <a:pt x="194" y="147"/>
                    <a:pt x="187" y="151"/>
                    <a:pt x="192" y="146"/>
                  </a:cubicBezTo>
                  <a:lnTo>
                    <a:pt x="195" y="113"/>
                  </a:lnTo>
                  <a:lnTo>
                    <a:pt x="114" y="107"/>
                  </a:lnTo>
                  <a:lnTo>
                    <a:pt x="114" y="89"/>
                  </a:lnTo>
                  <a:lnTo>
                    <a:pt x="162" y="92"/>
                  </a:lnTo>
                  <a:lnTo>
                    <a:pt x="120" y="47"/>
                  </a:lnTo>
                  <a:cubicBezTo>
                    <a:pt x="88" y="45"/>
                    <a:pt x="69" y="42"/>
                    <a:pt x="39" y="38"/>
                  </a:cubicBezTo>
                  <a:cubicBezTo>
                    <a:pt x="42" y="24"/>
                    <a:pt x="45" y="19"/>
                    <a:pt x="57" y="11"/>
                  </a:cubicBezTo>
                  <a:cubicBezTo>
                    <a:pt x="60" y="1"/>
                    <a:pt x="62" y="0"/>
                    <a:pt x="57" y="5"/>
                  </a:cubicBezTo>
                  <a:close/>
                </a:path>
              </a:pathLst>
            </a:custGeom>
            <a:solidFill>
              <a:srgbClr val="D2B688"/>
            </a:solidFill>
            <a:ln w="12700" cap="flat" cmpd="sng">
              <a:noFill/>
              <a:prstDash val="solid"/>
              <a:round/>
              <a:headEnd/>
              <a:tailEnd/>
            </a:ln>
            <a:effectLst/>
          </p:spPr>
          <p:txBody>
            <a:bodyPr wrap="none" lIns="90000" tIns="46800" rIns="90000" bIns="46800" anchor="ctr">
              <a:spAutoFit/>
            </a:bodyPr>
            <a:lstStyle/>
            <a:p>
              <a:endParaRPr lang="de-DE"/>
            </a:p>
          </p:txBody>
        </p:sp>
        <p:sp>
          <p:nvSpPr>
            <p:cNvPr id="207" name="Freeform 43"/>
            <p:cNvSpPr>
              <a:spLocks/>
            </p:cNvSpPr>
            <p:nvPr/>
          </p:nvSpPr>
          <p:spPr bwMode="auto">
            <a:xfrm>
              <a:off x="4734" y="553"/>
              <a:ext cx="20" cy="8"/>
            </a:xfrm>
            <a:custGeom>
              <a:avLst/>
              <a:gdLst/>
              <a:ahLst/>
              <a:cxnLst>
                <a:cxn ang="0">
                  <a:pos x="54" y="0"/>
                </a:cxn>
                <a:cxn ang="0">
                  <a:pos x="45" y="15"/>
                </a:cxn>
                <a:cxn ang="0">
                  <a:pos x="0" y="9"/>
                </a:cxn>
                <a:cxn ang="0">
                  <a:pos x="3" y="39"/>
                </a:cxn>
                <a:cxn ang="0">
                  <a:pos x="117" y="45"/>
                </a:cxn>
                <a:cxn ang="0">
                  <a:pos x="114" y="36"/>
                </a:cxn>
                <a:cxn ang="0">
                  <a:pos x="114" y="30"/>
                </a:cxn>
                <a:cxn ang="0">
                  <a:pos x="63" y="21"/>
                </a:cxn>
                <a:cxn ang="0">
                  <a:pos x="60" y="3"/>
                </a:cxn>
              </a:cxnLst>
              <a:rect l="0" t="0" r="r" b="b"/>
              <a:pathLst>
                <a:path w="120" h="46">
                  <a:moveTo>
                    <a:pt x="54" y="0"/>
                  </a:moveTo>
                  <a:cubicBezTo>
                    <a:pt x="35" y="5"/>
                    <a:pt x="45" y="1"/>
                    <a:pt x="45" y="15"/>
                  </a:cubicBezTo>
                  <a:lnTo>
                    <a:pt x="0" y="9"/>
                  </a:lnTo>
                  <a:lnTo>
                    <a:pt x="3" y="39"/>
                  </a:lnTo>
                  <a:cubicBezTo>
                    <a:pt x="41" y="41"/>
                    <a:pt x="79" y="46"/>
                    <a:pt x="117" y="45"/>
                  </a:cubicBezTo>
                  <a:cubicBezTo>
                    <a:pt x="120" y="45"/>
                    <a:pt x="115" y="39"/>
                    <a:pt x="114" y="36"/>
                  </a:cubicBezTo>
                  <a:cubicBezTo>
                    <a:pt x="114" y="34"/>
                    <a:pt x="114" y="32"/>
                    <a:pt x="114" y="30"/>
                  </a:cubicBezTo>
                  <a:lnTo>
                    <a:pt x="63" y="21"/>
                  </a:lnTo>
                  <a:lnTo>
                    <a:pt x="60" y="3"/>
                  </a:lnTo>
                </a:path>
              </a:pathLst>
            </a:custGeom>
            <a:solidFill>
              <a:srgbClr val="E3C799"/>
            </a:solidFill>
            <a:ln w="12700" cap="flat" cmpd="sng">
              <a:noFill/>
              <a:prstDash val="solid"/>
              <a:round/>
              <a:headEnd/>
              <a:tailEnd/>
            </a:ln>
            <a:effectLst/>
          </p:spPr>
          <p:txBody>
            <a:bodyPr wrap="none" lIns="90000" tIns="46800" rIns="90000" bIns="46800" anchor="ctr">
              <a:spAutoFit/>
            </a:bodyPr>
            <a:lstStyle/>
            <a:p>
              <a:endParaRPr lang="de-DE"/>
            </a:p>
          </p:txBody>
        </p:sp>
        <p:sp>
          <p:nvSpPr>
            <p:cNvPr id="208" name="Freeform 44"/>
            <p:cNvSpPr>
              <a:spLocks/>
            </p:cNvSpPr>
            <p:nvPr/>
          </p:nvSpPr>
          <p:spPr bwMode="auto">
            <a:xfrm>
              <a:off x="4580" y="564"/>
              <a:ext cx="198" cy="39"/>
            </a:xfrm>
            <a:custGeom>
              <a:avLst/>
              <a:gdLst/>
              <a:ahLst/>
              <a:cxnLst>
                <a:cxn ang="0">
                  <a:pos x="3" y="204"/>
                </a:cxn>
                <a:cxn ang="0">
                  <a:pos x="132" y="192"/>
                </a:cxn>
                <a:cxn ang="0">
                  <a:pos x="510" y="204"/>
                </a:cxn>
                <a:cxn ang="0">
                  <a:pos x="990" y="225"/>
                </a:cxn>
                <a:cxn ang="0">
                  <a:pos x="1158" y="243"/>
                </a:cxn>
                <a:cxn ang="0">
                  <a:pos x="1218" y="228"/>
                </a:cxn>
                <a:cxn ang="0">
                  <a:pos x="1224" y="219"/>
                </a:cxn>
                <a:cxn ang="0">
                  <a:pos x="1233" y="216"/>
                </a:cxn>
                <a:cxn ang="0">
                  <a:pos x="1242" y="201"/>
                </a:cxn>
                <a:cxn ang="0">
                  <a:pos x="1242" y="102"/>
                </a:cxn>
                <a:cxn ang="0">
                  <a:pos x="993" y="54"/>
                </a:cxn>
                <a:cxn ang="0">
                  <a:pos x="228" y="12"/>
                </a:cxn>
                <a:cxn ang="0">
                  <a:pos x="129" y="18"/>
                </a:cxn>
                <a:cxn ang="0">
                  <a:pos x="21" y="36"/>
                </a:cxn>
                <a:cxn ang="0">
                  <a:pos x="0" y="42"/>
                </a:cxn>
                <a:cxn ang="0">
                  <a:pos x="3" y="204"/>
                </a:cxn>
              </a:cxnLst>
              <a:rect l="0" t="0" r="r" b="b"/>
              <a:pathLst>
                <a:path w="1242" h="243">
                  <a:moveTo>
                    <a:pt x="3" y="204"/>
                  </a:moveTo>
                  <a:cubicBezTo>
                    <a:pt x="30" y="198"/>
                    <a:pt x="72" y="192"/>
                    <a:pt x="132" y="192"/>
                  </a:cubicBezTo>
                  <a:cubicBezTo>
                    <a:pt x="243" y="195"/>
                    <a:pt x="367" y="199"/>
                    <a:pt x="510" y="204"/>
                  </a:cubicBezTo>
                  <a:cubicBezTo>
                    <a:pt x="608" y="212"/>
                    <a:pt x="882" y="219"/>
                    <a:pt x="990" y="225"/>
                  </a:cubicBezTo>
                  <a:cubicBezTo>
                    <a:pt x="1098" y="231"/>
                    <a:pt x="1120" y="243"/>
                    <a:pt x="1158" y="243"/>
                  </a:cubicBezTo>
                  <a:cubicBezTo>
                    <a:pt x="1181" y="241"/>
                    <a:pt x="1199" y="241"/>
                    <a:pt x="1218" y="228"/>
                  </a:cubicBezTo>
                  <a:cubicBezTo>
                    <a:pt x="1220" y="225"/>
                    <a:pt x="1221" y="221"/>
                    <a:pt x="1224" y="219"/>
                  </a:cubicBezTo>
                  <a:cubicBezTo>
                    <a:pt x="1226" y="217"/>
                    <a:pt x="1231" y="218"/>
                    <a:pt x="1233" y="216"/>
                  </a:cubicBezTo>
                  <a:cubicBezTo>
                    <a:pt x="1235" y="214"/>
                    <a:pt x="1239" y="204"/>
                    <a:pt x="1242" y="201"/>
                  </a:cubicBezTo>
                  <a:lnTo>
                    <a:pt x="1242" y="102"/>
                  </a:lnTo>
                  <a:lnTo>
                    <a:pt x="993" y="54"/>
                  </a:lnTo>
                  <a:cubicBezTo>
                    <a:pt x="643" y="30"/>
                    <a:pt x="495" y="0"/>
                    <a:pt x="228" y="12"/>
                  </a:cubicBezTo>
                  <a:cubicBezTo>
                    <a:pt x="175" y="20"/>
                    <a:pt x="237" y="11"/>
                    <a:pt x="129" y="18"/>
                  </a:cubicBezTo>
                  <a:cubicBezTo>
                    <a:pt x="92" y="20"/>
                    <a:pt x="57" y="31"/>
                    <a:pt x="21" y="36"/>
                  </a:cubicBezTo>
                  <a:cubicBezTo>
                    <a:pt x="2" y="42"/>
                    <a:pt x="3" y="14"/>
                    <a:pt x="0" y="42"/>
                  </a:cubicBezTo>
                  <a:lnTo>
                    <a:pt x="3" y="204"/>
                  </a:lnTo>
                  <a:close/>
                </a:path>
              </a:pathLst>
            </a:custGeom>
            <a:gradFill rotWithShape="1">
              <a:gsLst>
                <a:gs pos="0">
                  <a:srgbClr val="766B79"/>
                </a:gs>
                <a:gs pos="50000">
                  <a:srgbClr val="DE9A5C"/>
                </a:gs>
                <a:gs pos="100000">
                  <a:srgbClr val="766B79"/>
                </a:gs>
              </a:gsLst>
              <a:lin ang="0" scaled="1"/>
            </a:gradFill>
            <a:ln w="12700" cap="flat" cmpd="sng">
              <a:noFill/>
              <a:prstDash val="solid"/>
              <a:round/>
              <a:headEnd/>
              <a:tailEnd/>
            </a:ln>
            <a:effectLst/>
          </p:spPr>
          <p:txBody>
            <a:bodyPr lIns="90000" tIns="46800" rIns="90000" bIns="46800" anchor="ctr">
              <a:spAutoFit/>
            </a:bodyPr>
            <a:lstStyle/>
            <a:p>
              <a:endParaRPr lang="de-DE"/>
            </a:p>
          </p:txBody>
        </p:sp>
        <p:sp>
          <p:nvSpPr>
            <p:cNvPr id="209" name="Freeform 45"/>
            <p:cNvSpPr>
              <a:spLocks/>
            </p:cNvSpPr>
            <p:nvPr/>
          </p:nvSpPr>
          <p:spPr bwMode="auto">
            <a:xfrm>
              <a:off x="4691" y="537"/>
              <a:ext cx="17" cy="32"/>
            </a:xfrm>
            <a:custGeom>
              <a:avLst/>
              <a:gdLst/>
              <a:ahLst/>
              <a:cxnLst>
                <a:cxn ang="0">
                  <a:pos x="81" y="0"/>
                </a:cxn>
                <a:cxn ang="0">
                  <a:pos x="78" y="144"/>
                </a:cxn>
                <a:cxn ang="0">
                  <a:pos x="21" y="87"/>
                </a:cxn>
                <a:cxn ang="0">
                  <a:pos x="12" y="93"/>
                </a:cxn>
                <a:cxn ang="0">
                  <a:pos x="15" y="102"/>
                </a:cxn>
                <a:cxn ang="0">
                  <a:pos x="66" y="153"/>
                </a:cxn>
                <a:cxn ang="0">
                  <a:pos x="0" y="147"/>
                </a:cxn>
                <a:cxn ang="0">
                  <a:pos x="15" y="165"/>
                </a:cxn>
                <a:cxn ang="0">
                  <a:pos x="78" y="168"/>
                </a:cxn>
                <a:cxn ang="0">
                  <a:pos x="108" y="183"/>
                </a:cxn>
                <a:cxn ang="0">
                  <a:pos x="108" y="30"/>
                </a:cxn>
                <a:cxn ang="0">
                  <a:pos x="84" y="24"/>
                </a:cxn>
                <a:cxn ang="0">
                  <a:pos x="108" y="18"/>
                </a:cxn>
                <a:cxn ang="0">
                  <a:pos x="81" y="0"/>
                </a:cxn>
              </a:cxnLst>
              <a:rect l="0" t="0" r="r" b="b"/>
              <a:pathLst>
                <a:path w="108" h="200">
                  <a:moveTo>
                    <a:pt x="81" y="0"/>
                  </a:moveTo>
                  <a:cubicBezTo>
                    <a:pt x="78" y="152"/>
                    <a:pt x="78" y="200"/>
                    <a:pt x="78" y="144"/>
                  </a:cubicBezTo>
                  <a:lnTo>
                    <a:pt x="21" y="87"/>
                  </a:lnTo>
                  <a:cubicBezTo>
                    <a:pt x="18" y="89"/>
                    <a:pt x="13" y="89"/>
                    <a:pt x="12" y="93"/>
                  </a:cubicBezTo>
                  <a:cubicBezTo>
                    <a:pt x="10" y="103"/>
                    <a:pt x="24" y="102"/>
                    <a:pt x="15" y="102"/>
                  </a:cubicBezTo>
                  <a:lnTo>
                    <a:pt x="66" y="153"/>
                  </a:lnTo>
                  <a:lnTo>
                    <a:pt x="0" y="147"/>
                  </a:lnTo>
                  <a:cubicBezTo>
                    <a:pt x="2" y="156"/>
                    <a:pt x="3" y="165"/>
                    <a:pt x="15" y="165"/>
                  </a:cubicBezTo>
                  <a:lnTo>
                    <a:pt x="78" y="168"/>
                  </a:lnTo>
                  <a:lnTo>
                    <a:pt x="108" y="183"/>
                  </a:lnTo>
                  <a:lnTo>
                    <a:pt x="108" y="30"/>
                  </a:lnTo>
                  <a:lnTo>
                    <a:pt x="84" y="24"/>
                  </a:lnTo>
                  <a:lnTo>
                    <a:pt x="108" y="18"/>
                  </a:lnTo>
                  <a:lnTo>
                    <a:pt x="81" y="0"/>
                  </a:lnTo>
                  <a:close/>
                </a:path>
              </a:pathLst>
            </a:custGeom>
            <a:solidFill>
              <a:srgbClr val="DE9A5C"/>
            </a:solidFill>
            <a:ln w="12700" cap="flat" cmpd="sng">
              <a:noFill/>
              <a:prstDash val="solid"/>
              <a:round/>
              <a:headEnd/>
              <a:tailEnd/>
            </a:ln>
            <a:effectLst/>
          </p:spPr>
          <p:txBody>
            <a:bodyPr wrap="none" lIns="90000" tIns="46800" rIns="90000" bIns="46800" anchor="ctr">
              <a:spAutoFit/>
            </a:bodyPr>
            <a:lstStyle/>
            <a:p>
              <a:endParaRPr lang="de-DE"/>
            </a:p>
          </p:txBody>
        </p:sp>
        <p:sp>
          <p:nvSpPr>
            <p:cNvPr id="210" name="Freeform 46"/>
            <p:cNvSpPr>
              <a:spLocks/>
            </p:cNvSpPr>
            <p:nvPr/>
          </p:nvSpPr>
          <p:spPr bwMode="auto">
            <a:xfrm>
              <a:off x="4750" y="621"/>
              <a:ext cx="48" cy="5"/>
            </a:xfrm>
            <a:custGeom>
              <a:avLst/>
              <a:gdLst/>
              <a:ahLst/>
              <a:cxnLst>
                <a:cxn ang="0">
                  <a:pos x="303" y="18"/>
                </a:cxn>
                <a:cxn ang="0">
                  <a:pos x="6" y="0"/>
                </a:cxn>
                <a:cxn ang="0">
                  <a:pos x="6" y="12"/>
                </a:cxn>
                <a:cxn ang="0">
                  <a:pos x="300" y="30"/>
                </a:cxn>
                <a:cxn ang="0">
                  <a:pos x="303" y="18"/>
                </a:cxn>
              </a:cxnLst>
              <a:rect l="0" t="0" r="r" b="b"/>
              <a:pathLst>
                <a:path w="303" h="30">
                  <a:moveTo>
                    <a:pt x="303" y="18"/>
                  </a:moveTo>
                  <a:cubicBezTo>
                    <a:pt x="203" y="10"/>
                    <a:pt x="106" y="2"/>
                    <a:pt x="6" y="0"/>
                  </a:cubicBezTo>
                  <a:cubicBezTo>
                    <a:pt x="0" y="0"/>
                    <a:pt x="6" y="12"/>
                    <a:pt x="6" y="12"/>
                  </a:cubicBezTo>
                  <a:lnTo>
                    <a:pt x="300" y="30"/>
                  </a:lnTo>
                  <a:lnTo>
                    <a:pt x="303" y="18"/>
                  </a:lnTo>
                  <a:close/>
                </a:path>
              </a:pathLst>
            </a:custGeom>
            <a:solidFill>
              <a:srgbClr val="766B79"/>
            </a:solidFill>
            <a:ln w="12700" cap="flat" cmpd="sng">
              <a:noFill/>
              <a:prstDash val="solid"/>
              <a:round/>
              <a:headEnd/>
              <a:tailEnd/>
            </a:ln>
            <a:effectLst/>
          </p:spPr>
          <p:txBody>
            <a:bodyPr wrap="none" lIns="90000" tIns="46800" rIns="90000" bIns="46800" anchor="ctr">
              <a:spAutoFit/>
            </a:bodyPr>
            <a:lstStyle/>
            <a:p>
              <a:endParaRPr lang="de-DE"/>
            </a:p>
          </p:txBody>
        </p:sp>
        <p:sp>
          <p:nvSpPr>
            <p:cNvPr id="211" name="Freeform 47"/>
            <p:cNvSpPr>
              <a:spLocks/>
            </p:cNvSpPr>
            <p:nvPr/>
          </p:nvSpPr>
          <p:spPr bwMode="auto">
            <a:xfrm>
              <a:off x="4699" y="524"/>
              <a:ext cx="14" cy="10"/>
            </a:xfrm>
            <a:custGeom>
              <a:avLst/>
              <a:gdLst/>
              <a:ahLst/>
              <a:cxnLst>
                <a:cxn ang="0">
                  <a:pos x="0" y="0"/>
                </a:cxn>
                <a:cxn ang="0">
                  <a:pos x="15" y="21"/>
                </a:cxn>
                <a:cxn ang="0">
                  <a:pos x="12" y="12"/>
                </a:cxn>
                <a:cxn ang="0">
                  <a:pos x="21" y="15"/>
                </a:cxn>
                <a:cxn ang="0">
                  <a:pos x="21" y="36"/>
                </a:cxn>
                <a:cxn ang="0">
                  <a:pos x="81" y="39"/>
                </a:cxn>
                <a:cxn ang="0">
                  <a:pos x="33" y="3"/>
                </a:cxn>
                <a:cxn ang="0">
                  <a:pos x="0" y="0"/>
                </a:cxn>
              </a:cxnLst>
              <a:rect l="0" t="0" r="r" b="b"/>
              <a:pathLst>
                <a:path w="93" h="64">
                  <a:moveTo>
                    <a:pt x="0" y="0"/>
                  </a:moveTo>
                  <a:cubicBezTo>
                    <a:pt x="8" y="12"/>
                    <a:pt x="1" y="41"/>
                    <a:pt x="15" y="21"/>
                  </a:cubicBezTo>
                  <a:cubicBezTo>
                    <a:pt x="14" y="18"/>
                    <a:pt x="10" y="14"/>
                    <a:pt x="12" y="12"/>
                  </a:cubicBezTo>
                  <a:cubicBezTo>
                    <a:pt x="14" y="10"/>
                    <a:pt x="20" y="12"/>
                    <a:pt x="21" y="15"/>
                  </a:cubicBezTo>
                  <a:cubicBezTo>
                    <a:pt x="23" y="22"/>
                    <a:pt x="21" y="29"/>
                    <a:pt x="21" y="36"/>
                  </a:cubicBezTo>
                  <a:cubicBezTo>
                    <a:pt x="86" y="45"/>
                    <a:pt x="93" y="64"/>
                    <a:pt x="81" y="39"/>
                  </a:cubicBezTo>
                  <a:cubicBezTo>
                    <a:pt x="63" y="21"/>
                    <a:pt x="47" y="17"/>
                    <a:pt x="33" y="3"/>
                  </a:cubicBezTo>
                  <a:cubicBezTo>
                    <a:pt x="22" y="2"/>
                    <a:pt x="0" y="0"/>
                    <a:pt x="0" y="0"/>
                  </a:cubicBezTo>
                  <a:close/>
                </a:path>
              </a:pathLst>
            </a:custGeom>
            <a:solidFill>
              <a:srgbClr val="C6472E"/>
            </a:solidFill>
            <a:ln w="12700" cap="flat" cmpd="sng">
              <a:noFill/>
              <a:prstDash val="solid"/>
              <a:round/>
              <a:headEnd/>
              <a:tailEnd/>
            </a:ln>
            <a:effectLst/>
          </p:spPr>
          <p:txBody>
            <a:bodyPr wrap="none" lIns="90000" tIns="46800" rIns="90000" bIns="46800" anchor="ctr">
              <a:spAutoFit/>
            </a:bodyPr>
            <a:lstStyle/>
            <a:p>
              <a:endParaRPr lang="de-DE"/>
            </a:p>
          </p:txBody>
        </p:sp>
        <p:sp>
          <p:nvSpPr>
            <p:cNvPr id="212" name="Freeform 48"/>
            <p:cNvSpPr>
              <a:spLocks/>
            </p:cNvSpPr>
            <p:nvPr/>
          </p:nvSpPr>
          <p:spPr bwMode="auto">
            <a:xfrm>
              <a:off x="4681" y="540"/>
              <a:ext cx="19" cy="11"/>
            </a:xfrm>
            <a:custGeom>
              <a:avLst/>
              <a:gdLst/>
              <a:ahLst/>
              <a:cxnLst>
                <a:cxn ang="0">
                  <a:pos x="0" y="12"/>
                </a:cxn>
                <a:cxn ang="0">
                  <a:pos x="27" y="21"/>
                </a:cxn>
                <a:cxn ang="0">
                  <a:pos x="78" y="27"/>
                </a:cxn>
                <a:cxn ang="0">
                  <a:pos x="96" y="33"/>
                </a:cxn>
                <a:cxn ang="0">
                  <a:pos x="69" y="30"/>
                </a:cxn>
                <a:cxn ang="0">
                  <a:pos x="9" y="33"/>
                </a:cxn>
                <a:cxn ang="0">
                  <a:pos x="3" y="42"/>
                </a:cxn>
                <a:cxn ang="0">
                  <a:pos x="12" y="45"/>
                </a:cxn>
                <a:cxn ang="0">
                  <a:pos x="81" y="42"/>
                </a:cxn>
                <a:cxn ang="0">
                  <a:pos x="87" y="57"/>
                </a:cxn>
                <a:cxn ang="0">
                  <a:pos x="27" y="45"/>
                </a:cxn>
                <a:cxn ang="0">
                  <a:pos x="21" y="63"/>
                </a:cxn>
                <a:cxn ang="0">
                  <a:pos x="75" y="66"/>
                </a:cxn>
                <a:cxn ang="0">
                  <a:pos x="93" y="60"/>
                </a:cxn>
                <a:cxn ang="0">
                  <a:pos x="102" y="57"/>
                </a:cxn>
                <a:cxn ang="0">
                  <a:pos x="42" y="0"/>
                </a:cxn>
                <a:cxn ang="0">
                  <a:pos x="3" y="3"/>
                </a:cxn>
                <a:cxn ang="0">
                  <a:pos x="0" y="12"/>
                </a:cxn>
              </a:cxnLst>
              <a:rect l="0" t="0" r="r" b="b"/>
              <a:pathLst>
                <a:path w="117" h="66">
                  <a:moveTo>
                    <a:pt x="0" y="12"/>
                  </a:moveTo>
                  <a:cubicBezTo>
                    <a:pt x="4" y="34"/>
                    <a:pt x="7" y="25"/>
                    <a:pt x="27" y="21"/>
                  </a:cubicBezTo>
                  <a:cubicBezTo>
                    <a:pt x="44" y="23"/>
                    <a:pt x="61" y="24"/>
                    <a:pt x="78" y="27"/>
                  </a:cubicBezTo>
                  <a:cubicBezTo>
                    <a:pt x="84" y="28"/>
                    <a:pt x="96" y="33"/>
                    <a:pt x="96" y="33"/>
                  </a:cubicBezTo>
                  <a:cubicBezTo>
                    <a:pt x="84" y="41"/>
                    <a:pt x="81" y="38"/>
                    <a:pt x="69" y="30"/>
                  </a:cubicBezTo>
                  <a:cubicBezTo>
                    <a:pt x="49" y="31"/>
                    <a:pt x="29" y="29"/>
                    <a:pt x="9" y="33"/>
                  </a:cubicBezTo>
                  <a:cubicBezTo>
                    <a:pt x="5" y="34"/>
                    <a:pt x="2" y="39"/>
                    <a:pt x="3" y="42"/>
                  </a:cubicBezTo>
                  <a:cubicBezTo>
                    <a:pt x="4" y="45"/>
                    <a:pt x="9" y="44"/>
                    <a:pt x="12" y="45"/>
                  </a:cubicBezTo>
                  <a:cubicBezTo>
                    <a:pt x="39" y="36"/>
                    <a:pt x="46" y="40"/>
                    <a:pt x="81" y="42"/>
                  </a:cubicBezTo>
                  <a:cubicBezTo>
                    <a:pt x="91" y="45"/>
                    <a:pt x="104" y="51"/>
                    <a:pt x="87" y="57"/>
                  </a:cubicBezTo>
                  <a:cubicBezTo>
                    <a:pt x="66" y="52"/>
                    <a:pt x="49" y="47"/>
                    <a:pt x="27" y="45"/>
                  </a:cubicBezTo>
                  <a:cubicBezTo>
                    <a:pt x="12" y="49"/>
                    <a:pt x="6" y="53"/>
                    <a:pt x="21" y="63"/>
                  </a:cubicBezTo>
                  <a:cubicBezTo>
                    <a:pt x="36" y="58"/>
                    <a:pt x="62" y="65"/>
                    <a:pt x="75" y="66"/>
                  </a:cubicBezTo>
                  <a:cubicBezTo>
                    <a:pt x="81" y="64"/>
                    <a:pt x="87" y="62"/>
                    <a:pt x="93" y="60"/>
                  </a:cubicBezTo>
                  <a:cubicBezTo>
                    <a:pt x="96" y="59"/>
                    <a:pt x="102" y="57"/>
                    <a:pt x="102" y="57"/>
                  </a:cubicBezTo>
                  <a:cubicBezTo>
                    <a:pt x="117" y="11"/>
                    <a:pt x="71" y="10"/>
                    <a:pt x="42" y="0"/>
                  </a:cubicBezTo>
                  <a:cubicBezTo>
                    <a:pt x="7" y="3"/>
                    <a:pt x="10" y="1"/>
                    <a:pt x="3" y="3"/>
                  </a:cubicBezTo>
                  <a:lnTo>
                    <a:pt x="0" y="12"/>
                  </a:lnTo>
                  <a:close/>
                </a:path>
              </a:pathLst>
            </a:custGeom>
            <a:solidFill>
              <a:srgbClr val="C6472E"/>
            </a:solidFill>
            <a:ln w="12700" cap="flat" cmpd="sng">
              <a:noFill/>
              <a:prstDash val="solid"/>
              <a:round/>
              <a:headEnd/>
              <a:tailEnd/>
            </a:ln>
            <a:effectLst/>
          </p:spPr>
          <p:txBody>
            <a:bodyPr wrap="none" lIns="90000" tIns="46800" rIns="90000" bIns="46800" anchor="ctr">
              <a:spAutoFit/>
            </a:bodyPr>
            <a:lstStyle/>
            <a:p>
              <a:endParaRPr lang="de-DE"/>
            </a:p>
          </p:txBody>
        </p:sp>
        <p:sp>
          <p:nvSpPr>
            <p:cNvPr id="213" name="Freeform 49"/>
            <p:cNvSpPr>
              <a:spLocks/>
            </p:cNvSpPr>
            <p:nvPr/>
          </p:nvSpPr>
          <p:spPr bwMode="auto">
            <a:xfrm>
              <a:off x="4727" y="449"/>
              <a:ext cx="2" cy="7"/>
            </a:xfrm>
            <a:custGeom>
              <a:avLst/>
              <a:gdLst/>
              <a:ahLst/>
              <a:cxnLst>
                <a:cxn ang="0">
                  <a:pos x="17" y="8"/>
                </a:cxn>
                <a:cxn ang="0">
                  <a:pos x="8" y="29"/>
                </a:cxn>
                <a:cxn ang="0">
                  <a:pos x="8" y="47"/>
                </a:cxn>
                <a:cxn ang="0">
                  <a:pos x="11" y="38"/>
                </a:cxn>
                <a:cxn ang="0">
                  <a:pos x="20" y="32"/>
                </a:cxn>
                <a:cxn ang="0">
                  <a:pos x="17" y="8"/>
                </a:cxn>
              </a:cxnLst>
              <a:rect l="0" t="0" r="r" b="b"/>
              <a:pathLst>
                <a:path w="20" h="47">
                  <a:moveTo>
                    <a:pt x="17" y="8"/>
                  </a:moveTo>
                  <a:cubicBezTo>
                    <a:pt x="4" y="12"/>
                    <a:pt x="4" y="17"/>
                    <a:pt x="8" y="29"/>
                  </a:cubicBezTo>
                  <a:cubicBezTo>
                    <a:pt x="8" y="29"/>
                    <a:pt x="0" y="47"/>
                    <a:pt x="8" y="47"/>
                  </a:cubicBezTo>
                  <a:cubicBezTo>
                    <a:pt x="11" y="47"/>
                    <a:pt x="9" y="40"/>
                    <a:pt x="11" y="38"/>
                  </a:cubicBezTo>
                  <a:cubicBezTo>
                    <a:pt x="13" y="35"/>
                    <a:pt x="17" y="34"/>
                    <a:pt x="20" y="32"/>
                  </a:cubicBezTo>
                  <a:cubicBezTo>
                    <a:pt x="18" y="27"/>
                    <a:pt x="2" y="0"/>
                    <a:pt x="17" y="8"/>
                  </a:cubicBezTo>
                  <a:close/>
                </a:path>
              </a:pathLst>
            </a:custGeom>
            <a:solidFill>
              <a:srgbClr val="C6472E"/>
            </a:solidFill>
            <a:ln w="12700" cap="flat" cmpd="sng">
              <a:noFill/>
              <a:prstDash val="solid"/>
              <a:round/>
              <a:headEnd/>
              <a:tailEnd/>
            </a:ln>
            <a:effectLst/>
          </p:spPr>
          <p:txBody>
            <a:bodyPr wrap="none" lIns="90000" tIns="46800" rIns="90000" bIns="46800" anchor="ctr">
              <a:spAutoFit/>
            </a:bodyPr>
            <a:lstStyle/>
            <a:p>
              <a:endParaRPr lang="de-DE"/>
            </a:p>
          </p:txBody>
        </p:sp>
        <p:sp>
          <p:nvSpPr>
            <p:cNvPr id="214" name="Freeform 50"/>
            <p:cNvSpPr>
              <a:spLocks/>
            </p:cNvSpPr>
            <p:nvPr/>
          </p:nvSpPr>
          <p:spPr bwMode="auto">
            <a:xfrm>
              <a:off x="4722" y="464"/>
              <a:ext cx="6" cy="16"/>
            </a:xfrm>
            <a:custGeom>
              <a:avLst/>
              <a:gdLst/>
              <a:ahLst/>
              <a:cxnLst>
                <a:cxn ang="0">
                  <a:pos x="25" y="0"/>
                </a:cxn>
                <a:cxn ang="0">
                  <a:pos x="22" y="27"/>
                </a:cxn>
                <a:cxn ang="0">
                  <a:pos x="28" y="54"/>
                </a:cxn>
                <a:cxn ang="0">
                  <a:pos x="19" y="75"/>
                </a:cxn>
                <a:cxn ang="0">
                  <a:pos x="31" y="93"/>
                </a:cxn>
                <a:cxn ang="0">
                  <a:pos x="25" y="0"/>
                </a:cxn>
              </a:cxnLst>
              <a:rect l="0" t="0" r="r" b="b"/>
              <a:pathLst>
                <a:path w="38" h="96">
                  <a:moveTo>
                    <a:pt x="25" y="0"/>
                  </a:moveTo>
                  <a:cubicBezTo>
                    <a:pt x="12" y="9"/>
                    <a:pt x="17" y="13"/>
                    <a:pt x="22" y="27"/>
                  </a:cubicBezTo>
                  <a:cubicBezTo>
                    <a:pt x="3" y="33"/>
                    <a:pt x="18" y="47"/>
                    <a:pt x="28" y="54"/>
                  </a:cubicBezTo>
                  <a:cubicBezTo>
                    <a:pt x="38" y="85"/>
                    <a:pt x="0" y="47"/>
                    <a:pt x="19" y="75"/>
                  </a:cubicBezTo>
                  <a:cubicBezTo>
                    <a:pt x="22" y="96"/>
                    <a:pt x="16" y="93"/>
                    <a:pt x="31" y="93"/>
                  </a:cubicBezTo>
                  <a:lnTo>
                    <a:pt x="25" y="0"/>
                  </a:lnTo>
                  <a:close/>
                </a:path>
              </a:pathLst>
            </a:custGeom>
            <a:solidFill>
              <a:srgbClr val="D35B43"/>
            </a:solidFill>
            <a:ln w="12700" cap="flat" cmpd="sng">
              <a:noFill/>
              <a:prstDash val="solid"/>
              <a:round/>
              <a:headEnd/>
              <a:tailEnd/>
            </a:ln>
            <a:effectLst/>
          </p:spPr>
          <p:txBody>
            <a:bodyPr wrap="none" lIns="90000" tIns="46800" rIns="90000" bIns="46800" anchor="ctr">
              <a:spAutoFit/>
            </a:bodyPr>
            <a:lstStyle/>
            <a:p>
              <a:endParaRPr lang="de-DE"/>
            </a:p>
          </p:txBody>
        </p:sp>
        <p:sp>
          <p:nvSpPr>
            <p:cNvPr id="215" name="Freeform 51"/>
            <p:cNvSpPr>
              <a:spLocks/>
            </p:cNvSpPr>
            <p:nvPr/>
          </p:nvSpPr>
          <p:spPr bwMode="auto">
            <a:xfrm>
              <a:off x="4667" y="531"/>
              <a:ext cx="2" cy="6"/>
            </a:xfrm>
            <a:custGeom>
              <a:avLst/>
              <a:gdLst/>
              <a:ahLst/>
              <a:cxnLst>
                <a:cxn ang="0">
                  <a:pos x="16" y="29"/>
                </a:cxn>
                <a:cxn ang="0">
                  <a:pos x="1" y="20"/>
                </a:cxn>
                <a:cxn ang="0">
                  <a:pos x="16" y="29"/>
                </a:cxn>
              </a:cxnLst>
              <a:rect l="0" t="0" r="r" b="b"/>
              <a:pathLst>
                <a:path w="16" h="36">
                  <a:moveTo>
                    <a:pt x="16" y="29"/>
                  </a:moveTo>
                  <a:cubicBezTo>
                    <a:pt x="14" y="18"/>
                    <a:pt x="8" y="0"/>
                    <a:pt x="1" y="20"/>
                  </a:cubicBezTo>
                  <a:cubicBezTo>
                    <a:pt x="5" y="36"/>
                    <a:pt x="0" y="33"/>
                    <a:pt x="16" y="29"/>
                  </a:cubicBezTo>
                  <a:close/>
                </a:path>
              </a:pathLst>
            </a:custGeom>
            <a:solidFill>
              <a:srgbClr val="C6472E"/>
            </a:solidFill>
            <a:ln w="12700" cap="flat" cmpd="sng">
              <a:noFill/>
              <a:prstDash val="solid"/>
              <a:round/>
              <a:headEnd/>
              <a:tailEnd/>
            </a:ln>
            <a:effectLst/>
          </p:spPr>
          <p:txBody>
            <a:bodyPr wrap="none" lIns="90000" tIns="46800" rIns="90000" bIns="46800" anchor="ctr">
              <a:spAutoFit/>
            </a:bodyPr>
            <a:lstStyle/>
            <a:p>
              <a:endParaRPr lang="de-DE"/>
            </a:p>
          </p:txBody>
        </p:sp>
        <p:sp>
          <p:nvSpPr>
            <p:cNvPr id="216" name="Freeform 52"/>
            <p:cNvSpPr>
              <a:spLocks/>
            </p:cNvSpPr>
            <p:nvPr/>
          </p:nvSpPr>
          <p:spPr bwMode="auto">
            <a:xfrm>
              <a:off x="4540" y="544"/>
              <a:ext cx="60" cy="4"/>
            </a:xfrm>
            <a:custGeom>
              <a:avLst/>
              <a:gdLst/>
              <a:ahLst/>
              <a:cxnLst>
                <a:cxn ang="0">
                  <a:pos x="361" y="12"/>
                </a:cxn>
                <a:cxn ang="0">
                  <a:pos x="172" y="0"/>
                </a:cxn>
                <a:cxn ang="0">
                  <a:pos x="49" y="9"/>
                </a:cxn>
                <a:cxn ang="0">
                  <a:pos x="67" y="12"/>
                </a:cxn>
                <a:cxn ang="0">
                  <a:pos x="103" y="9"/>
                </a:cxn>
                <a:cxn ang="0">
                  <a:pos x="352" y="27"/>
                </a:cxn>
                <a:cxn ang="0">
                  <a:pos x="361" y="12"/>
                </a:cxn>
              </a:cxnLst>
              <a:rect l="0" t="0" r="r" b="b"/>
              <a:pathLst>
                <a:path w="371" h="27">
                  <a:moveTo>
                    <a:pt x="361" y="12"/>
                  </a:moveTo>
                  <a:cubicBezTo>
                    <a:pt x="301" y="2"/>
                    <a:pt x="234" y="3"/>
                    <a:pt x="172" y="0"/>
                  </a:cubicBezTo>
                  <a:cubicBezTo>
                    <a:pt x="130" y="2"/>
                    <a:pt x="90" y="5"/>
                    <a:pt x="49" y="9"/>
                  </a:cubicBezTo>
                  <a:cubicBezTo>
                    <a:pt x="0" y="25"/>
                    <a:pt x="58" y="13"/>
                    <a:pt x="67" y="12"/>
                  </a:cubicBezTo>
                  <a:cubicBezTo>
                    <a:pt x="79" y="11"/>
                    <a:pt x="91" y="10"/>
                    <a:pt x="103" y="9"/>
                  </a:cubicBezTo>
                  <a:cubicBezTo>
                    <a:pt x="187" y="13"/>
                    <a:pt x="269" y="19"/>
                    <a:pt x="352" y="27"/>
                  </a:cubicBezTo>
                  <a:cubicBezTo>
                    <a:pt x="371" y="21"/>
                    <a:pt x="351" y="22"/>
                    <a:pt x="361" y="12"/>
                  </a:cubicBezTo>
                  <a:close/>
                </a:path>
              </a:pathLst>
            </a:custGeom>
            <a:solidFill>
              <a:srgbClr val="766B79"/>
            </a:solidFill>
            <a:ln w="12700" cap="flat" cmpd="sng">
              <a:noFill/>
              <a:prstDash val="solid"/>
              <a:round/>
              <a:headEnd/>
              <a:tailEnd/>
            </a:ln>
            <a:effectLst/>
          </p:spPr>
          <p:txBody>
            <a:bodyPr wrap="none" lIns="90000" tIns="46800" rIns="90000" bIns="46800" anchor="ctr">
              <a:spAutoFit/>
            </a:bodyPr>
            <a:lstStyle/>
            <a:p>
              <a:endParaRPr lang="de-DE"/>
            </a:p>
          </p:txBody>
        </p:sp>
        <p:sp>
          <p:nvSpPr>
            <p:cNvPr id="217" name="Freeform 53"/>
            <p:cNvSpPr>
              <a:spLocks/>
            </p:cNvSpPr>
            <p:nvPr/>
          </p:nvSpPr>
          <p:spPr bwMode="auto">
            <a:xfrm>
              <a:off x="4591" y="552"/>
              <a:ext cx="10" cy="14"/>
            </a:xfrm>
            <a:custGeom>
              <a:avLst/>
              <a:gdLst/>
              <a:ahLst/>
              <a:cxnLst>
                <a:cxn ang="0">
                  <a:pos x="68" y="81"/>
                </a:cxn>
                <a:cxn ang="0">
                  <a:pos x="59" y="78"/>
                </a:cxn>
                <a:cxn ang="0">
                  <a:pos x="29" y="84"/>
                </a:cxn>
                <a:cxn ang="0">
                  <a:pos x="5" y="72"/>
                </a:cxn>
                <a:cxn ang="0">
                  <a:pos x="17" y="42"/>
                </a:cxn>
                <a:cxn ang="0">
                  <a:pos x="26" y="33"/>
                </a:cxn>
                <a:cxn ang="0">
                  <a:pos x="8" y="39"/>
                </a:cxn>
                <a:cxn ang="0">
                  <a:pos x="2" y="21"/>
                </a:cxn>
                <a:cxn ang="0">
                  <a:pos x="23" y="3"/>
                </a:cxn>
                <a:cxn ang="0">
                  <a:pos x="32" y="27"/>
                </a:cxn>
                <a:cxn ang="0">
                  <a:pos x="35" y="0"/>
                </a:cxn>
                <a:cxn ang="0">
                  <a:pos x="68" y="0"/>
                </a:cxn>
                <a:cxn ang="0">
                  <a:pos x="68" y="81"/>
                </a:cxn>
              </a:cxnLst>
              <a:rect l="0" t="0" r="r" b="b"/>
              <a:pathLst>
                <a:path w="68" h="84">
                  <a:moveTo>
                    <a:pt x="68" y="81"/>
                  </a:moveTo>
                  <a:cubicBezTo>
                    <a:pt x="68" y="84"/>
                    <a:pt x="62" y="78"/>
                    <a:pt x="59" y="78"/>
                  </a:cubicBezTo>
                  <a:cubicBezTo>
                    <a:pt x="39" y="78"/>
                    <a:pt x="40" y="78"/>
                    <a:pt x="29" y="84"/>
                  </a:cubicBezTo>
                  <a:cubicBezTo>
                    <a:pt x="24" y="66"/>
                    <a:pt x="22" y="76"/>
                    <a:pt x="5" y="72"/>
                  </a:cubicBezTo>
                  <a:cubicBezTo>
                    <a:pt x="0" y="57"/>
                    <a:pt x="3" y="47"/>
                    <a:pt x="17" y="42"/>
                  </a:cubicBezTo>
                  <a:cubicBezTo>
                    <a:pt x="32" y="47"/>
                    <a:pt x="31" y="70"/>
                    <a:pt x="26" y="33"/>
                  </a:cubicBezTo>
                  <a:cubicBezTo>
                    <a:pt x="20" y="35"/>
                    <a:pt x="14" y="37"/>
                    <a:pt x="8" y="39"/>
                  </a:cubicBezTo>
                  <a:cubicBezTo>
                    <a:pt x="2" y="41"/>
                    <a:pt x="2" y="21"/>
                    <a:pt x="2" y="21"/>
                  </a:cubicBezTo>
                  <a:cubicBezTo>
                    <a:pt x="6" y="9"/>
                    <a:pt x="11" y="7"/>
                    <a:pt x="23" y="3"/>
                  </a:cubicBezTo>
                  <a:cubicBezTo>
                    <a:pt x="37" y="8"/>
                    <a:pt x="35" y="13"/>
                    <a:pt x="32" y="27"/>
                  </a:cubicBezTo>
                  <a:cubicBezTo>
                    <a:pt x="39" y="47"/>
                    <a:pt x="35" y="39"/>
                    <a:pt x="35" y="0"/>
                  </a:cubicBezTo>
                  <a:lnTo>
                    <a:pt x="68" y="0"/>
                  </a:lnTo>
                  <a:lnTo>
                    <a:pt x="68" y="81"/>
                  </a:lnTo>
                  <a:close/>
                </a:path>
              </a:pathLst>
            </a:custGeom>
            <a:solidFill>
              <a:srgbClr val="766B79"/>
            </a:solidFill>
            <a:ln w="12700" cap="flat" cmpd="sng">
              <a:noFill/>
              <a:prstDash val="solid"/>
              <a:round/>
              <a:headEnd/>
              <a:tailEnd/>
            </a:ln>
            <a:effectLst/>
          </p:spPr>
          <p:txBody>
            <a:bodyPr wrap="none" lIns="90000" tIns="46800" rIns="90000" bIns="46800" anchor="ctr">
              <a:spAutoFit/>
            </a:bodyPr>
            <a:lstStyle/>
            <a:p>
              <a:endParaRPr lang="de-DE"/>
            </a:p>
          </p:txBody>
        </p:sp>
        <p:sp>
          <p:nvSpPr>
            <p:cNvPr id="218" name="Freeform 54"/>
            <p:cNvSpPr>
              <a:spLocks/>
            </p:cNvSpPr>
            <p:nvPr/>
          </p:nvSpPr>
          <p:spPr bwMode="auto">
            <a:xfrm>
              <a:off x="4597" y="540"/>
              <a:ext cx="45" cy="27"/>
            </a:xfrm>
            <a:custGeom>
              <a:avLst/>
              <a:gdLst/>
              <a:ahLst/>
              <a:cxnLst>
                <a:cxn ang="0">
                  <a:pos x="0" y="0"/>
                </a:cxn>
                <a:cxn ang="0">
                  <a:pos x="21" y="18"/>
                </a:cxn>
                <a:cxn ang="0">
                  <a:pos x="54" y="21"/>
                </a:cxn>
                <a:cxn ang="0">
                  <a:pos x="261" y="33"/>
                </a:cxn>
                <a:cxn ang="0">
                  <a:pos x="177" y="45"/>
                </a:cxn>
                <a:cxn ang="0">
                  <a:pos x="243" y="63"/>
                </a:cxn>
                <a:cxn ang="0">
                  <a:pos x="240" y="36"/>
                </a:cxn>
                <a:cxn ang="0">
                  <a:pos x="261" y="45"/>
                </a:cxn>
                <a:cxn ang="0">
                  <a:pos x="279" y="60"/>
                </a:cxn>
                <a:cxn ang="0">
                  <a:pos x="264" y="78"/>
                </a:cxn>
                <a:cxn ang="0">
                  <a:pos x="249" y="75"/>
                </a:cxn>
                <a:cxn ang="0">
                  <a:pos x="225" y="78"/>
                </a:cxn>
                <a:cxn ang="0">
                  <a:pos x="252" y="96"/>
                </a:cxn>
                <a:cxn ang="0">
                  <a:pos x="231" y="123"/>
                </a:cxn>
                <a:cxn ang="0">
                  <a:pos x="225" y="123"/>
                </a:cxn>
                <a:cxn ang="0">
                  <a:pos x="216" y="117"/>
                </a:cxn>
                <a:cxn ang="0">
                  <a:pos x="105" y="111"/>
                </a:cxn>
                <a:cxn ang="0">
                  <a:pos x="102" y="99"/>
                </a:cxn>
                <a:cxn ang="0">
                  <a:pos x="222" y="93"/>
                </a:cxn>
                <a:cxn ang="0">
                  <a:pos x="222" y="72"/>
                </a:cxn>
                <a:cxn ang="0">
                  <a:pos x="177" y="51"/>
                </a:cxn>
                <a:cxn ang="0">
                  <a:pos x="168" y="72"/>
                </a:cxn>
                <a:cxn ang="0">
                  <a:pos x="159" y="66"/>
                </a:cxn>
                <a:cxn ang="0">
                  <a:pos x="162" y="51"/>
                </a:cxn>
                <a:cxn ang="0">
                  <a:pos x="126" y="36"/>
                </a:cxn>
                <a:cxn ang="0">
                  <a:pos x="156" y="39"/>
                </a:cxn>
                <a:cxn ang="0">
                  <a:pos x="162" y="30"/>
                </a:cxn>
                <a:cxn ang="0">
                  <a:pos x="108" y="33"/>
                </a:cxn>
                <a:cxn ang="0">
                  <a:pos x="135" y="51"/>
                </a:cxn>
                <a:cxn ang="0">
                  <a:pos x="72" y="48"/>
                </a:cxn>
                <a:cxn ang="0">
                  <a:pos x="57" y="60"/>
                </a:cxn>
                <a:cxn ang="0">
                  <a:pos x="60" y="51"/>
                </a:cxn>
                <a:cxn ang="0">
                  <a:pos x="54" y="42"/>
                </a:cxn>
                <a:cxn ang="0">
                  <a:pos x="96" y="45"/>
                </a:cxn>
                <a:cxn ang="0">
                  <a:pos x="102" y="24"/>
                </a:cxn>
                <a:cxn ang="0">
                  <a:pos x="0" y="0"/>
                </a:cxn>
              </a:cxnLst>
              <a:rect l="0" t="0" r="r" b="b"/>
              <a:pathLst>
                <a:path w="286" h="165">
                  <a:moveTo>
                    <a:pt x="0" y="0"/>
                  </a:moveTo>
                  <a:cubicBezTo>
                    <a:pt x="4" y="11"/>
                    <a:pt x="9" y="16"/>
                    <a:pt x="21" y="18"/>
                  </a:cubicBezTo>
                  <a:cubicBezTo>
                    <a:pt x="32" y="20"/>
                    <a:pt x="54" y="21"/>
                    <a:pt x="54" y="21"/>
                  </a:cubicBezTo>
                  <a:lnTo>
                    <a:pt x="261" y="33"/>
                  </a:lnTo>
                  <a:lnTo>
                    <a:pt x="177" y="45"/>
                  </a:lnTo>
                  <a:lnTo>
                    <a:pt x="243" y="63"/>
                  </a:lnTo>
                  <a:lnTo>
                    <a:pt x="240" y="36"/>
                  </a:lnTo>
                  <a:lnTo>
                    <a:pt x="261" y="45"/>
                  </a:lnTo>
                  <a:lnTo>
                    <a:pt x="279" y="60"/>
                  </a:lnTo>
                  <a:cubicBezTo>
                    <a:pt x="283" y="100"/>
                    <a:pt x="286" y="85"/>
                    <a:pt x="264" y="78"/>
                  </a:cubicBezTo>
                  <a:cubicBezTo>
                    <a:pt x="257" y="24"/>
                    <a:pt x="258" y="69"/>
                    <a:pt x="249" y="75"/>
                  </a:cubicBezTo>
                  <a:cubicBezTo>
                    <a:pt x="242" y="79"/>
                    <a:pt x="233" y="77"/>
                    <a:pt x="225" y="78"/>
                  </a:cubicBezTo>
                  <a:cubicBezTo>
                    <a:pt x="237" y="86"/>
                    <a:pt x="247" y="82"/>
                    <a:pt x="252" y="96"/>
                  </a:cubicBezTo>
                  <a:cubicBezTo>
                    <a:pt x="248" y="111"/>
                    <a:pt x="242" y="112"/>
                    <a:pt x="231" y="123"/>
                  </a:cubicBezTo>
                  <a:cubicBezTo>
                    <a:pt x="225" y="165"/>
                    <a:pt x="222" y="135"/>
                    <a:pt x="225" y="123"/>
                  </a:cubicBezTo>
                  <a:cubicBezTo>
                    <a:pt x="222" y="121"/>
                    <a:pt x="216" y="117"/>
                    <a:pt x="216" y="117"/>
                  </a:cubicBezTo>
                  <a:cubicBezTo>
                    <a:pt x="179" y="115"/>
                    <a:pt x="142" y="116"/>
                    <a:pt x="105" y="111"/>
                  </a:cubicBezTo>
                  <a:cubicBezTo>
                    <a:pt x="90" y="109"/>
                    <a:pt x="100" y="101"/>
                    <a:pt x="102" y="99"/>
                  </a:cubicBezTo>
                  <a:cubicBezTo>
                    <a:pt x="136" y="101"/>
                    <a:pt x="268" y="123"/>
                    <a:pt x="222" y="93"/>
                  </a:cubicBezTo>
                  <a:cubicBezTo>
                    <a:pt x="215" y="82"/>
                    <a:pt x="207" y="77"/>
                    <a:pt x="222" y="72"/>
                  </a:cubicBezTo>
                  <a:cubicBezTo>
                    <a:pt x="210" y="64"/>
                    <a:pt x="191" y="56"/>
                    <a:pt x="177" y="51"/>
                  </a:cubicBezTo>
                  <a:cubicBezTo>
                    <a:pt x="173" y="64"/>
                    <a:pt x="182" y="67"/>
                    <a:pt x="168" y="72"/>
                  </a:cubicBezTo>
                  <a:cubicBezTo>
                    <a:pt x="165" y="70"/>
                    <a:pt x="160" y="69"/>
                    <a:pt x="159" y="66"/>
                  </a:cubicBezTo>
                  <a:cubicBezTo>
                    <a:pt x="158" y="61"/>
                    <a:pt x="165" y="55"/>
                    <a:pt x="162" y="51"/>
                  </a:cubicBezTo>
                  <a:cubicBezTo>
                    <a:pt x="160" y="49"/>
                    <a:pt x="133" y="40"/>
                    <a:pt x="126" y="36"/>
                  </a:cubicBezTo>
                  <a:cubicBezTo>
                    <a:pt x="138" y="32"/>
                    <a:pt x="144" y="36"/>
                    <a:pt x="156" y="39"/>
                  </a:cubicBezTo>
                  <a:cubicBezTo>
                    <a:pt x="176" y="52"/>
                    <a:pt x="182" y="37"/>
                    <a:pt x="162" y="30"/>
                  </a:cubicBezTo>
                  <a:cubicBezTo>
                    <a:pt x="144" y="35"/>
                    <a:pt x="127" y="30"/>
                    <a:pt x="108" y="33"/>
                  </a:cubicBezTo>
                  <a:cubicBezTo>
                    <a:pt x="102" y="51"/>
                    <a:pt x="120" y="49"/>
                    <a:pt x="135" y="51"/>
                  </a:cubicBezTo>
                  <a:cubicBezTo>
                    <a:pt x="120" y="61"/>
                    <a:pt x="89" y="50"/>
                    <a:pt x="72" y="48"/>
                  </a:cubicBezTo>
                  <a:cubicBezTo>
                    <a:pt x="60" y="60"/>
                    <a:pt x="63" y="78"/>
                    <a:pt x="57" y="60"/>
                  </a:cubicBezTo>
                  <a:cubicBezTo>
                    <a:pt x="58" y="57"/>
                    <a:pt x="61" y="54"/>
                    <a:pt x="60" y="51"/>
                  </a:cubicBezTo>
                  <a:cubicBezTo>
                    <a:pt x="59" y="47"/>
                    <a:pt x="50" y="43"/>
                    <a:pt x="54" y="42"/>
                  </a:cubicBezTo>
                  <a:cubicBezTo>
                    <a:pt x="68" y="40"/>
                    <a:pt x="82" y="44"/>
                    <a:pt x="96" y="45"/>
                  </a:cubicBezTo>
                  <a:cubicBezTo>
                    <a:pt x="109" y="25"/>
                    <a:pt x="114" y="30"/>
                    <a:pt x="102" y="24"/>
                  </a:cubicBezTo>
                  <a:lnTo>
                    <a:pt x="0" y="0"/>
                  </a:lnTo>
                  <a:close/>
                </a:path>
              </a:pathLst>
            </a:custGeom>
            <a:solidFill>
              <a:srgbClr val="AA7646"/>
            </a:solidFill>
            <a:ln w="12700" cap="flat" cmpd="sng">
              <a:noFill/>
              <a:prstDash val="solid"/>
              <a:round/>
              <a:headEnd/>
              <a:tailEnd/>
            </a:ln>
            <a:effectLst/>
          </p:spPr>
          <p:txBody>
            <a:bodyPr wrap="none" lIns="90000" tIns="46800" rIns="90000" bIns="46800" anchor="ctr">
              <a:spAutoFit/>
            </a:bodyPr>
            <a:lstStyle/>
            <a:p>
              <a:endParaRPr lang="de-DE"/>
            </a:p>
          </p:txBody>
        </p:sp>
        <p:sp>
          <p:nvSpPr>
            <p:cNvPr id="219" name="Freeform 55"/>
            <p:cNvSpPr>
              <a:spLocks/>
            </p:cNvSpPr>
            <p:nvPr/>
          </p:nvSpPr>
          <p:spPr bwMode="auto">
            <a:xfrm>
              <a:off x="4730" y="608"/>
              <a:ext cx="31" cy="57"/>
            </a:xfrm>
            <a:custGeom>
              <a:avLst/>
              <a:gdLst/>
              <a:ahLst/>
              <a:cxnLst>
                <a:cxn ang="0">
                  <a:pos x="17" y="0"/>
                </a:cxn>
                <a:cxn ang="0">
                  <a:pos x="5" y="42"/>
                </a:cxn>
                <a:cxn ang="0">
                  <a:pos x="2" y="345"/>
                </a:cxn>
                <a:cxn ang="0">
                  <a:pos x="11" y="342"/>
                </a:cxn>
                <a:cxn ang="0">
                  <a:pos x="14" y="282"/>
                </a:cxn>
                <a:cxn ang="0">
                  <a:pos x="173" y="282"/>
                </a:cxn>
                <a:cxn ang="0">
                  <a:pos x="182" y="339"/>
                </a:cxn>
                <a:cxn ang="0">
                  <a:pos x="185" y="87"/>
                </a:cxn>
                <a:cxn ang="0">
                  <a:pos x="170" y="93"/>
                </a:cxn>
                <a:cxn ang="0">
                  <a:pos x="167" y="270"/>
                </a:cxn>
                <a:cxn ang="0">
                  <a:pos x="23" y="279"/>
                </a:cxn>
                <a:cxn ang="0">
                  <a:pos x="65" y="234"/>
                </a:cxn>
                <a:cxn ang="0">
                  <a:pos x="107" y="207"/>
                </a:cxn>
                <a:cxn ang="0">
                  <a:pos x="173" y="264"/>
                </a:cxn>
                <a:cxn ang="0">
                  <a:pos x="164" y="264"/>
                </a:cxn>
                <a:cxn ang="0">
                  <a:pos x="119" y="201"/>
                </a:cxn>
                <a:cxn ang="0">
                  <a:pos x="176" y="204"/>
                </a:cxn>
                <a:cxn ang="0">
                  <a:pos x="176" y="192"/>
                </a:cxn>
                <a:cxn ang="0">
                  <a:pos x="86" y="195"/>
                </a:cxn>
                <a:cxn ang="0">
                  <a:pos x="11" y="279"/>
                </a:cxn>
                <a:cxn ang="0">
                  <a:pos x="11" y="207"/>
                </a:cxn>
                <a:cxn ang="0">
                  <a:pos x="77" y="204"/>
                </a:cxn>
                <a:cxn ang="0">
                  <a:pos x="80" y="198"/>
                </a:cxn>
                <a:cxn ang="0">
                  <a:pos x="14" y="198"/>
                </a:cxn>
                <a:cxn ang="0">
                  <a:pos x="104" y="132"/>
                </a:cxn>
                <a:cxn ang="0">
                  <a:pos x="173" y="129"/>
                </a:cxn>
                <a:cxn ang="0">
                  <a:pos x="98" y="126"/>
                </a:cxn>
                <a:cxn ang="0">
                  <a:pos x="17" y="186"/>
                </a:cxn>
                <a:cxn ang="0">
                  <a:pos x="17" y="135"/>
                </a:cxn>
                <a:cxn ang="0">
                  <a:pos x="92" y="138"/>
                </a:cxn>
                <a:cxn ang="0">
                  <a:pos x="98" y="129"/>
                </a:cxn>
                <a:cxn ang="0">
                  <a:pos x="101" y="129"/>
                </a:cxn>
                <a:cxn ang="0">
                  <a:pos x="20" y="129"/>
                </a:cxn>
                <a:cxn ang="0">
                  <a:pos x="86" y="78"/>
                </a:cxn>
                <a:cxn ang="0">
                  <a:pos x="17" y="123"/>
                </a:cxn>
                <a:cxn ang="0">
                  <a:pos x="14" y="39"/>
                </a:cxn>
                <a:cxn ang="0">
                  <a:pos x="17" y="0"/>
                </a:cxn>
              </a:cxnLst>
              <a:rect l="0" t="0" r="r" b="b"/>
              <a:pathLst>
                <a:path w="191" h="360">
                  <a:moveTo>
                    <a:pt x="17" y="0"/>
                  </a:moveTo>
                  <a:cubicBezTo>
                    <a:pt x="12" y="15"/>
                    <a:pt x="5" y="25"/>
                    <a:pt x="5" y="42"/>
                  </a:cubicBezTo>
                  <a:cubicBezTo>
                    <a:pt x="4" y="143"/>
                    <a:pt x="0" y="244"/>
                    <a:pt x="2" y="345"/>
                  </a:cubicBezTo>
                  <a:cubicBezTo>
                    <a:pt x="2" y="348"/>
                    <a:pt x="11" y="342"/>
                    <a:pt x="11" y="342"/>
                  </a:cubicBezTo>
                  <a:lnTo>
                    <a:pt x="14" y="282"/>
                  </a:lnTo>
                  <a:lnTo>
                    <a:pt x="173" y="282"/>
                  </a:lnTo>
                  <a:cubicBezTo>
                    <a:pt x="176" y="348"/>
                    <a:pt x="161" y="360"/>
                    <a:pt x="182" y="339"/>
                  </a:cubicBezTo>
                  <a:cubicBezTo>
                    <a:pt x="186" y="308"/>
                    <a:pt x="187" y="128"/>
                    <a:pt x="185" y="87"/>
                  </a:cubicBezTo>
                  <a:cubicBezTo>
                    <a:pt x="183" y="46"/>
                    <a:pt x="173" y="63"/>
                    <a:pt x="170" y="93"/>
                  </a:cubicBezTo>
                  <a:lnTo>
                    <a:pt x="167" y="270"/>
                  </a:lnTo>
                  <a:lnTo>
                    <a:pt x="23" y="279"/>
                  </a:lnTo>
                  <a:cubicBezTo>
                    <a:pt x="8" y="271"/>
                    <a:pt x="51" y="246"/>
                    <a:pt x="65" y="234"/>
                  </a:cubicBezTo>
                  <a:cubicBezTo>
                    <a:pt x="79" y="222"/>
                    <a:pt x="89" y="202"/>
                    <a:pt x="107" y="207"/>
                  </a:cubicBezTo>
                  <a:cubicBezTo>
                    <a:pt x="127" y="230"/>
                    <a:pt x="173" y="316"/>
                    <a:pt x="173" y="264"/>
                  </a:cubicBezTo>
                  <a:cubicBezTo>
                    <a:pt x="180" y="270"/>
                    <a:pt x="173" y="274"/>
                    <a:pt x="164" y="264"/>
                  </a:cubicBezTo>
                  <a:cubicBezTo>
                    <a:pt x="155" y="254"/>
                    <a:pt x="117" y="211"/>
                    <a:pt x="119" y="201"/>
                  </a:cubicBezTo>
                  <a:cubicBezTo>
                    <a:pt x="117" y="192"/>
                    <a:pt x="167" y="205"/>
                    <a:pt x="176" y="204"/>
                  </a:cubicBezTo>
                  <a:cubicBezTo>
                    <a:pt x="185" y="203"/>
                    <a:pt x="191" y="194"/>
                    <a:pt x="176" y="192"/>
                  </a:cubicBezTo>
                  <a:lnTo>
                    <a:pt x="86" y="195"/>
                  </a:lnTo>
                  <a:lnTo>
                    <a:pt x="11" y="279"/>
                  </a:lnTo>
                  <a:lnTo>
                    <a:pt x="11" y="207"/>
                  </a:lnTo>
                  <a:cubicBezTo>
                    <a:pt x="17" y="195"/>
                    <a:pt x="66" y="205"/>
                    <a:pt x="77" y="204"/>
                  </a:cubicBezTo>
                  <a:cubicBezTo>
                    <a:pt x="88" y="203"/>
                    <a:pt x="90" y="199"/>
                    <a:pt x="80" y="198"/>
                  </a:cubicBezTo>
                  <a:cubicBezTo>
                    <a:pt x="13" y="195"/>
                    <a:pt x="14" y="173"/>
                    <a:pt x="14" y="198"/>
                  </a:cubicBezTo>
                  <a:lnTo>
                    <a:pt x="104" y="132"/>
                  </a:lnTo>
                  <a:cubicBezTo>
                    <a:pt x="175" y="135"/>
                    <a:pt x="173" y="158"/>
                    <a:pt x="173" y="129"/>
                  </a:cubicBezTo>
                  <a:lnTo>
                    <a:pt x="98" y="126"/>
                  </a:lnTo>
                  <a:lnTo>
                    <a:pt x="17" y="186"/>
                  </a:lnTo>
                  <a:lnTo>
                    <a:pt x="17" y="135"/>
                  </a:lnTo>
                  <a:cubicBezTo>
                    <a:pt x="42" y="136"/>
                    <a:pt x="67" y="140"/>
                    <a:pt x="92" y="138"/>
                  </a:cubicBezTo>
                  <a:cubicBezTo>
                    <a:pt x="96" y="138"/>
                    <a:pt x="95" y="132"/>
                    <a:pt x="98" y="129"/>
                  </a:cubicBezTo>
                  <a:cubicBezTo>
                    <a:pt x="99" y="128"/>
                    <a:pt x="100" y="129"/>
                    <a:pt x="101" y="129"/>
                  </a:cubicBezTo>
                  <a:lnTo>
                    <a:pt x="20" y="129"/>
                  </a:lnTo>
                  <a:cubicBezTo>
                    <a:pt x="88" y="80"/>
                    <a:pt x="86" y="79"/>
                    <a:pt x="86" y="78"/>
                  </a:cubicBezTo>
                  <a:lnTo>
                    <a:pt x="17" y="123"/>
                  </a:lnTo>
                  <a:lnTo>
                    <a:pt x="14" y="39"/>
                  </a:lnTo>
                  <a:lnTo>
                    <a:pt x="17" y="0"/>
                  </a:lnTo>
                  <a:close/>
                </a:path>
              </a:pathLst>
            </a:custGeom>
            <a:solidFill>
              <a:srgbClr val="766B79"/>
            </a:solidFill>
            <a:ln w="12700" cap="flat" cmpd="sng">
              <a:noFill/>
              <a:prstDash val="solid"/>
              <a:round/>
              <a:headEnd/>
              <a:tailEnd/>
            </a:ln>
            <a:effectLst/>
          </p:spPr>
          <p:txBody>
            <a:bodyPr wrap="none" lIns="90000" tIns="46800" rIns="90000" bIns="46800" anchor="ctr">
              <a:spAutoFit/>
            </a:bodyPr>
            <a:lstStyle/>
            <a:p>
              <a:endParaRPr lang="de-DE"/>
            </a:p>
          </p:txBody>
        </p:sp>
        <p:sp>
          <p:nvSpPr>
            <p:cNvPr id="220" name="Freeform 56"/>
            <p:cNvSpPr>
              <a:spLocks/>
            </p:cNvSpPr>
            <p:nvPr/>
          </p:nvSpPr>
          <p:spPr bwMode="auto">
            <a:xfrm>
              <a:off x="4577" y="653"/>
              <a:ext cx="229" cy="70"/>
            </a:xfrm>
            <a:custGeom>
              <a:avLst/>
              <a:gdLst/>
              <a:ahLst/>
              <a:cxnLst>
                <a:cxn ang="0">
                  <a:pos x="47" y="28"/>
                </a:cxn>
                <a:cxn ang="0">
                  <a:pos x="35" y="43"/>
                </a:cxn>
                <a:cxn ang="0">
                  <a:pos x="62" y="37"/>
                </a:cxn>
                <a:cxn ang="0">
                  <a:pos x="77" y="49"/>
                </a:cxn>
                <a:cxn ang="0">
                  <a:pos x="92" y="52"/>
                </a:cxn>
                <a:cxn ang="0">
                  <a:pos x="101" y="61"/>
                </a:cxn>
                <a:cxn ang="0">
                  <a:pos x="89" y="46"/>
                </a:cxn>
                <a:cxn ang="0">
                  <a:pos x="155" y="46"/>
                </a:cxn>
                <a:cxn ang="0">
                  <a:pos x="128" y="64"/>
                </a:cxn>
                <a:cxn ang="0">
                  <a:pos x="80" y="67"/>
                </a:cxn>
                <a:cxn ang="0">
                  <a:pos x="53" y="64"/>
                </a:cxn>
                <a:cxn ang="0">
                  <a:pos x="41" y="67"/>
                </a:cxn>
                <a:cxn ang="0">
                  <a:pos x="59" y="55"/>
                </a:cxn>
                <a:cxn ang="0">
                  <a:pos x="101" y="58"/>
                </a:cxn>
                <a:cxn ang="0">
                  <a:pos x="71" y="61"/>
                </a:cxn>
                <a:cxn ang="0">
                  <a:pos x="8" y="79"/>
                </a:cxn>
                <a:cxn ang="0">
                  <a:pos x="101" y="76"/>
                </a:cxn>
                <a:cxn ang="0">
                  <a:pos x="122" y="70"/>
                </a:cxn>
                <a:cxn ang="0">
                  <a:pos x="110" y="85"/>
                </a:cxn>
                <a:cxn ang="0">
                  <a:pos x="56" y="88"/>
                </a:cxn>
                <a:cxn ang="0">
                  <a:pos x="50" y="97"/>
                </a:cxn>
                <a:cxn ang="0">
                  <a:pos x="26" y="103"/>
                </a:cxn>
                <a:cxn ang="0">
                  <a:pos x="41" y="103"/>
                </a:cxn>
                <a:cxn ang="0">
                  <a:pos x="95" y="109"/>
                </a:cxn>
                <a:cxn ang="0">
                  <a:pos x="113" y="106"/>
                </a:cxn>
                <a:cxn ang="0">
                  <a:pos x="212" y="97"/>
                </a:cxn>
                <a:cxn ang="0">
                  <a:pos x="290" y="103"/>
                </a:cxn>
                <a:cxn ang="0">
                  <a:pos x="335" y="94"/>
                </a:cxn>
                <a:cxn ang="0">
                  <a:pos x="341" y="121"/>
                </a:cxn>
                <a:cxn ang="0">
                  <a:pos x="338" y="127"/>
                </a:cxn>
                <a:cxn ang="0">
                  <a:pos x="335" y="106"/>
                </a:cxn>
                <a:cxn ang="0">
                  <a:pos x="353" y="100"/>
                </a:cxn>
                <a:cxn ang="0">
                  <a:pos x="404" y="91"/>
                </a:cxn>
                <a:cxn ang="0">
                  <a:pos x="395" y="121"/>
                </a:cxn>
                <a:cxn ang="0">
                  <a:pos x="410" y="118"/>
                </a:cxn>
                <a:cxn ang="0">
                  <a:pos x="422" y="139"/>
                </a:cxn>
                <a:cxn ang="0">
                  <a:pos x="419" y="130"/>
                </a:cxn>
                <a:cxn ang="0">
                  <a:pos x="410" y="124"/>
                </a:cxn>
                <a:cxn ang="0">
                  <a:pos x="431" y="97"/>
                </a:cxn>
                <a:cxn ang="0">
                  <a:pos x="410" y="76"/>
                </a:cxn>
                <a:cxn ang="0">
                  <a:pos x="425" y="64"/>
                </a:cxn>
                <a:cxn ang="0">
                  <a:pos x="437" y="34"/>
                </a:cxn>
                <a:cxn ang="0">
                  <a:pos x="482" y="25"/>
                </a:cxn>
                <a:cxn ang="0">
                  <a:pos x="437" y="1"/>
                </a:cxn>
                <a:cxn ang="0">
                  <a:pos x="419" y="1"/>
                </a:cxn>
                <a:cxn ang="0">
                  <a:pos x="398" y="7"/>
                </a:cxn>
                <a:cxn ang="0">
                  <a:pos x="377" y="19"/>
                </a:cxn>
                <a:cxn ang="0">
                  <a:pos x="341" y="10"/>
                </a:cxn>
                <a:cxn ang="0">
                  <a:pos x="296" y="13"/>
                </a:cxn>
                <a:cxn ang="0">
                  <a:pos x="293" y="40"/>
                </a:cxn>
                <a:cxn ang="0">
                  <a:pos x="191" y="58"/>
                </a:cxn>
                <a:cxn ang="0">
                  <a:pos x="212" y="19"/>
                </a:cxn>
                <a:cxn ang="0">
                  <a:pos x="194" y="25"/>
                </a:cxn>
                <a:cxn ang="0">
                  <a:pos x="155" y="22"/>
                </a:cxn>
                <a:cxn ang="0">
                  <a:pos x="152" y="31"/>
                </a:cxn>
                <a:cxn ang="0">
                  <a:pos x="98" y="22"/>
                </a:cxn>
                <a:cxn ang="0">
                  <a:pos x="92" y="13"/>
                </a:cxn>
                <a:cxn ang="0">
                  <a:pos x="65" y="25"/>
                </a:cxn>
                <a:cxn ang="0">
                  <a:pos x="56" y="28"/>
                </a:cxn>
                <a:cxn ang="0">
                  <a:pos x="47" y="22"/>
                </a:cxn>
                <a:cxn ang="0">
                  <a:pos x="38" y="31"/>
                </a:cxn>
                <a:cxn ang="0">
                  <a:pos x="47" y="28"/>
                </a:cxn>
              </a:cxnLst>
              <a:rect l="0" t="0" r="r" b="b"/>
              <a:pathLst>
                <a:path w="482" h="147">
                  <a:moveTo>
                    <a:pt x="47" y="28"/>
                  </a:moveTo>
                  <a:cubicBezTo>
                    <a:pt x="42" y="32"/>
                    <a:pt x="29" y="40"/>
                    <a:pt x="35" y="43"/>
                  </a:cubicBezTo>
                  <a:cubicBezTo>
                    <a:pt x="36" y="44"/>
                    <a:pt x="59" y="38"/>
                    <a:pt x="62" y="37"/>
                  </a:cubicBezTo>
                  <a:cubicBezTo>
                    <a:pt x="42" y="51"/>
                    <a:pt x="66" y="51"/>
                    <a:pt x="77" y="49"/>
                  </a:cubicBezTo>
                  <a:cubicBezTo>
                    <a:pt x="82" y="50"/>
                    <a:pt x="87" y="50"/>
                    <a:pt x="92" y="52"/>
                  </a:cubicBezTo>
                  <a:cubicBezTo>
                    <a:pt x="96" y="54"/>
                    <a:pt x="97" y="61"/>
                    <a:pt x="101" y="61"/>
                  </a:cubicBezTo>
                  <a:cubicBezTo>
                    <a:pt x="113" y="61"/>
                    <a:pt x="95" y="50"/>
                    <a:pt x="89" y="46"/>
                  </a:cubicBezTo>
                  <a:cubicBezTo>
                    <a:pt x="110" y="35"/>
                    <a:pt x="132" y="43"/>
                    <a:pt x="155" y="46"/>
                  </a:cubicBezTo>
                  <a:cubicBezTo>
                    <a:pt x="145" y="49"/>
                    <a:pt x="138" y="62"/>
                    <a:pt x="128" y="64"/>
                  </a:cubicBezTo>
                  <a:cubicBezTo>
                    <a:pt x="112" y="67"/>
                    <a:pt x="96" y="66"/>
                    <a:pt x="80" y="67"/>
                  </a:cubicBezTo>
                  <a:cubicBezTo>
                    <a:pt x="71" y="70"/>
                    <a:pt x="53" y="64"/>
                    <a:pt x="53" y="64"/>
                  </a:cubicBezTo>
                  <a:cubicBezTo>
                    <a:pt x="49" y="65"/>
                    <a:pt x="39" y="70"/>
                    <a:pt x="41" y="67"/>
                  </a:cubicBezTo>
                  <a:cubicBezTo>
                    <a:pt x="45" y="61"/>
                    <a:pt x="59" y="55"/>
                    <a:pt x="59" y="55"/>
                  </a:cubicBezTo>
                  <a:cubicBezTo>
                    <a:pt x="73" y="56"/>
                    <a:pt x="88" y="52"/>
                    <a:pt x="101" y="58"/>
                  </a:cubicBezTo>
                  <a:cubicBezTo>
                    <a:pt x="110" y="62"/>
                    <a:pt x="81" y="59"/>
                    <a:pt x="71" y="61"/>
                  </a:cubicBezTo>
                  <a:cubicBezTo>
                    <a:pt x="50" y="64"/>
                    <a:pt x="29" y="74"/>
                    <a:pt x="8" y="79"/>
                  </a:cubicBezTo>
                  <a:cubicBezTo>
                    <a:pt x="29" y="90"/>
                    <a:pt x="80" y="77"/>
                    <a:pt x="101" y="76"/>
                  </a:cubicBezTo>
                  <a:cubicBezTo>
                    <a:pt x="108" y="74"/>
                    <a:pt x="118" y="64"/>
                    <a:pt x="122" y="70"/>
                  </a:cubicBezTo>
                  <a:cubicBezTo>
                    <a:pt x="130" y="81"/>
                    <a:pt x="114" y="84"/>
                    <a:pt x="110" y="85"/>
                  </a:cubicBezTo>
                  <a:cubicBezTo>
                    <a:pt x="89" y="83"/>
                    <a:pt x="76" y="81"/>
                    <a:pt x="56" y="88"/>
                  </a:cubicBezTo>
                  <a:cubicBezTo>
                    <a:pt x="54" y="91"/>
                    <a:pt x="53" y="95"/>
                    <a:pt x="50" y="97"/>
                  </a:cubicBezTo>
                  <a:cubicBezTo>
                    <a:pt x="47" y="99"/>
                    <a:pt x="27" y="103"/>
                    <a:pt x="26" y="103"/>
                  </a:cubicBezTo>
                  <a:cubicBezTo>
                    <a:pt x="0" y="109"/>
                    <a:pt x="21" y="105"/>
                    <a:pt x="41" y="103"/>
                  </a:cubicBezTo>
                  <a:cubicBezTo>
                    <a:pt x="57" y="99"/>
                    <a:pt x="78" y="107"/>
                    <a:pt x="95" y="109"/>
                  </a:cubicBezTo>
                  <a:cubicBezTo>
                    <a:pt x="74" y="130"/>
                    <a:pt x="105" y="109"/>
                    <a:pt x="113" y="106"/>
                  </a:cubicBezTo>
                  <a:cubicBezTo>
                    <a:pt x="150" y="108"/>
                    <a:pt x="178" y="108"/>
                    <a:pt x="212" y="97"/>
                  </a:cubicBezTo>
                  <a:cubicBezTo>
                    <a:pt x="244" y="102"/>
                    <a:pt x="244" y="103"/>
                    <a:pt x="290" y="103"/>
                  </a:cubicBezTo>
                  <a:cubicBezTo>
                    <a:pt x="305" y="103"/>
                    <a:pt x="335" y="94"/>
                    <a:pt x="335" y="94"/>
                  </a:cubicBezTo>
                  <a:cubicBezTo>
                    <a:pt x="324" y="111"/>
                    <a:pt x="301" y="114"/>
                    <a:pt x="341" y="121"/>
                  </a:cubicBezTo>
                  <a:cubicBezTo>
                    <a:pt x="337" y="133"/>
                    <a:pt x="320" y="139"/>
                    <a:pt x="338" y="127"/>
                  </a:cubicBezTo>
                  <a:cubicBezTo>
                    <a:pt x="337" y="120"/>
                    <a:pt x="332" y="112"/>
                    <a:pt x="335" y="106"/>
                  </a:cubicBezTo>
                  <a:cubicBezTo>
                    <a:pt x="338" y="100"/>
                    <a:pt x="353" y="100"/>
                    <a:pt x="353" y="100"/>
                  </a:cubicBezTo>
                  <a:cubicBezTo>
                    <a:pt x="369" y="84"/>
                    <a:pt x="383" y="88"/>
                    <a:pt x="404" y="91"/>
                  </a:cubicBezTo>
                  <a:cubicBezTo>
                    <a:pt x="398" y="109"/>
                    <a:pt x="390" y="98"/>
                    <a:pt x="395" y="121"/>
                  </a:cubicBezTo>
                  <a:cubicBezTo>
                    <a:pt x="400" y="120"/>
                    <a:pt x="407" y="114"/>
                    <a:pt x="410" y="118"/>
                  </a:cubicBezTo>
                  <a:cubicBezTo>
                    <a:pt x="429" y="140"/>
                    <a:pt x="399" y="147"/>
                    <a:pt x="422" y="139"/>
                  </a:cubicBezTo>
                  <a:cubicBezTo>
                    <a:pt x="421" y="136"/>
                    <a:pt x="421" y="132"/>
                    <a:pt x="419" y="130"/>
                  </a:cubicBezTo>
                  <a:cubicBezTo>
                    <a:pt x="417" y="127"/>
                    <a:pt x="411" y="128"/>
                    <a:pt x="410" y="124"/>
                  </a:cubicBezTo>
                  <a:cubicBezTo>
                    <a:pt x="409" y="119"/>
                    <a:pt x="428" y="102"/>
                    <a:pt x="431" y="97"/>
                  </a:cubicBezTo>
                  <a:cubicBezTo>
                    <a:pt x="427" y="82"/>
                    <a:pt x="424" y="81"/>
                    <a:pt x="410" y="76"/>
                  </a:cubicBezTo>
                  <a:cubicBezTo>
                    <a:pt x="427" y="50"/>
                    <a:pt x="404" y="81"/>
                    <a:pt x="425" y="64"/>
                  </a:cubicBezTo>
                  <a:cubicBezTo>
                    <a:pt x="433" y="58"/>
                    <a:pt x="435" y="43"/>
                    <a:pt x="437" y="34"/>
                  </a:cubicBezTo>
                  <a:cubicBezTo>
                    <a:pt x="454" y="40"/>
                    <a:pt x="471" y="41"/>
                    <a:pt x="482" y="25"/>
                  </a:cubicBezTo>
                  <a:cubicBezTo>
                    <a:pt x="467" y="15"/>
                    <a:pt x="452" y="11"/>
                    <a:pt x="437" y="1"/>
                  </a:cubicBezTo>
                  <a:cubicBezTo>
                    <a:pt x="418" y="14"/>
                    <a:pt x="438" y="4"/>
                    <a:pt x="419" y="1"/>
                  </a:cubicBezTo>
                  <a:cubicBezTo>
                    <a:pt x="412" y="0"/>
                    <a:pt x="405" y="5"/>
                    <a:pt x="398" y="7"/>
                  </a:cubicBezTo>
                  <a:cubicBezTo>
                    <a:pt x="381" y="18"/>
                    <a:pt x="383" y="2"/>
                    <a:pt x="377" y="19"/>
                  </a:cubicBezTo>
                  <a:cubicBezTo>
                    <a:pt x="366" y="3"/>
                    <a:pt x="361" y="7"/>
                    <a:pt x="341" y="10"/>
                  </a:cubicBezTo>
                  <a:cubicBezTo>
                    <a:pt x="320" y="17"/>
                    <a:pt x="320" y="21"/>
                    <a:pt x="296" y="13"/>
                  </a:cubicBezTo>
                  <a:cubicBezTo>
                    <a:pt x="284" y="17"/>
                    <a:pt x="298" y="55"/>
                    <a:pt x="293" y="40"/>
                  </a:cubicBezTo>
                  <a:cubicBezTo>
                    <a:pt x="283" y="43"/>
                    <a:pt x="191" y="58"/>
                    <a:pt x="191" y="58"/>
                  </a:cubicBezTo>
                  <a:cubicBezTo>
                    <a:pt x="176" y="54"/>
                    <a:pt x="230" y="14"/>
                    <a:pt x="212" y="19"/>
                  </a:cubicBezTo>
                  <a:cubicBezTo>
                    <a:pt x="206" y="21"/>
                    <a:pt x="194" y="25"/>
                    <a:pt x="194" y="25"/>
                  </a:cubicBezTo>
                  <a:cubicBezTo>
                    <a:pt x="184" y="9"/>
                    <a:pt x="171" y="17"/>
                    <a:pt x="155" y="22"/>
                  </a:cubicBezTo>
                  <a:cubicBezTo>
                    <a:pt x="154" y="25"/>
                    <a:pt x="155" y="30"/>
                    <a:pt x="152" y="31"/>
                  </a:cubicBezTo>
                  <a:cubicBezTo>
                    <a:pt x="142" y="34"/>
                    <a:pt x="109" y="24"/>
                    <a:pt x="98" y="22"/>
                  </a:cubicBezTo>
                  <a:cubicBezTo>
                    <a:pt x="123" y="6"/>
                    <a:pt x="123" y="9"/>
                    <a:pt x="92" y="13"/>
                  </a:cubicBezTo>
                  <a:cubicBezTo>
                    <a:pt x="78" y="23"/>
                    <a:pt x="86" y="18"/>
                    <a:pt x="65" y="25"/>
                  </a:cubicBezTo>
                  <a:cubicBezTo>
                    <a:pt x="62" y="26"/>
                    <a:pt x="56" y="28"/>
                    <a:pt x="56" y="28"/>
                  </a:cubicBezTo>
                  <a:cubicBezTo>
                    <a:pt x="53" y="26"/>
                    <a:pt x="51" y="21"/>
                    <a:pt x="47" y="22"/>
                  </a:cubicBezTo>
                  <a:cubicBezTo>
                    <a:pt x="43" y="23"/>
                    <a:pt x="38" y="27"/>
                    <a:pt x="38" y="31"/>
                  </a:cubicBezTo>
                  <a:cubicBezTo>
                    <a:pt x="38" y="34"/>
                    <a:pt x="44" y="29"/>
                    <a:pt x="47" y="28"/>
                  </a:cubicBezTo>
                  <a:close/>
                </a:path>
              </a:pathLst>
            </a:custGeom>
            <a:solidFill>
              <a:srgbClr val="1F2733">
                <a:alpha val="17999"/>
              </a:srgbClr>
            </a:solidFill>
            <a:ln w="12700" cap="flat" cmpd="sng">
              <a:noFill/>
              <a:prstDash val="solid"/>
              <a:round/>
              <a:headEnd/>
              <a:tailEnd/>
            </a:ln>
            <a:effectLst/>
          </p:spPr>
          <p:txBody>
            <a:bodyPr wrap="none" lIns="90000" tIns="46800" rIns="90000" bIns="46800" anchor="ctr">
              <a:spAutoFit/>
            </a:bodyPr>
            <a:lstStyle/>
            <a:p>
              <a:endParaRPr lang="de-DE"/>
            </a:p>
          </p:txBody>
        </p:sp>
        <p:sp>
          <p:nvSpPr>
            <p:cNvPr id="221" name="Freeform 57"/>
            <p:cNvSpPr>
              <a:spLocks/>
            </p:cNvSpPr>
            <p:nvPr/>
          </p:nvSpPr>
          <p:spPr bwMode="auto">
            <a:xfrm>
              <a:off x="4593" y="697"/>
              <a:ext cx="172" cy="31"/>
            </a:xfrm>
            <a:custGeom>
              <a:avLst/>
              <a:gdLst/>
              <a:ahLst/>
              <a:cxnLst>
                <a:cxn ang="0">
                  <a:pos x="59" y="10"/>
                </a:cxn>
                <a:cxn ang="0">
                  <a:pos x="5" y="7"/>
                </a:cxn>
                <a:cxn ang="0">
                  <a:pos x="5" y="40"/>
                </a:cxn>
                <a:cxn ang="0">
                  <a:pos x="17" y="19"/>
                </a:cxn>
                <a:cxn ang="0">
                  <a:pos x="29" y="40"/>
                </a:cxn>
                <a:cxn ang="0">
                  <a:pos x="56" y="31"/>
                </a:cxn>
                <a:cxn ang="0">
                  <a:pos x="74" y="34"/>
                </a:cxn>
                <a:cxn ang="0">
                  <a:pos x="77" y="43"/>
                </a:cxn>
                <a:cxn ang="0">
                  <a:pos x="101" y="49"/>
                </a:cxn>
                <a:cxn ang="0">
                  <a:pos x="146" y="46"/>
                </a:cxn>
                <a:cxn ang="0">
                  <a:pos x="146" y="64"/>
                </a:cxn>
                <a:cxn ang="0">
                  <a:pos x="164" y="58"/>
                </a:cxn>
                <a:cxn ang="0">
                  <a:pos x="194" y="55"/>
                </a:cxn>
                <a:cxn ang="0">
                  <a:pos x="209" y="37"/>
                </a:cxn>
                <a:cxn ang="0">
                  <a:pos x="239" y="40"/>
                </a:cxn>
                <a:cxn ang="0">
                  <a:pos x="284" y="28"/>
                </a:cxn>
                <a:cxn ang="0">
                  <a:pos x="311" y="31"/>
                </a:cxn>
                <a:cxn ang="0">
                  <a:pos x="338" y="22"/>
                </a:cxn>
                <a:cxn ang="0">
                  <a:pos x="362" y="16"/>
                </a:cxn>
                <a:cxn ang="0">
                  <a:pos x="299" y="19"/>
                </a:cxn>
                <a:cxn ang="0">
                  <a:pos x="290" y="16"/>
                </a:cxn>
                <a:cxn ang="0">
                  <a:pos x="278" y="34"/>
                </a:cxn>
                <a:cxn ang="0">
                  <a:pos x="257" y="31"/>
                </a:cxn>
                <a:cxn ang="0">
                  <a:pos x="254" y="22"/>
                </a:cxn>
                <a:cxn ang="0">
                  <a:pos x="209" y="40"/>
                </a:cxn>
                <a:cxn ang="0">
                  <a:pos x="209" y="25"/>
                </a:cxn>
                <a:cxn ang="0">
                  <a:pos x="188" y="16"/>
                </a:cxn>
                <a:cxn ang="0">
                  <a:pos x="155" y="4"/>
                </a:cxn>
                <a:cxn ang="0">
                  <a:pos x="140" y="25"/>
                </a:cxn>
                <a:cxn ang="0">
                  <a:pos x="74" y="25"/>
                </a:cxn>
                <a:cxn ang="0">
                  <a:pos x="65" y="16"/>
                </a:cxn>
                <a:cxn ang="0">
                  <a:pos x="59" y="10"/>
                </a:cxn>
              </a:cxnLst>
              <a:rect l="0" t="0" r="r" b="b"/>
              <a:pathLst>
                <a:path w="362" h="65">
                  <a:moveTo>
                    <a:pt x="59" y="10"/>
                  </a:moveTo>
                  <a:cubicBezTo>
                    <a:pt x="30" y="0"/>
                    <a:pt x="47" y="3"/>
                    <a:pt x="5" y="7"/>
                  </a:cubicBezTo>
                  <a:cubicBezTo>
                    <a:pt x="10" y="23"/>
                    <a:pt x="1" y="20"/>
                    <a:pt x="5" y="40"/>
                  </a:cubicBezTo>
                  <a:cubicBezTo>
                    <a:pt x="16" y="23"/>
                    <a:pt x="0" y="25"/>
                    <a:pt x="17" y="19"/>
                  </a:cubicBezTo>
                  <a:cubicBezTo>
                    <a:pt x="36" y="24"/>
                    <a:pt x="24" y="24"/>
                    <a:pt x="29" y="40"/>
                  </a:cubicBezTo>
                  <a:cubicBezTo>
                    <a:pt x="44" y="36"/>
                    <a:pt x="47" y="44"/>
                    <a:pt x="56" y="31"/>
                  </a:cubicBezTo>
                  <a:cubicBezTo>
                    <a:pt x="62" y="32"/>
                    <a:pt x="69" y="31"/>
                    <a:pt x="74" y="34"/>
                  </a:cubicBezTo>
                  <a:cubicBezTo>
                    <a:pt x="77" y="36"/>
                    <a:pt x="74" y="41"/>
                    <a:pt x="77" y="43"/>
                  </a:cubicBezTo>
                  <a:cubicBezTo>
                    <a:pt x="84" y="48"/>
                    <a:pt x="93" y="46"/>
                    <a:pt x="101" y="49"/>
                  </a:cubicBezTo>
                  <a:cubicBezTo>
                    <a:pt x="121" y="45"/>
                    <a:pt x="125" y="43"/>
                    <a:pt x="146" y="46"/>
                  </a:cubicBezTo>
                  <a:cubicBezTo>
                    <a:pt x="146" y="47"/>
                    <a:pt x="138" y="63"/>
                    <a:pt x="146" y="64"/>
                  </a:cubicBezTo>
                  <a:cubicBezTo>
                    <a:pt x="152" y="65"/>
                    <a:pt x="158" y="60"/>
                    <a:pt x="164" y="58"/>
                  </a:cubicBezTo>
                  <a:cubicBezTo>
                    <a:pt x="174" y="55"/>
                    <a:pt x="184" y="56"/>
                    <a:pt x="194" y="55"/>
                  </a:cubicBezTo>
                  <a:cubicBezTo>
                    <a:pt x="198" y="42"/>
                    <a:pt x="192" y="26"/>
                    <a:pt x="209" y="37"/>
                  </a:cubicBezTo>
                  <a:cubicBezTo>
                    <a:pt x="221" y="33"/>
                    <a:pt x="227" y="37"/>
                    <a:pt x="239" y="40"/>
                  </a:cubicBezTo>
                  <a:cubicBezTo>
                    <a:pt x="255" y="35"/>
                    <a:pt x="267" y="31"/>
                    <a:pt x="284" y="28"/>
                  </a:cubicBezTo>
                  <a:cubicBezTo>
                    <a:pt x="291" y="6"/>
                    <a:pt x="299" y="23"/>
                    <a:pt x="311" y="31"/>
                  </a:cubicBezTo>
                  <a:cubicBezTo>
                    <a:pt x="320" y="28"/>
                    <a:pt x="329" y="24"/>
                    <a:pt x="338" y="22"/>
                  </a:cubicBezTo>
                  <a:cubicBezTo>
                    <a:pt x="346" y="20"/>
                    <a:pt x="362" y="16"/>
                    <a:pt x="362" y="16"/>
                  </a:cubicBezTo>
                  <a:cubicBezTo>
                    <a:pt x="342" y="3"/>
                    <a:pt x="318" y="6"/>
                    <a:pt x="299" y="19"/>
                  </a:cubicBezTo>
                  <a:cubicBezTo>
                    <a:pt x="296" y="18"/>
                    <a:pt x="293" y="14"/>
                    <a:pt x="290" y="16"/>
                  </a:cubicBezTo>
                  <a:cubicBezTo>
                    <a:pt x="284" y="20"/>
                    <a:pt x="278" y="34"/>
                    <a:pt x="278" y="34"/>
                  </a:cubicBezTo>
                  <a:cubicBezTo>
                    <a:pt x="271" y="33"/>
                    <a:pt x="263" y="34"/>
                    <a:pt x="257" y="31"/>
                  </a:cubicBezTo>
                  <a:cubicBezTo>
                    <a:pt x="254" y="30"/>
                    <a:pt x="257" y="22"/>
                    <a:pt x="254" y="22"/>
                  </a:cubicBezTo>
                  <a:cubicBezTo>
                    <a:pt x="241" y="20"/>
                    <a:pt x="221" y="36"/>
                    <a:pt x="209" y="40"/>
                  </a:cubicBezTo>
                  <a:cubicBezTo>
                    <a:pt x="179" y="35"/>
                    <a:pt x="196" y="38"/>
                    <a:pt x="209" y="25"/>
                  </a:cubicBezTo>
                  <a:cubicBezTo>
                    <a:pt x="204" y="11"/>
                    <a:pt x="201" y="20"/>
                    <a:pt x="188" y="16"/>
                  </a:cubicBezTo>
                  <a:cubicBezTo>
                    <a:pt x="163" y="20"/>
                    <a:pt x="172" y="16"/>
                    <a:pt x="155" y="4"/>
                  </a:cubicBezTo>
                  <a:cubicBezTo>
                    <a:pt x="138" y="7"/>
                    <a:pt x="135" y="9"/>
                    <a:pt x="140" y="25"/>
                  </a:cubicBezTo>
                  <a:cubicBezTo>
                    <a:pt x="114" y="34"/>
                    <a:pt x="105" y="28"/>
                    <a:pt x="74" y="25"/>
                  </a:cubicBezTo>
                  <a:cubicBezTo>
                    <a:pt x="101" y="16"/>
                    <a:pt x="98" y="20"/>
                    <a:pt x="65" y="16"/>
                  </a:cubicBezTo>
                  <a:cubicBezTo>
                    <a:pt x="58" y="6"/>
                    <a:pt x="59" y="3"/>
                    <a:pt x="59" y="10"/>
                  </a:cubicBezTo>
                  <a:close/>
                </a:path>
              </a:pathLst>
            </a:custGeom>
            <a:solidFill>
              <a:srgbClr val="905448">
                <a:alpha val="34000"/>
              </a:srgbClr>
            </a:solidFill>
            <a:ln w="12700" cap="flat" cmpd="sng">
              <a:noFill/>
              <a:prstDash val="solid"/>
              <a:round/>
              <a:headEnd/>
              <a:tailEnd/>
            </a:ln>
            <a:effectLst/>
          </p:spPr>
          <p:txBody>
            <a:bodyPr wrap="none" lIns="90000" tIns="46800" rIns="90000" bIns="46800" anchor="ctr">
              <a:spAutoFit/>
            </a:bodyPr>
            <a:lstStyle/>
            <a:p>
              <a:endParaRPr lang="de-DE"/>
            </a:p>
          </p:txBody>
        </p:sp>
      </p:grpSp>
      <p:pic>
        <p:nvPicPr>
          <p:cNvPr id="1038" name="Picture 14" descr="C:\Users\d054663\AppData\Local\Microsoft\Windows\Temporary Internet Files\Content.IE5\MW07ETOX\MM900236357[1].gif"/>
          <p:cNvPicPr>
            <a:picLocks noChangeAspect="1" noChangeArrowheads="1" noCrop="1"/>
          </p:cNvPicPr>
          <p:nvPr/>
        </p:nvPicPr>
        <p:blipFill>
          <a:blip r:embed="rId16" cstate="print"/>
          <a:srcRect/>
          <a:stretch>
            <a:fillRect/>
          </a:stretch>
        </p:blipFill>
        <p:spPr bwMode="auto">
          <a:xfrm>
            <a:off x="4631153" y="3702313"/>
            <a:ext cx="314960" cy="387607"/>
          </a:xfrm>
          <a:prstGeom prst="rect">
            <a:avLst/>
          </a:prstGeom>
          <a:noFill/>
        </p:spPr>
      </p:pic>
      <p:pic>
        <p:nvPicPr>
          <p:cNvPr id="303" name="Picture 14" descr="C:\Users\d054663\AppData\Local\Microsoft\Windows\Temporary Internet Files\Content.IE5\MW07ETOX\MM900236357[1].gif"/>
          <p:cNvPicPr>
            <a:picLocks noChangeAspect="1" noChangeArrowheads="1" noCrop="1"/>
          </p:cNvPicPr>
          <p:nvPr/>
        </p:nvPicPr>
        <p:blipFill>
          <a:blip r:embed="rId16" cstate="print"/>
          <a:srcRect/>
          <a:stretch>
            <a:fillRect/>
          </a:stretch>
        </p:blipFill>
        <p:spPr bwMode="auto">
          <a:xfrm flipH="1">
            <a:off x="5088351" y="3732793"/>
            <a:ext cx="284479" cy="377447"/>
          </a:xfrm>
          <a:prstGeom prst="rect">
            <a:avLst/>
          </a:prstGeom>
          <a:noFill/>
          <a:effectLst>
            <a:outerShdw blurRad="152400" dist="317500" dir="5400000" sx="90000" sy="-19000" rotWithShape="0">
              <a:prstClr val="black">
                <a:alpha val="15000"/>
              </a:prstClr>
            </a:outerShdw>
          </a:effectLst>
        </p:spPr>
      </p:pic>
      <p:sp>
        <p:nvSpPr>
          <p:cNvPr id="231" name="Text Box 71"/>
          <p:cNvSpPr txBox="1">
            <a:spLocks noChangeArrowheads="1"/>
          </p:cNvSpPr>
          <p:nvPr/>
        </p:nvSpPr>
        <p:spPr bwMode="invGray">
          <a:xfrm>
            <a:off x="5509439" y="3490777"/>
            <a:ext cx="1195690" cy="397014"/>
          </a:xfrm>
          <a:prstGeom prst="rect">
            <a:avLst/>
          </a:prstGeom>
          <a:noFill/>
          <a:ln w="12700">
            <a:noFill/>
            <a:miter lim="800000"/>
            <a:headEnd/>
            <a:tailEnd/>
          </a:ln>
        </p:spPr>
        <p:txBody>
          <a:bodyPr wrap="square"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sz="1100" b="1" dirty="0" smtClean="0">
                <a:solidFill>
                  <a:srgbClr val="226CA9"/>
                </a:solidFill>
              </a:rPr>
              <a:t>Environmental Incident</a:t>
            </a:r>
          </a:p>
        </p:txBody>
      </p:sp>
      <p:grpSp>
        <p:nvGrpSpPr>
          <p:cNvPr id="33" name="Gruppieren 314"/>
          <p:cNvGrpSpPr/>
          <p:nvPr/>
        </p:nvGrpSpPr>
        <p:grpSpPr>
          <a:xfrm>
            <a:off x="5366885" y="2492680"/>
            <a:ext cx="1865765" cy="2329840"/>
            <a:chOff x="5366885" y="2492680"/>
            <a:chExt cx="1865765" cy="2329840"/>
          </a:xfrm>
        </p:grpSpPr>
        <p:cxnSp>
          <p:nvCxnSpPr>
            <p:cNvPr id="237" name="Gerade Verbindung mit Pfeil 236"/>
            <p:cNvCxnSpPr/>
            <p:nvPr/>
          </p:nvCxnSpPr>
          <p:spPr>
            <a:xfrm rot="5400000" flipH="1" flipV="1">
              <a:off x="5390044" y="2469521"/>
              <a:ext cx="549187" cy="595505"/>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9" name="Gerade Verbindung mit Pfeil 238"/>
            <p:cNvCxnSpPr/>
            <p:nvPr/>
          </p:nvCxnSpPr>
          <p:spPr>
            <a:xfrm flipV="1">
              <a:off x="5699343" y="3031299"/>
              <a:ext cx="1240076" cy="31315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7" name="Gerade Verbindung mit Pfeil 256"/>
            <p:cNvCxnSpPr/>
            <p:nvPr/>
          </p:nvCxnSpPr>
          <p:spPr>
            <a:xfrm>
              <a:off x="5749447" y="4334005"/>
              <a:ext cx="1139868" cy="488515"/>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2" name="Gerade Verbindung mit Pfeil 311"/>
            <p:cNvCxnSpPr/>
            <p:nvPr/>
          </p:nvCxnSpPr>
          <p:spPr>
            <a:xfrm>
              <a:off x="6075123" y="3983277"/>
              <a:ext cx="1157527" cy="137786"/>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Count="indefinite"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anim calcmode="lin" valueType="num">
                                      <p:cBhvr>
                                        <p:cTn id="8" dur="5000" fill="hold"/>
                                        <p:tgtEl>
                                          <p:spTgt spid="5"/>
                                        </p:tgtEl>
                                        <p:attrNameLst>
                                          <p:attrName>ppt_x</p:attrName>
                                        </p:attrNameLst>
                                      </p:cBhvr>
                                      <p:tavLst>
                                        <p:tav tm="0">
                                          <p:val>
                                            <p:strVal val="#ppt_x"/>
                                          </p:val>
                                        </p:tav>
                                        <p:tav tm="100000">
                                          <p:val>
                                            <p:strVal val="#ppt_x"/>
                                          </p:val>
                                        </p:tav>
                                      </p:tavLst>
                                    </p:anim>
                                    <p:anim calcmode="lin" valueType="num">
                                      <p:cBhvr>
                                        <p:cTn id="9" dur="5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0"/>
                            </p:stCondLst>
                            <p:childTnLst>
                              <p:par>
                                <p:cTn id="11" presetID="9" presetClass="emph" presetSubtype="0" nodeType="afterEffect">
                                  <p:stCondLst>
                                    <p:cond delay="300"/>
                                  </p:stCondLst>
                                  <p:childTnLst>
                                    <p:set>
                                      <p:cBhvr rctx="PPT">
                                        <p:cTn id="12" dur="indefinite"/>
                                        <p:tgtEl>
                                          <p:spTgt spid="5"/>
                                        </p:tgtEl>
                                        <p:attrNameLst>
                                          <p:attrName>style.opacity</p:attrName>
                                        </p:attrNameLst>
                                      </p:cBhvr>
                                      <p:to>
                                        <p:strVal val="0"/>
                                      </p:to>
                                    </p:set>
                                    <p:animEffect filter="image" prLst="opacity: 0">
                                      <p:cBhvr rctx="IE">
                                        <p:cTn id="13" dur="indefinite"/>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5"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linds(vertical)">
                                      <p:cBhvr>
                                        <p:cTn id="18" dur="1000"/>
                                        <p:tgtEl>
                                          <p:spTgt spid="27"/>
                                        </p:tgtEl>
                                      </p:cBhvr>
                                    </p:animEffect>
                                  </p:childTnLst>
                                </p:cTn>
                              </p:par>
                              <p:par>
                                <p:cTn id="19" presetID="3" presetClass="entr" presetSubtype="1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1000"/>
                                        <p:tgtEl>
                                          <p:spTgt spid="3"/>
                                        </p:tgtEl>
                                      </p:cBhvr>
                                    </p:animEffect>
                                  </p:childTnLst>
                                </p:cTn>
                              </p:par>
                              <p:par>
                                <p:cTn id="22" presetID="3" presetClass="entr" presetSubtype="5"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linds(vertical)">
                                      <p:cBhvr>
                                        <p:cTn id="24" dur="1000"/>
                                        <p:tgtEl>
                                          <p:spTgt spid="24"/>
                                        </p:tgtEl>
                                      </p:cBhvr>
                                    </p:animEffect>
                                  </p:childTnLst>
                                </p:cTn>
                              </p:par>
                              <p:par>
                                <p:cTn id="25" presetID="3" presetClass="entr" presetSubtype="5"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vertical)">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vertical)">
                                      <p:cBhvr>
                                        <p:cTn id="32" dur="1000"/>
                                        <p:tgtEl>
                                          <p:spTgt spid="21"/>
                                        </p:tgtEl>
                                      </p:cBhvr>
                                    </p:animEffect>
                                  </p:childTnLst>
                                </p:cTn>
                              </p:par>
                              <p:par>
                                <p:cTn id="33" presetID="3" presetClass="entr" presetSubtype="1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linds(horizontal)">
                                      <p:cBhvr>
                                        <p:cTn id="35" dur="1000"/>
                                        <p:tgtEl>
                                          <p:spTgt spid="33"/>
                                        </p:tgtEl>
                                      </p:cBhvr>
                                    </p:animEffect>
                                  </p:childTnLst>
                                </p:cTn>
                              </p:par>
                              <p:par>
                                <p:cTn id="36" presetID="3" presetClass="entr" presetSubtype="5"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linds(vertical)">
                                      <p:cBhvr>
                                        <p:cTn id="38" dur="1000"/>
                                        <p:tgtEl>
                                          <p:spTgt spid="14"/>
                                        </p:tgtEl>
                                      </p:cBhvr>
                                    </p:animEffect>
                                  </p:childTnLst>
                                </p:cTn>
                              </p:par>
                              <p:par>
                                <p:cTn id="39" presetID="3" presetClass="entr" presetSubtype="5"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linds(vertical)">
                                      <p:cBhvr>
                                        <p:cTn id="41" dur="1000"/>
                                        <p:tgtEl>
                                          <p:spTgt spid="8"/>
                                        </p:tgtEl>
                                      </p:cBhvr>
                                    </p:animEffect>
                                  </p:childTnLst>
                                </p:cTn>
                              </p:par>
                              <p:par>
                                <p:cTn id="42" presetID="3" presetClass="entr" presetSubtype="5"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linds(vertical)">
                                      <p:cBhvr>
                                        <p:cTn id="44" dur="10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5"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linds(vertical)">
                                      <p:cBhvr>
                                        <p:cTn id="49" dur="1000"/>
                                        <p:tgtEl>
                                          <p:spTgt spid="11"/>
                                        </p:tgtEl>
                                      </p:cBhvr>
                                    </p:animEffect>
                                  </p:childTnLst>
                                </p:cTn>
                              </p:par>
                              <p:par>
                                <p:cTn id="50" presetID="3" presetClass="entr" presetSubtype="1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linds(horizontal)">
                                      <p:cBhvr>
                                        <p:cTn id="52" dur="1000"/>
                                        <p:tgtEl>
                                          <p:spTgt spid="4"/>
                                        </p:tgtEl>
                                      </p:cBhvr>
                                    </p:animEffect>
                                  </p:childTnLst>
                                </p:cTn>
                              </p:par>
                              <p:par>
                                <p:cTn id="53" presetID="3" presetClass="entr" presetSubtype="5" fill="hold" nodeType="withEffect">
                                  <p:stCondLst>
                                    <p:cond delay="300"/>
                                  </p:stCondLst>
                                  <p:childTnLst>
                                    <p:set>
                                      <p:cBhvr>
                                        <p:cTn id="54" dur="1" fill="hold">
                                          <p:stCondLst>
                                            <p:cond delay="0"/>
                                          </p:stCondLst>
                                        </p:cTn>
                                        <p:tgtEl>
                                          <p:spTgt spid="26"/>
                                        </p:tgtEl>
                                        <p:attrNameLst>
                                          <p:attrName>style.visibility</p:attrName>
                                        </p:attrNameLst>
                                      </p:cBhvr>
                                      <p:to>
                                        <p:strVal val="visible"/>
                                      </p:to>
                                    </p:set>
                                    <p:animEffect transition="in" filter="blinds(vertical)">
                                      <p:cBhvr>
                                        <p:cTn id="55" dur="1000"/>
                                        <p:tgtEl>
                                          <p:spTgt spid="26"/>
                                        </p:tgtEl>
                                      </p:cBhvr>
                                    </p:animEffect>
                                  </p:childTnLst>
                                </p:cTn>
                              </p:par>
                              <p:par>
                                <p:cTn id="56" presetID="3" presetClass="entr" presetSubtype="5" fill="hold" nodeType="withEffect">
                                  <p:stCondLst>
                                    <p:cond delay="300"/>
                                  </p:stCondLst>
                                  <p:childTnLst>
                                    <p:set>
                                      <p:cBhvr>
                                        <p:cTn id="57" dur="1" fill="hold">
                                          <p:stCondLst>
                                            <p:cond delay="0"/>
                                          </p:stCondLst>
                                        </p:cTn>
                                        <p:tgtEl>
                                          <p:spTgt spid="25"/>
                                        </p:tgtEl>
                                        <p:attrNameLst>
                                          <p:attrName>style.visibility</p:attrName>
                                        </p:attrNameLst>
                                      </p:cBhvr>
                                      <p:to>
                                        <p:strVal val="visible"/>
                                      </p:to>
                                    </p:set>
                                    <p:animEffect transition="in" filter="blinds(vertical)">
                                      <p:cBhvr>
                                        <p:cTn id="58" dur="1000"/>
                                        <p:tgtEl>
                                          <p:spTgt spid="25"/>
                                        </p:tgtEl>
                                      </p:cBhvr>
                                    </p:animEffect>
                                  </p:childTnLst>
                                </p:cTn>
                              </p:par>
                              <p:par>
                                <p:cTn id="59" presetID="3" presetClass="entr" presetSubtype="5" fill="hold" nodeType="withEffect">
                                  <p:stCondLst>
                                    <p:cond delay="300"/>
                                  </p:stCondLst>
                                  <p:childTnLst>
                                    <p:set>
                                      <p:cBhvr>
                                        <p:cTn id="60" dur="1" fill="hold">
                                          <p:stCondLst>
                                            <p:cond delay="0"/>
                                          </p:stCondLst>
                                        </p:cTn>
                                        <p:tgtEl>
                                          <p:spTgt spid="29"/>
                                        </p:tgtEl>
                                        <p:attrNameLst>
                                          <p:attrName>style.visibility</p:attrName>
                                        </p:attrNameLst>
                                      </p:cBhvr>
                                      <p:to>
                                        <p:strVal val="visible"/>
                                      </p:to>
                                    </p:set>
                                    <p:animEffect transition="in" filter="blinds(vertical)">
                                      <p:cBhvr>
                                        <p:cTn id="61" dur="1000"/>
                                        <p:tgtEl>
                                          <p:spTgt spid="29"/>
                                        </p:tgtEl>
                                      </p:cBhvr>
                                    </p:animEffect>
                                  </p:childTnLst>
                                </p:cTn>
                              </p:par>
                              <p:par>
                                <p:cTn id="62" presetID="3" presetClass="entr" presetSubtype="5" fill="hold" nodeType="withEffect">
                                  <p:stCondLst>
                                    <p:cond delay="300"/>
                                  </p:stCondLst>
                                  <p:childTnLst>
                                    <p:set>
                                      <p:cBhvr>
                                        <p:cTn id="63" dur="1" fill="hold">
                                          <p:stCondLst>
                                            <p:cond delay="0"/>
                                          </p:stCondLst>
                                        </p:cTn>
                                        <p:tgtEl>
                                          <p:spTgt spid="15"/>
                                        </p:tgtEl>
                                        <p:attrNameLst>
                                          <p:attrName>style.visibility</p:attrName>
                                        </p:attrNameLst>
                                      </p:cBhvr>
                                      <p:to>
                                        <p:strVal val="visible"/>
                                      </p:to>
                                    </p:set>
                                    <p:animEffect transition="in" filter="blinds(vertical)">
                                      <p:cBhvr>
                                        <p:cTn id="64" dur="1000"/>
                                        <p:tgtEl>
                                          <p:spTgt spid="15"/>
                                        </p:tgtEl>
                                      </p:cBhvr>
                                    </p:animEffect>
                                  </p:childTnLst>
                                </p:cTn>
                              </p:par>
                              <p:par>
                                <p:cTn id="65" presetID="3" presetClass="entr" presetSubtype="5" fill="hold" nodeType="withEffect">
                                  <p:stCondLst>
                                    <p:cond delay="300"/>
                                  </p:stCondLst>
                                  <p:childTnLst>
                                    <p:set>
                                      <p:cBhvr>
                                        <p:cTn id="66" dur="1" fill="hold">
                                          <p:stCondLst>
                                            <p:cond delay="0"/>
                                          </p:stCondLst>
                                        </p:cTn>
                                        <p:tgtEl>
                                          <p:spTgt spid="6"/>
                                        </p:tgtEl>
                                        <p:attrNameLst>
                                          <p:attrName>style.visibility</p:attrName>
                                        </p:attrNameLst>
                                      </p:cBhvr>
                                      <p:to>
                                        <p:strVal val="visible"/>
                                      </p:to>
                                    </p:set>
                                    <p:animEffect transition="in" filter="blinds(vertical)">
                                      <p:cBhvr>
                                        <p:cTn id="6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Swiss Cheese Model </a:t>
            </a:r>
            <a:br>
              <a:rPr lang="en-US" noProof="0" dirty="0" smtClean="0"/>
            </a:br>
            <a:r>
              <a:rPr lang="en-US" noProof="0" dirty="0" smtClean="0"/>
              <a:t>– Various minor failures as causes for incidents</a:t>
            </a:r>
            <a:endParaRPr lang="en-US" noProof="0" dirty="0"/>
          </a:p>
        </p:txBody>
      </p:sp>
      <p:sp>
        <p:nvSpPr>
          <p:cNvPr id="4" name="Textfeld 3"/>
          <p:cNvSpPr txBox="1"/>
          <p:nvPr/>
        </p:nvSpPr>
        <p:spPr>
          <a:xfrm>
            <a:off x="327026" y="6119314"/>
            <a:ext cx="8493124" cy="33855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100" kern="0" dirty="0" smtClean="0">
                <a:ea typeface="Arial Unicode MS" pitchFamily="34" charset="-128"/>
                <a:cs typeface="Arial Unicode MS" pitchFamily="34" charset="-128"/>
              </a:rPr>
              <a:t>Source: </a:t>
            </a:r>
            <a:r>
              <a:rPr lang="en-US" sz="1100" kern="0" dirty="0" smtClean="0">
                <a:ea typeface="Arial Unicode MS" pitchFamily="34" charset="-128"/>
                <a:cs typeface="Arial Unicode MS" pitchFamily="34" charset="-128"/>
              </a:rPr>
              <a:t>Advances in Health Care Management, </a:t>
            </a:r>
            <a:r>
              <a:rPr lang="de-DE" sz="1100" dirty="0" smtClean="0"/>
              <a:t>Grant T. Savage, John D. Blair, Myron D. </a:t>
            </a:r>
            <a:r>
              <a:rPr lang="de-DE" sz="1100" dirty="0" err="1" smtClean="0"/>
              <a:t>Fottler</a:t>
            </a:r>
            <a:r>
              <a:rPr lang="de-DE" sz="1100" dirty="0" smtClean="0"/>
              <a:t> (2002)</a:t>
            </a:r>
            <a:r>
              <a:rPr lang="de-DE" sz="1100" kern="0" dirty="0" smtClean="0">
                <a:ea typeface="Arial Unicode MS" pitchFamily="34" charset="-128"/>
                <a:cs typeface="Arial Unicode MS" pitchFamily="34" charset="-128"/>
              </a:rPr>
              <a:t>; Download </a:t>
            </a:r>
            <a:r>
              <a:rPr lang="de-DE" sz="1100" kern="0" dirty="0" err="1" smtClean="0">
                <a:ea typeface="Arial Unicode MS" pitchFamily="34" charset="-128"/>
                <a:cs typeface="Arial Unicode MS" pitchFamily="34" charset="-128"/>
              </a:rPr>
              <a:t>July</a:t>
            </a:r>
            <a:r>
              <a:rPr lang="de-DE" sz="1100" kern="0" dirty="0" smtClean="0">
                <a:ea typeface="Arial Unicode MS" pitchFamily="34" charset="-128"/>
                <a:cs typeface="Arial Unicode MS" pitchFamily="34" charset="-128"/>
              </a:rPr>
              <a:t> 26, 2011 </a:t>
            </a:r>
            <a:r>
              <a:rPr lang="de-DE" sz="1100" kern="0" dirty="0" smtClean="0">
                <a:ea typeface="Arial Unicode MS" pitchFamily="34" charset="-128"/>
                <a:cs typeface="Arial Unicode MS" pitchFamily="34" charset="-128"/>
                <a:hlinkClick r:id="rId3"/>
              </a:rPr>
              <a:t>http://www.emeraldinsight.com/fig/1723_10_1016_S1474-8231_08_07003-1.png</a:t>
            </a:r>
            <a:r>
              <a:rPr lang="de-DE" sz="1100" kern="0" dirty="0" smtClean="0">
                <a:ea typeface="Arial Unicode MS" pitchFamily="34" charset="-128"/>
                <a:cs typeface="Arial Unicode MS" pitchFamily="34" charset="-128"/>
              </a:rPr>
              <a:t> </a:t>
            </a:r>
          </a:p>
        </p:txBody>
      </p:sp>
      <p:pic>
        <p:nvPicPr>
          <p:cNvPr id="7" name="Grafik 6" descr="1723_10_1016_S1474-8231_08_07003-1.png"/>
          <p:cNvPicPr>
            <a:picLocks noChangeAspect="1"/>
          </p:cNvPicPr>
          <p:nvPr/>
        </p:nvPicPr>
        <p:blipFill>
          <a:blip r:embed="rId4" cstate="print"/>
          <a:srcRect b="18563"/>
          <a:stretch>
            <a:fillRect/>
          </a:stretch>
        </p:blipFill>
        <p:spPr>
          <a:xfrm>
            <a:off x="992777" y="1272495"/>
            <a:ext cx="7093132" cy="4813980"/>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PSNARRATION" val="3,-279093140,C:\Documents and Settings\i010367\My Documents\Sustainability\Solution Packs\Solution Packages Project July 2010\10 Slide Deck\Incident Mgmt Exec Overview 08 04 10.ppc"/>
</p:tagLst>
</file>

<file path=ppt/tags/tag2.xml><?xml version="1.0" encoding="utf-8"?>
<p:tagLst xmlns:a="http://schemas.openxmlformats.org/drawingml/2006/main" xmlns:r="http://schemas.openxmlformats.org/officeDocument/2006/relationships" xmlns:p="http://schemas.openxmlformats.org/presentationml/2006/main">
  <p:tag name="PPSNARRATION" val="4,-279093140,C:\Documents and Settings\i010367\My Documents\Sustainability\Solution Packs\Solution Packages Project July 2010\10 Slide Deck\Incident Mgmt Exec Overview 08 04 10.ppc"/>
</p:tagLst>
</file>

<file path=ppt/theme/theme1.xml><?xml version="1.0" encoding="utf-8"?>
<a:theme xmlns:a="http://schemas.openxmlformats.org/drawingml/2006/main" name="SAP_2011_v1.2">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b="0" i="0" u="none" strike="noStrike" kern="0" cap="none" spc="0" normalizeH="0" baseline="0" noProof="0" dirty="0"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2079</Words>
  <Application>Microsoft Office PowerPoint</Application>
  <PresentationFormat>On-screen Show (4:3)</PresentationFormat>
  <Paragraphs>373</Paragraphs>
  <Slides>29</Slides>
  <Notes>23</Notes>
  <HiddenSlides>2</HiddenSlides>
  <MMClips>0</MMClips>
  <ScaleCrop>false</ScaleCrop>
  <HeadingPairs>
    <vt:vector size="4" baseType="variant">
      <vt:variant>
        <vt:lpstr>Theme</vt:lpstr>
      </vt:variant>
      <vt:variant>
        <vt:i4>4</vt:i4>
      </vt:variant>
      <vt:variant>
        <vt:lpstr>Slide Titles</vt:lpstr>
      </vt:variant>
      <vt:variant>
        <vt:i4>29</vt:i4>
      </vt:variant>
    </vt:vector>
  </HeadingPairs>
  <TitlesOfParts>
    <vt:vector size="33" baseType="lpstr">
      <vt:lpstr>SAP_2011_v1.2</vt:lpstr>
      <vt:lpstr>1_Custom Design</vt:lpstr>
      <vt:lpstr>2_Custom Design</vt:lpstr>
      <vt:lpstr>Custom Design</vt:lpstr>
      <vt:lpstr>Sustainable Safety Management:   Incident Managementas a cornerstone  for a successful safety culture </vt:lpstr>
      <vt:lpstr>Slide 2</vt:lpstr>
      <vt:lpstr>The Business Case for Sustainability</vt:lpstr>
      <vt:lpstr>Renewed Focus on Incident Management  as Lever to Reduce Operational Risks </vt:lpstr>
      <vt:lpstr>New Focus on Incident Management? Why? -&gt; Incidents are still a major risk for many operations!</vt:lpstr>
      <vt:lpstr>Incidents Have High Hidden Costs and Risks  Indirect Costs Exceed Direct 5-10X  </vt:lpstr>
      <vt:lpstr>Incident Management within EHS  - a complex reality!</vt:lpstr>
      <vt:lpstr>Stakeholders – Incident Management</vt:lpstr>
      <vt:lpstr>Swiss Cheese Model  – Various minor failures as causes for incidents</vt:lpstr>
      <vt:lpstr>Root causes of accident – the hidden reality</vt:lpstr>
      <vt:lpstr>Slide 11</vt:lpstr>
      <vt:lpstr>Evolution of Safety and Incident Management</vt:lpstr>
      <vt:lpstr>Challenges for EHS and Operations Leaders  </vt:lpstr>
      <vt:lpstr>Incident Management with SAP EHS Management: Proactively Reduce Operational Risks to Prevent Incidents</vt:lpstr>
      <vt:lpstr>Incident Management Process and Integration Best Practice - Seamless Information Flow and Visibility</vt:lpstr>
      <vt:lpstr>Initial Incident Recording Context-Sensitive Entry Screens</vt:lpstr>
      <vt:lpstr>Incident Processing         Workflow, Task Management</vt:lpstr>
      <vt:lpstr>Incident Processing    Context-Sensitive Entry Screens (Expert)</vt:lpstr>
      <vt:lpstr>Reporting Overview</vt:lpstr>
      <vt:lpstr>Reporting Statutory Reports / Incident Reports</vt:lpstr>
      <vt:lpstr>Reporting Analytics (BW) and Dashboards</vt:lpstr>
      <vt:lpstr>Reporting Analytics (BW) and Dashboards</vt:lpstr>
      <vt:lpstr>Added Value  – Pre-integrated Operational Data and Action Management </vt:lpstr>
      <vt:lpstr>Continous Perfomance Monitoring</vt:lpstr>
      <vt:lpstr>SAP EHSM Incident Management  Reducing Risks and Costs</vt:lpstr>
      <vt:lpstr>Thank you for your attention!</vt:lpstr>
      <vt:lpstr>Slide 27</vt:lpstr>
      <vt:lpstr>Slide 28</vt:lpstr>
      <vt:lpstr>Slide 29</vt:lpstr>
    </vt:vector>
  </TitlesOfParts>
  <Company>SAP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Short Presentation Title</dc:title>
  <dc:creator>d019534</dc:creator>
  <cp:lastModifiedBy>Freibott</cp:lastModifiedBy>
  <cp:revision>41</cp:revision>
  <dcterms:created xsi:type="dcterms:W3CDTF">2011-02-17T10:36:00Z</dcterms:created>
  <dcterms:modified xsi:type="dcterms:W3CDTF">2011-09-19T11:49:28Z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1357826825</vt:i4>
  </property>
  <property fmtid="{D5CDD505-2E9C-101B-9397-08002B2CF9AE}" pid="3" name="_NewReviewCycle">
    <vt:lpwstr/>
  </property>
  <property fmtid="{D5CDD505-2E9C-101B-9397-08002B2CF9AE}" pid="4" name="_EmailSubject">
    <vt:lpwstr>Color Palette/Stationery Next Steps </vt:lpwstr>
  </property>
  <property fmtid="{D5CDD505-2E9C-101B-9397-08002B2CF9AE}" pid="5" name="_AuthorEmail">
    <vt:lpwstr>heidi.bitz@sap.com</vt:lpwstr>
  </property>
  <property fmtid="{D5CDD505-2E9C-101B-9397-08002B2CF9AE}" pid="6" name="_AuthorEmailDisplayName">
    <vt:lpwstr>Bitz, Heidi</vt:lpwstr>
  </property>
</Properties>
</file>